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33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B6FD041B-0168-4B3D-A706-966058E0E127}">
          <p14:sldIdLst>
            <p14:sldId id="256"/>
            <p14:sldId id="257"/>
            <p14:sldId id="33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AE78FA-6472-45EB-B3AC-FE2B001B913B}" v="3" dt="2020-09-29T21:12:21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9D8D8-6B54-4643-B5D6-E9EC36F808B7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A58A0-87B7-4821-AFE2-E0214D9732AF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7609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E336B8-A813-4125-8CD0-6ABBA6306AFB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786-4814-4142-83EC-64725B81DDF4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69F8-042F-4CCD-AC80-01821627E19D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30B-AB46-4CCC-8C16-81ED50F642FD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AACB-FC74-42B3-8A24-0E1915ABD50C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D6C6-FC51-4996-A1A7-07C5ED57E54F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9965-0B3E-4734-AF76-BA475017825F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D85C703-631B-4FEC-84DA-60F51B2B842E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A7CD672-B6A1-4916-87F9-BDDA1298D5E2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69A9-8776-4561-8C20-43255C26B5FC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043E-B9A7-41AB-AC87-584F430ABD82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FBE4-DE7A-4494-99A0-4B6DF3DF872B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D177-4829-4738-B8AD-5BFA514CA355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8C0E-3201-4E5A-8E48-041ABD7767F9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5DC1-241E-4920-9EC5-B05580F0047A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CD240-CB1A-4E21-B7EF-2C1ED1F95E62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26E-72C3-4637-A0A6-7389B3FC8C6D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B3CE702-4331-445C-A561-759A55DB38B5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4B906-39CA-44A5-9FFD-A87D948B5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717637" cy="2677648"/>
          </a:xfrm>
        </p:spPr>
        <p:txBody>
          <a:bodyPr/>
          <a:lstStyle/>
          <a:p>
            <a:r>
              <a:rPr lang="es-CO" dirty="0" err="1"/>
              <a:t>Climate</a:t>
            </a:r>
            <a:r>
              <a:rPr lang="es-CO" dirty="0"/>
              <a:t> Change and </a:t>
            </a:r>
            <a:r>
              <a:rPr lang="es-CO" dirty="0" err="1"/>
              <a:t>Financial</a:t>
            </a:r>
            <a:r>
              <a:rPr lang="es-CO" dirty="0"/>
              <a:t> </a:t>
            </a:r>
            <a:r>
              <a:rPr lang="es-CO" dirty="0" err="1"/>
              <a:t>Stability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91F300-9F70-48D8-8B86-0CA767FCF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10035784" cy="1368239"/>
          </a:xfrm>
        </p:spPr>
        <p:txBody>
          <a:bodyPr>
            <a:normAutofit/>
          </a:bodyPr>
          <a:lstStyle/>
          <a:p>
            <a:r>
              <a:rPr lang="es-CO" dirty="0"/>
              <a:t>Daniel Osorio, </a:t>
            </a:r>
            <a:r>
              <a:rPr lang="es-CO" dirty="0" err="1"/>
              <a:t>financial</a:t>
            </a:r>
            <a:r>
              <a:rPr lang="es-CO" dirty="0"/>
              <a:t> </a:t>
            </a:r>
            <a:r>
              <a:rPr lang="es-CO" dirty="0" err="1"/>
              <a:t>stability</a:t>
            </a:r>
            <a:r>
              <a:rPr lang="es-CO" dirty="0"/>
              <a:t> </a:t>
            </a:r>
            <a:r>
              <a:rPr lang="es-CO" dirty="0" err="1"/>
              <a:t>department</a:t>
            </a:r>
            <a:r>
              <a:rPr lang="es-CO" dirty="0"/>
              <a:t>, central </a:t>
            </a:r>
            <a:r>
              <a:rPr lang="es-CO" dirty="0" err="1"/>
              <a:t>bank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colombia</a:t>
            </a:r>
            <a:endParaRPr lang="es-CO" dirty="0"/>
          </a:p>
          <a:p>
            <a:r>
              <a:rPr lang="es-CO" dirty="0" err="1">
                <a:solidFill>
                  <a:schemeClr val="bg1"/>
                </a:solidFill>
              </a:rPr>
              <a:t>October</a:t>
            </a:r>
            <a:r>
              <a:rPr lang="es-CO" dirty="0">
                <a:solidFill>
                  <a:schemeClr val="bg1"/>
                </a:solidFill>
              </a:rPr>
              <a:t> 1st, 2020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F417CC-DA0A-4FED-8CF6-1BAC3C8A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8" name="Picture 4" descr="Banco de la República (Colombia) - Wikipedia, la enciclopedia libre">
            <a:extLst>
              <a:ext uri="{FF2B5EF4-FFF2-40B4-BE49-F238E27FC236}">
                <a16:creationId xmlns:a16="http://schemas.microsoft.com/office/drawing/2014/main" id="{5A8EDBDB-F6C6-4297-A9B3-879AB0846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121" y="100386"/>
            <a:ext cx="397036" cy="39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89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723C4C7-95D7-4404-9E05-AF66E13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678" y="1312142"/>
            <a:ext cx="3628876" cy="4438087"/>
          </a:xfrm>
        </p:spPr>
        <p:txBody>
          <a:bodyPr anchor="ctr">
            <a:normAutofit/>
          </a:bodyPr>
          <a:lstStyle/>
          <a:p>
            <a:pPr algn="r"/>
            <a:r>
              <a:rPr lang="en-GB" sz="4000" dirty="0">
                <a:solidFill>
                  <a:schemeClr val="tx1"/>
                </a:solidFill>
              </a:rPr>
              <a:t>Climate Change: Risks to Financial Stability (Carney, 2019)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8B3F8A-929B-44E3-B446-916CE7EDB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186" y="993959"/>
            <a:ext cx="6164459" cy="5334143"/>
          </a:xfrm>
        </p:spPr>
        <p:txBody>
          <a:bodyPr anchor="ctr">
            <a:normAutofit/>
          </a:bodyPr>
          <a:lstStyle/>
          <a:p>
            <a:r>
              <a:rPr lang="es-CO" sz="2800" dirty="0" err="1">
                <a:solidFill>
                  <a:schemeClr val="tx1"/>
                </a:solidFill>
              </a:rPr>
              <a:t>Transition</a:t>
            </a:r>
            <a:r>
              <a:rPr lang="es-CO" sz="2800" dirty="0">
                <a:solidFill>
                  <a:schemeClr val="tx1"/>
                </a:solidFill>
              </a:rPr>
              <a:t> </a:t>
            </a:r>
            <a:r>
              <a:rPr lang="es-CO" sz="2800" dirty="0" err="1">
                <a:solidFill>
                  <a:schemeClr val="tx1"/>
                </a:solidFill>
              </a:rPr>
              <a:t>Risks</a:t>
            </a:r>
            <a:r>
              <a:rPr lang="es-CO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tx1"/>
                </a:solidFill>
              </a:rPr>
              <a:t>Role </a:t>
            </a:r>
            <a:r>
              <a:rPr lang="es-CO" sz="2400" dirty="0" err="1">
                <a:solidFill>
                  <a:schemeClr val="tx1"/>
                </a:solidFill>
              </a:rPr>
              <a:t>of</a:t>
            </a: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dirty="0" err="1">
                <a:solidFill>
                  <a:schemeClr val="tx1"/>
                </a:solidFill>
              </a:rPr>
              <a:t>the</a:t>
            </a: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dirty="0" err="1">
                <a:solidFill>
                  <a:schemeClr val="tx1"/>
                </a:solidFill>
              </a:rPr>
              <a:t>financial</a:t>
            </a: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dirty="0" err="1">
                <a:solidFill>
                  <a:schemeClr val="tx1"/>
                </a:solidFill>
              </a:rPr>
              <a:t>system</a:t>
            </a:r>
            <a:r>
              <a:rPr lang="es-CO" sz="2400" dirty="0">
                <a:solidFill>
                  <a:schemeClr val="tx1"/>
                </a:solidFill>
              </a:rPr>
              <a:t> as a </a:t>
            </a:r>
            <a:r>
              <a:rPr lang="es-CO" sz="2400" dirty="0" err="1">
                <a:solidFill>
                  <a:schemeClr val="tx1"/>
                </a:solidFill>
              </a:rPr>
              <a:t>vehicle</a:t>
            </a: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dirty="0" err="1">
                <a:solidFill>
                  <a:schemeClr val="tx1"/>
                </a:solidFill>
              </a:rPr>
              <a:t>for</a:t>
            </a: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dirty="0" err="1">
                <a:solidFill>
                  <a:schemeClr val="tx1"/>
                </a:solidFill>
              </a:rPr>
              <a:t>the</a:t>
            </a: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dirty="0" err="1">
                <a:solidFill>
                  <a:schemeClr val="tx1"/>
                </a:solidFill>
              </a:rPr>
              <a:t>reallocation</a:t>
            </a: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dirty="0" err="1">
                <a:solidFill>
                  <a:schemeClr val="tx1"/>
                </a:solidFill>
              </a:rPr>
              <a:t>of</a:t>
            </a:r>
            <a:r>
              <a:rPr lang="es-CO" sz="2400" dirty="0">
                <a:solidFill>
                  <a:schemeClr val="tx1"/>
                </a:solidFill>
              </a:rPr>
              <a:t> real </a:t>
            </a:r>
            <a:r>
              <a:rPr lang="es-CO" sz="2400" dirty="0" err="1">
                <a:solidFill>
                  <a:schemeClr val="tx1"/>
                </a:solidFill>
              </a:rPr>
              <a:t>resources</a:t>
            </a:r>
            <a:r>
              <a:rPr lang="es-CO" sz="2400" dirty="0">
                <a:solidFill>
                  <a:schemeClr val="tx1"/>
                </a:solidFill>
              </a:rPr>
              <a:t>.</a:t>
            </a:r>
          </a:p>
          <a:p>
            <a:r>
              <a:rPr lang="es-CO" sz="2800" dirty="0" err="1">
                <a:solidFill>
                  <a:schemeClr val="tx1"/>
                </a:solidFill>
              </a:rPr>
              <a:t>Physical</a:t>
            </a:r>
            <a:r>
              <a:rPr lang="es-CO" sz="2800" dirty="0">
                <a:solidFill>
                  <a:schemeClr val="tx1"/>
                </a:solidFill>
              </a:rPr>
              <a:t> </a:t>
            </a:r>
            <a:r>
              <a:rPr lang="es-CO" sz="2800" dirty="0" err="1">
                <a:solidFill>
                  <a:schemeClr val="tx1"/>
                </a:solidFill>
              </a:rPr>
              <a:t>Risks</a:t>
            </a:r>
            <a:r>
              <a:rPr lang="es-CO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tx1"/>
                </a:solidFill>
              </a:rPr>
              <a:t>Role </a:t>
            </a:r>
            <a:r>
              <a:rPr lang="es-CO" sz="2400" dirty="0" err="1">
                <a:solidFill>
                  <a:schemeClr val="tx1"/>
                </a:solidFill>
              </a:rPr>
              <a:t>of</a:t>
            </a: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dirty="0" err="1">
                <a:solidFill>
                  <a:schemeClr val="tx1"/>
                </a:solidFill>
              </a:rPr>
              <a:t>the</a:t>
            </a: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dirty="0" err="1">
                <a:solidFill>
                  <a:schemeClr val="tx1"/>
                </a:solidFill>
              </a:rPr>
              <a:t>financial</a:t>
            </a: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dirty="0" err="1">
                <a:solidFill>
                  <a:schemeClr val="tx1"/>
                </a:solidFill>
              </a:rPr>
              <a:t>system</a:t>
            </a:r>
            <a:r>
              <a:rPr lang="es-CO" sz="2400" dirty="0">
                <a:solidFill>
                  <a:schemeClr val="tx1"/>
                </a:solidFill>
              </a:rPr>
              <a:t> as a </a:t>
            </a:r>
            <a:r>
              <a:rPr lang="es-CO" sz="2400" dirty="0" err="1">
                <a:solidFill>
                  <a:schemeClr val="tx1"/>
                </a:solidFill>
              </a:rPr>
              <a:t>tool</a:t>
            </a: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dirty="0" err="1">
                <a:solidFill>
                  <a:schemeClr val="tx1"/>
                </a:solidFill>
              </a:rPr>
              <a:t>for</a:t>
            </a:r>
            <a:r>
              <a:rPr lang="es-CO" sz="2400" dirty="0">
                <a:solidFill>
                  <a:schemeClr val="tx1"/>
                </a:solidFill>
              </a:rPr>
              <a:t> shock </a:t>
            </a:r>
            <a:r>
              <a:rPr lang="es-CO" sz="2400" dirty="0" err="1">
                <a:solidFill>
                  <a:schemeClr val="tx1"/>
                </a:solidFill>
              </a:rPr>
              <a:t>absorption</a:t>
            </a:r>
            <a:r>
              <a:rPr lang="es-CO" sz="2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CO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s-CO" sz="2400" u="sng" dirty="0" err="1">
                <a:solidFill>
                  <a:schemeClr val="tx1"/>
                </a:solidFill>
              </a:rPr>
              <a:t>Financial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stability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policy</a:t>
            </a:r>
            <a:r>
              <a:rPr lang="es-CO" sz="2400" u="sng" dirty="0">
                <a:solidFill>
                  <a:schemeClr val="tx1"/>
                </a:solidFill>
              </a:rPr>
              <a:t> “</a:t>
            </a:r>
            <a:r>
              <a:rPr lang="es-CO" sz="2400" u="sng" dirty="0" err="1">
                <a:solidFill>
                  <a:schemeClr val="tx1"/>
                </a:solidFill>
              </a:rPr>
              <a:t>is</a:t>
            </a:r>
            <a:r>
              <a:rPr lang="es-CO" sz="2400" u="sng" dirty="0">
                <a:solidFill>
                  <a:schemeClr val="tx1"/>
                </a:solidFill>
              </a:rPr>
              <a:t>” </a:t>
            </a:r>
            <a:r>
              <a:rPr lang="es-CO" sz="2400" u="sng" dirty="0" err="1">
                <a:solidFill>
                  <a:schemeClr val="tx1"/>
                </a:solidFill>
              </a:rPr>
              <a:t>necessarily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affected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by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climate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change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given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the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potentially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gigantic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size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of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these</a:t>
            </a:r>
            <a:r>
              <a:rPr lang="es-CO" sz="2400" u="sng" dirty="0">
                <a:solidFill>
                  <a:schemeClr val="tx1"/>
                </a:solidFill>
              </a:rPr>
              <a:t> </a:t>
            </a:r>
            <a:r>
              <a:rPr lang="es-CO" sz="2400" u="sng" dirty="0" err="1">
                <a:solidFill>
                  <a:schemeClr val="tx1"/>
                </a:solidFill>
              </a:rPr>
              <a:t>risks</a:t>
            </a:r>
            <a:r>
              <a:rPr lang="es-CO" sz="2400" u="sng" dirty="0">
                <a:solidFill>
                  <a:schemeClr val="tx1"/>
                </a:solidFill>
              </a:rPr>
              <a:t>.</a:t>
            </a:r>
          </a:p>
          <a:p>
            <a:pPr lvl="1"/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FDA29C-2842-4F3E-BD88-238DF300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7538" y="610622"/>
            <a:ext cx="685802" cy="766675"/>
          </a:xfrm>
        </p:spPr>
        <p:txBody>
          <a:bodyPr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 descr="Banco de la República (Colombia) - Wikipedia, la enciclopedia libre">
            <a:extLst>
              <a:ext uri="{FF2B5EF4-FFF2-40B4-BE49-F238E27FC236}">
                <a16:creationId xmlns:a16="http://schemas.microsoft.com/office/drawing/2014/main" id="{A960B810-DFD7-45CC-8E6F-2A1F01F80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993" y="5681685"/>
            <a:ext cx="574891" cy="5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04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723C4C7-95D7-4404-9E05-AF66E13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678" y="1312142"/>
            <a:ext cx="3628876" cy="4438087"/>
          </a:xfrm>
        </p:spPr>
        <p:txBody>
          <a:bodyPr anchor="ctr">
            <a:normAutofit/>
          </a:bodyPr>
          <a:lstStyle/>
          <a:p>
            <a:pPr algn="r"/>
            <a:r>
              <a:rPr lang="en-GB" sz="4000" dirty="0">
                <a:solidFill>
                  <a:schemeClr val="tx1"/>
                </a:solidFill>
              </a:rPr>
              <a:t>Climate Change: Actions from Colombian authorities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8B3F8A-929B-44E3-B446-916CE7EDB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186" y="1177447"/>
            <a:ext cx="6164459" cy="5150655"/>
          </a:xfrm>
        </p:spPr>
        <p:txBody>
          <a:bodyPr anchor="ctr">
            <a:normAutofit fontScale="85000" lnSpcReduction="20000"/>
          </a:bodyPr>
          <a:lstStyle/>
          <a:p>
            <a:r>
              <a:rPr lang="es-CO" sz="2800" dirty="0" err="1">
                <a:solidFill>
                  <a:schemeClr val="tx1"/>
                </a:solidFill>
              </a:rPr>
              <a:t>Financial</a:t>
            </a:r>
            <a:r>
              <a:rPr lang="es-CO" sz="2800" dirty="0">
                <a:solidFill>
                  <a:schemeClr val="tx1"/>
                </a:solidFill>
              </a:rPr>
              <a:t> Supervisor (SFC):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O" sz="2600" dirty="0" err="1">
                <a:solidFill>
                  <a:schemeClr val="tx1"/>
                </a:solidFill>
              </a:rPr>
              <a:t>Taxonomy</a:t>
            </a:r>
            <a:r>
              <a:rPr lang="es-CO" sz="2600" dirty="0">
                <a:solidFill>
                  <a:schemeClr val="tx1"/>
                </a:solidFill>
              </a:rPr>
              <a:t> and </a:t>
            </a:r>
            <a:r>
              <a:rPr lang="es-CO" sz="2600" dirty="0" err="1">
                <a:solidFill>
                  <a:schemeClr val="tx1"/>
                </a:solidFill>
              </a:rPr>
              <a:t>basic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concepts</a:t>
            </a:r>
            <a:endParaRPr lang="es-CO" sz="2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s-CO" sz="2600" dirty="0">
                <a:solidFill>
                  <a:schemeClr val="tx1"/>
                </a:solidFill>
              </a:rPr>
              <a:t>Rules </a:t>
            </a:r>
            <a:r>
              <a:rPr lang="es-CO" sz="2600" dirty="0" err="1">
                <a:solidFill>
                  <a:schemeClr val="tx1"/>
                </a:solidFill>
              </a:rPr>
              <a:t>for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issuance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of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green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bonds</a:t>
            </a:r>
            <a:endParaRPr lang="es-CO" sz="2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s-CO" sz="2600" dirty="0" err="1">
                <a:solidFill>
                  <a:schemeClr val="tx1"/>
                </a:solidFill>
              </a:rPr>
              <a:t>Steps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toward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climate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risk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measurement</a:t>
            </a:r>
            <a:r>
              <a:rPr lang="es-CO" sz="2600" dirty="0">
                <a:solidFill>
                  <a:schemeClr val="tx1"/>
                </a:solidFill>
              </a:rPr>
              <a:t>.</a:t>
            </a:r>
          </a:p>
          <a:p>
            <a:r>
              <a:rPr lang="es-CO" sz="2800" dirty="0">
                <a:solidFill>
                  <a:schemeClr val="tx1"/>
                </a:solidFill>
              </a:rPr>
              <a:t>Central Bank: </a:t>
            </a:r>
            <a:r>
              <a:rPr lang="es-CO" sz="2800" dirty="0" err="1">
                <a:solidFill>
                  <a:schemeClr val="tx1"/>
                </a:solidFill>
              </a:rPr>
              <a:t>measurement</a:t>
            </a:r>
            <a:r>
              <a:rPr lang="es-CO" sz="2800" dirty="0">
                <a:solidFill>
                  <a:schemeClr val="tx1"/>
                </a:solidFill>
              </a:rPr>
              <a:t> </a:t>
            </a:r>
            <a:r>
              <a:rPr lang="es-CO" sz="2800" dirty="0" err="1">
                <a:solidFill>
                  <a:schemeClr val="tx1"/>
                </a:solidFill>
              </a:rPr>
              <a:t>of</a:t>
            </a:r>
            <a:r>
              <a:rPr lang="es-CO" sz="2800" dirty="0">
                <a:solidFill>
                  <a:schemeClr val="tx1"/>
                </a:solidFill>
              </a:rPr>
              <a:t> </a:t>
            </a:r>
            <a:r>
              <a:rPr lang="es-CO" sz="2800" dirty="0" err="1">
                <a:solidFill>
                  <a:schemeClr val="tx1"/>
                </a:solidFill>
              </a:rPr>
              <a:t>risks</a:t>
            </a:r>
            <a:r>
              <a:rPr lang="es-CO" sz="2800" dirty="0">
                <a:solidFill>
                  <a:schemeClr val="tx1"/>
                </a:solidFill>
              </a:rPr>
              <a:t> – Stress Test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O" sz="2600" dirty="0" err="1">
                <a:solidFill>
                  <a:schemeClr val="tx1"/>
                </a:solidFill>
              </a:rPr>
              <a:t>Transition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Risk</a:t>
            </a:r>
            <a:r>
              <a:rPr lang="es-CO" sz="2600" dirty="0">
                <a:solidFill>
                  <a:schemeClr val="tx1"/>
                </a:solidFill>
              </a:rPr>
              <a:t> (</a:t>
            </a:r>
            <a:r>
              <a:rPr lang="es-CO" sz="2600" dirty="0" err="1">
                <a:solidFill>
                  <a:schemeClr val="tx1"/>
                </a:solidFill>
              </a:rPr>
              <a:t>technical</a:t>
            </a:r>
            <a:r>
              <a:rPr lang="es-CO" sz="2600" dirty="0">
                <a:solidFill>
                  <a:schemeClr val="tx1"/>
                </a:solidFill>
              </a:rPr>
              <a:t> and data </a:t>
            </a:r>
            <a:r>
              <a:rPr lang="es-CO" sz="2600" dirty="0" err="1">
                <a:solidFill>
                  <a:schemeClr val="tx1"/>
                </a:solidFill>
              </a:rPr>
              <a:t>support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to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the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World</a:t>
            </a:r>
            <a:r>
              <a:rPr lang="es-CO" sz="2600" dirty="0">
                <a:solidFill>
                  <a:schemeClr val="tx1"/>
                </a:solidFill>
              </a:rPr>
              <a:t> Bank)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O" sz="2600" dirty="0" err="1">
                <a:solidFill>
                  <a:schemeClr val="tx1"/>
                </a:solidFill>
              </a:rPr>
              <a:t>Physical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Risk</a:t>
            </a:r>
            <a:r>
              <a:rPr lang="es-CO" sz="2600" dirty="0">
                <a:solidFill>
                  <a:schemeClr val="tx1"/>
                </a:solidFill>
              </a:rPr>
              <a:t>: </a:t>
            </a:r>
            <a:r>
              <a:rPr lang="es-CO" sz="2600" dirty="0" err="1">
                <a:solidFill>
                  <a:schemeClr val="tx1"/>
                </a:solidFill>
              </a:rPr>
              <a:t>in-house</a:t>
            </a:r>
            <a:r>
              <a:rPr lang="es-CO" sz="2600" dirty="0">
                <a:solidFill>
                  <a:schemeClr val="tx1"/>
                </a:solidFill>
              </a:rPr>
              <a:t> top-</a:t>
            </a:r>
            <a:r>
              <a:rPr lang="es-CO" sz="2600" dirty="0" err="1">
                <a:solidFill>
                  <a:schemeClr val="tx1"/>
                </a:solidFill>
              </a:rPr>
              <a:t>down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exercise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for</a:t>
            </a:r>
            <a:r>
              <a:rPr lang="es-CO" sz="2600" dirty="0">
                <a:solidFill>
                  <a:schemeClr val="tx1"/>
                </a:solidFill>
              </a:rPr>
              <a:t> 2021:I. </a:t>
            </a:r>
            <a:r>
              <a:rPr lang="es-CO" sz="2600" dirty="0" err="1">
                <a:solidFill>
                  <a:schemeClr val="tx1"/>
                </a:solidFill>
              </a:rPr>
              <a:t>Channel</a:t>
            </a:r>
            <a:r>
              <a:rPr lang="es-CO" sz="2600" dirty="0">
                <a:solidFill>
                  <a:schemeClr val="tx1"/>
                </a:solidFill>
              </a:rPr>
              <a:t>: </a:t>
            </a:r>
            <a:r>
              <a:rPr lang="es-CO" sz="2600" dirty="0" err="1">
                <a:solidFill>
                  <a:schemeClr val="tx1"/>
                </a:solidFill>
              </a:rPr>
              <a:t>credit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risk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on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affected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economic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sectors</a:t>
            </a:r>
            <a:r>
              <a:rPr lang="es-CO" sz="2600" dirty="0">
                <a:solidFill>
                  <a:schemeClr val="tx1"/>
                </a:solidFill>
              </a:rPr>
              <a:t>. Key </a:t>
            </a:r>
            <a:r>
              <a:rPr lang="es-CO" sz="2600" dirty="0" err="1">
                <a:solidFill>
                  <a:schemeClr val="tx1"/>
                </a:solidFill>
              </a:rPr>
              <a:t>reference</a:t>
            </a:r>
            <a:r>
              <a:rPr lang="es-CO" sz="2600" dirty="0">
                <a:solidFill>
                  <a:schemeClr val="tx1"/>
                </a:solidFill>
              </a:rPr>
              <a:t>: </a:t>
            </a:r>
            <a:r>
              <a:rPr lang="es-CO" sz="2600" dirty="0" err="1">
                <a:solidFill>
                  <a:schemeClr val="tx1"/>
                </a:solidFill>
              </a:rPr>
              <a:t>Guatemalan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experience</a:t>
            </a:r>
            <a:r>
              <a:rPr lang="es-CO" sz="2600" dirty="0">
                <a:solidFill>
                  <a:schemeClr val="tx1"/>
                </a:solidFill>
              </a:rPr>
              <a:t> </a:t>
            </a:r>
            <a:r>
              <a:rPr lang="es-CO" sz="2600" dirty="0" err="1">
                <a:solidFill>
                  <a:schemeClr val="tx1"/>
                </a:solidFill>
              </a:rPr>
              <a:t>with</a:t>
            </a:r>
            <a:r>
              <a:rPr lang="es-CO" sz="2600" dirty="0">
                <a:solidFill>
                  <a:schemeClr val="tx1"/>
                </a:solidFill>
              </a:rPr>
              <a:t> El Niño </a:t>
            </a:r>
            <a:r>
              <a:rPr lang="es-CO" sz="2600" dirty="0" err="1">
                <a:solidFill>
                  <a:schemeClr val="tx1"/>
                </a:solidFill>
              </a:rPr>
              <a:t>phenomenon</a:t>
            </a:r>
            <a:r>
              <a:rPr lang="es-CO" sz="26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O" sz="2600" dirty="0" err="1">
                <a:solidFill>
                  <a:schemeClr val="tx1"/>
                </a:solidFill>
              </a:rPr>
              <a:t>Engagement</a:t>
            </a:r>
            <a:r>
              <a:rPr lang="es-CO" sz="2600" dirty="0">
                <a:solidFill>
                  <a:schemeClr val="tx1"/>
                </a:solidFill>
              </a:rPr>
              <a:t>: Box in </a:t>
            </a:r>
            <a:r>
              <a:rPr lang="es-CO" sz="2600" dirty="0" err="1">
                <a:solidFill>
                  <a:schemeClr val="tx1"/>
                </a:solidFill>
              </a:rPr>
              <a:t>the</a:t>
            </a:r>
            <a:r>
              <a:rPr lang="es-CO" sz="2600" dirty="0">
                <a:solidFill>
                  <a:schemeClr val="tx1"/>
                </a:solidFill>
              </a:rPr>
              <a:t> FSR 2020:I.</a:t>
            </a:r>
          </a:p>
          <a:p>
            <a:endParaRPr lang="es-CO" sz="2400" u="sng" dirty="0">
              <a:solidFill>
                <a:schemeClr val="tx1"/>
              </a:solidFill>
            </a:endParaRPr>
          </a:p>
          <a:p>
            <a:pPr lvl="1"/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FDA29C-2842-4F3E-BD88-238DF300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7538" y="610622"/>
            <a:ext cx="685802" cy="766675"/>
          </a:xfrm>
        </p:spPr>
        <p:txBody>
          <a:bodyPr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 descr="Banco de la República (Colombia) - Wikipedia, la enciclopedia libre">
            <a:extLst>
              <a:ext uri="{FF2B5EF4-FFF2-40B4-BE49-F238E27FC236}">
                <a16:creationId xmlns:a16="http://schemas.microsoft.com/office/drawing/2014/main" id="{A960B810-DFD7-45CC-8E6F-2A1F01F80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993" y="5681685"/>
            <a:ext cx="574891" cy="5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472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CEA1E9B62E0043A18481DEB1E15E8B" ma:contentTypeVersion="9" ma:contentTypeDescription="Create a new document." ma:contentTypeScope="" ma:versionID="3b321fc7e551846e9d5c285f6d0252bc">
  <xsd:schema xmlns:xsd="http://www.w3.org/2001/XMLSchema" xmlns:xs="http://www.w3.org/2001/XMLSchema" xmlns:p="http://schemas.microsoft.com/office/2006/metadata/properties" xmlns:ns3="4bcefdf1-4819-40e5-b77c-5d4047d27e81" targetNamespace="http://schemas.microsoft.com/office/2006/metadata/properties" ma:root="true" ma:fieldsID="c53fbcd6ec20c6cf08adcd1ac3ceacb1" ns3:_="">
    <xsd:import namespace="4bcefdf1-4819-40e5-b77c-5d4047d27e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cefdf1-4819-40e5-b77c-5d4047d27e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38F7D8-DE85-42BC-B954-46AA780B9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cefdf1-4819-40e5-b77c-5d4047d27e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A4BA30-298F-4902-87B6-0E1FAAC4F2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6AC583-CBD6-41C5-978B-B6371B15F40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177</Words>
  <Application>Microsoft Office PowerPoint</Application>
  <PresentationFormat>Grand écran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Sala de reuniones Ion</vt:lpstr>
      <vt:lpstr>Climate Change and Financial Stability</vt:lpstr>
      <vt:lpstr>Climate Change: Risks to Financial Stability (Carney, 2019)</vt:lpstr>
      <vt:lpstr>Climate Change: Actions from Colombian authorities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Testing at the Central Bank of Colombia (BR): Features and Challenges</dc:title>
  <dc:creator>Osorio Rodríguez Daniel Esteban</dc:creator>
  <cp:lastModifiedBy>Elsa F</cp:lastModifiedBy>
  <cp:revision>72</cp:revision>
  <dcterms:created xsi:type="dcterms:W3CDTF">2020-09-07T16:10:30Z</dcterms:created>
  <dcterms:modified xsi:type="dcterms:W3CDTF">2020-09-30T09:45:36Z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0x010100A8CEA1E9B62E0043A18481DEB1E15E8B</vt:lpwstr>
  </property>
</Properties>
</file>