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7" r:id="rId2"/>
    <p:sldId id="276" r:id="rId3"/>
    <p:sldId id="264" r:id="rId4"/>
    <p:sldId id="274" r:id="rId5"/>
    <p:sldId id="269" r:id="rId6"/>
    <p:sldId id="277" r:id="rId7"/>
    <p:sldId id="271" r:id="rId8"/>
    <p:sldId id="272" r:id="rId9"/>
    <p:sldId id="278"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227" autoAdjust="0"/>
  </p:normalViewPr>
  <p:slideViewPr>
    <p:cSldViewPr snapToGrid="0">
      <p:cViewPr varScale="1">
        <p:scale>
          <a:sx n="123" d="100"/>
          <a:sy n="123" d="100"/>
        </p:scale>
        <p:origin x="1941" y="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vika\AppData\Local\Microsoft\Windows\INetCache\Content.Outlook\HXRJN75I\shifrat_Albani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vika\AppData\Local\Microsoft\Windows\INetCache\Content.Outlook\HXRJN75I\shifrat_Albani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sq-AL" sz="1400" b="1" dirty="0" err="1"/>
              <a:t>Structure</a:t>
            </a:r>
            <a:r>
              <a:rPr lang="sq-AL" sz="1400" b="1" baseline="0" dirty="0"/>
              <a:t> </a:t>
            </a:r>
            <a:r>
              <a:rPr lang="sq-AL" sz="1400" b="1" baseline="0" dirty="0" err="1"/>
              <a:t>of</a:t>
            </a:r>
            <a:r>
              <a:rPr lang="sq-AL" sz="1400" b="1" baseline="0" dirty="0"/>
              <a:t> </a:t>
            </a:r>
            <a:r>
              <a:rPr lang="sq-AL" sz="1400" b="1" baseline="0" dirty="0" err="1"/>
              <a:t>Production</a:t>
            </a:r>
            <a:r>
              <a:rPr lang="sq-AL" sz="1400" b="1" baseline="0" dirty="0"/>
              <a:t> by </a:t>
            </a:r>
            <a:r>
              <a:rPr lang="sq-AL" sz="1400" b="1" baseline="0" dirty="0" err="1"/>
              <a:t>Economic</a:t>
            </a:r>
            <a:r>
              <a:rPr lang="sq-AL" sz="1400" b="1" baseline="0" dirty="0"/>
              <a:t> </a:t>
            </a:r>
            <a:r>
              <a:rPr lang="sq-AL" sz="1400" b="1" baseline="0" dirty="0" err="1"/>
              <a:t>Activity</a:t>
            </a:r>
            <a:r>
              <a:rPr lang="sq-AL" sz="1400" b="1" baseline="0" dirty="0"/>
              <a:t> </a:t>
            </a:r>
          </a:p>
          <a:p>
            <a:pPr>
              <a:defRPr sz="1100"/>
            </a:pPr>
            <a:r>
              <a:rPr lang="sq-AL" sz="1400" i="1" baseline="0" dirty="0"/>
              <a:t>(% </a:t>
            </a:r>
            <a:r>
              <a:rPr lang="sq-AL" sz="1400" i="1" baseline="0" dirty="0" err="1"/>
              <a:t>of</a:t>
            </a:r>
            <a:r>
              <a:rPr lang="sq-AL" sz="1400" i="1" baseline="0" dirty="0"/>
              <a:t> GDP, </a:t>
            </a:r>
            <a:r>
              <a:rPr lang="sq-AL" sz="1400" i="1" baseline="0" dirty="0" err="1"/>
              <a:t>average</a:t>
            </a:r>
            <a:r>
              <a:rPr lang="sq-AL" sz="1400" i="1" baseline="0" dirty="0"/>
              <a:t> 2008-2019)</a:t>
            </a:r>
            <a:endParaRPr lang="en-US" sz="1400" i="1" dirty="0"/>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130619299514278E-2"/>
          <c:y val="0.18826189527865436"/>
          <c:w val="0.85872282735956096"/>
          <c:h val="0.79774339491610236"/>
        </c:manualLayout>
      </c:layout>
      <c:pieChart>
        <c:varyColors val="1"/>
        <c:ser>
          <c:idx val="0"/>
          <c:order val="0"/>
          <c:dPt>
            <c:idx val="0"/>
            <c:bubble3D val="0"/>
            <c:spPr>
              <a:solidFill>
                <a:schemeClr val="accent6">
                  <a:lumMod val="40000"/>
                  <a:lumOff val="60000"/>
                </a:schemeClr>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4">
                  <a:lumMod val="20000"/>
                  <a:lumOff val="80000"/>
                </a:schemeClr>
              </a:solidFill>
              <a:ln w="19050">
                <a:solidFill>
                  <a:schemeClr val="lt1"/>
                </a:solidFill>
              </a:ln>
              <a:effectLst/>
            </c:spPr>
          </c:dPt>
          <c:dLbls>
            <c:dLbl>
              <c:idx val="2"/>
              <c:layout>
                <c:manualLayout>
                  <c:x val="0.23456154731949411"/>
                  <c:y val="-0.2319055032475292"/>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[shifrat_Albania.xlsx]pesha_bujqesi!$C$2:$E$2</c:f>
              <c:strCache>
                <c:ptCount val="3"/>
                <c:pt idx="0">
                  <c:v>Agriculture, Forestry, and Fishing</c:v>
                </c:pt>
                <c:pt idx="1">
                  <c:v>Electricity, gas, stream and air-conditioning</c:v>
                </c:pt>
                <c:pt idx="2">
                  <c:v>Rest of economy</c:v>
                </c:pt>
              </c:strCache>
            </c:strRef>
          </c:cat>
          <c:val>
            <c:numRef>
              <c:f>[shifrat_Albania.xlsx]pesha_bujqesi!$C$24:$E$24</c:f>
              <c:numCache>
                <c:formatCode>0%</c:formatCode>
                <c:ptCount val="3"/>
                <c:pt idx="0" formatCode="0.0%">
                  <c:v>0.18671842901663863</c:v>
                </c:pt>
                <c:pt idx="1">
                  <c:v>2.3371351528576677E-2</c:v>
                </c:pt>
                <c:pt idx="2" formatCode="0.0%">
                  <c:v>0.78991021945478468</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q-AL" b="1" dirty="0" err="1"/>
              <a:t>Structure</a:t>
            </a:r>
            <a:r>
              <a:rPr lang="sq-AL" b="1" baseline="0" dirty="0"/>
              <a:t> </a:t>
            </a:r>
            <a:r>
              <a:rPr lang="sq-AL" b="1" baseline="0" dirty="0" err="1"/>
              <a:t>of</a:t>
            </a:r>
            <a:r>
              <a:rPr lang="sq-AL" b="1" baseline="0" dirty="0"/>
              <a:t> </a:t>
            </a:r>
            <a:r>
              <a:rPr lang="sq-AL" b="1" baseline="0" dirty="0" err="1"/>
              <a:t>Employment</a:t>
            </a:r>
            <a:r>
              <a:rPr lang="sq-AL" b="1" baseline="0" dirty="0"/>
              <a:t> by </a:t>
            </a:r>
            <a:r>
              <a:rPr lang="sq-AL" b="1" baseline="0" dirty="0" err="1"/>
              <a:t>Economic</a:t>
            </a:r>
            <a:r>
              <a:rPr lang="sq-AL" b="1" baseline="0" dirty="0"/>
              <a:t> </a:t>
            </a:r>
            <a:r>
              <a:rPr lang="sq-AL" b="1" baseline="0" dirty="0" err="1"/>
              <a:t>Activity</a:t>
            </a:r>
            <a:r>
              <a:rPr lang="sq-AL" b="1" baseline="0" dirty="0"/>
              <a:t> </a:t>
            </a:r>
          </a:p>
          <a:p>
            <a:pPr>
              <a:defRPr/>
            </a:pPr>
            <a:r>
              <a:rPr lang="sq-AL" i="1" baseline="0" dirty="0"/>
              <a:t>(% </a:t>
            </a:r>
            <a:r>
              <a:rPr lang="sq-AL" i="1" baseline="0" dirty="0" err="1"/>
              <a:t>of</a:t>
            </a:r>
            <a:r>
              <a:rPr lang="sq-AL" i="1" baseline="0" dirty="0"/>
              <a:t> total, </a:t>
            </a:r>
            <a:r>
              <a:rPr lang="sq-AL" i="1" baseline="0" dirty="0" err="1"/>
              <a:t>average</a:t>
            </a:r>
            <a:r>
              <a:rPr lang="sq-AL" i="1" baseline="0" dirty="0"/>
              <a:t> 2008-2019)</a:t>
            </a:r>
            <a:endParaRPr lang="en-US" i="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130619299514278E-2"/>
          <c:y val="0.18826189527865436"/>
          <c:w val="0.85872282735956096"/>
          <c:h val="0.79774339491610236"/>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6">
                  <a:lumMod val="40000"/>
                  <a:lumOff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[shifrat_Albania.xlsx]pesha_bujqesi!$Y$1:$AA$1</c:f>
              <c:strCache>
                <c:ptCount val="3"/>
                <c:pt idx="0">
                  <c:v>Public sector</c:v>
                </c:pt>
                <c:pt idx="1">
                  <c:v>Non-agriculture, private sector</c:v>
                </c:pt>
                <c:pt idx="2">
                  <c:v>Agriculture sector</c:v>
                </c:pt>
              </c:strCache>
            </c:strRef>
          </c:cat>
          <c:val>
            <c:numRef>
              <c:f>[shifrat_Albania.xlsx]pesha_bujqesi!$Y$24:$AA$24</c:f>
              <c:numCache>
                <c:formatCode>0%</c:formatCode>
                <c:ptCount val="3"/>
                <c:pt idx="0">
                  <c:v>0.16910048699731273</c:v>
                </c:pt>
                <c:pt idx="1">
                  <c:v>0.34154940300839476</c:v>
                </c:pt>
                <c:pt idx="2">
                  <c:v>0.48935010999429251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0D6C5-187F-4942-9E80-51E6189248AD}" type="datetimeFigureOut">
              <a:rPr lang="en-US" smtClean="0"/>
              <a:t>10/7/2020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66F3B6-4949-4AF2-9EE9-D000C092B39B}" type="slidenum">
              <a:rPr lang="en-US" smtClean="0"/>
              <a:t>‹#›</a:t>
            </a:fld>
            <a:endParaRPr lang="en-US"/>
          </a:p>
        </p:txBody>
      </p:sp>
    </p:spTree>
    <p:extLst>
      <p:ext uri="{BB962C8B-B14F-4D97-AF65-F5344CB8AC3E}">
        <p14:creationId xmlns:p14="http://schemas.microsoft.com/office/powerpoint/2010/main" val="2700306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6F3B6-4949-4AF2-9EE9-D000C092B39B}" type="slidenum">
              <a:rPr lang="en-US" smtClean="0"/>
              <a:t>1</a:t>
            </a:fld>
            <a:endParaRPr lang="en-US"/>
          </a:p>
        </p:txBody>
      </p:sp>
    </p:spTree>
    <p:extLst>
      <p:ext uri="{BB962C8B-B14F-4D97-AF65-F5344CB8AC3E}">
        <p14:creationId xmlns:p14="http://schemas.microsoft.com/office/powerpoint/2010/main" val="2076652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are living in unprecedented times. Times of </a:t>
            </a:r>
            <a:r>
              <a:rPr lang="en-GB" sz="1200" b="1" kern="1200" dirty="0" smtClean="0">
                <a:solidFill>
                  <a:schemeClr val="tx1"/>
                </a:solidFill>
                <a:effectLst/>
                <a:latin typeface="+mn-lt"/>
                <a:ea typeface="+mn-ea"/>
                <a:cs typeface="+mn-cs"/>
              </a:rPr>
              <a:t>transformative and</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deep-rooted changes </a:t>
            </a:r>
            <a:r>
              <a:rPr lang="en-GB" sz="1200" kern="1200" dirty="0" smtClean="0">
                <a:solidFill>
                  <a:schemeClr val="tx1"/>
                </a:solidFill>
                <a:effectLst/>
                <a:latin typeface="+mn-lt"/>
                <a:ea typeface="+mn-ea"/>
                <a:cs typeface="+mn-cs"/>
              </a:rPr>
              <a:t>that people are living in: </a:t>
            </a:r>
            <a:r>
              <a:rPr lang="en-GB" sz="1200" b="1" kern="1200" dirty="0" smtClean="0">
                <a:solidFill>
                  <a:schemeClr val="tx1"/>
                </a:solidFill>
                <a:effectLst/>
                <a:latin typeface="+mn-lt"/>
                <a:ea typeface="+mn-ea"/>
                <a:cs typeface="+mn-cs"/>
              </a:rPr>
              <a:t>Widening inequalities</a:t>
            </a:r>
            <a:r>
              <a:rPr lang="en-GB" sz="1200" kern="1200" dirty="0" smtClean="0">
                <a:solidFill>
                  <a:schemeClr val="tx1"/>
                </a:solidFill>
                <a:effectLst/>
                <a:latin typeface="+mn-lt"/>
                <a:ea typeface="+mn-ea"/>
                <a:cs typeface="+mn-cs"/>
              </a:rPr>
              <a:t> on the one hand, </a:t>
            </a:r>
            <a:r>
              <a:rPr lang="en-GB" sz="1200" b="1" kern="1200" dirty="0" smtClean="0">
                <a:solidFill>
                  <a:schemeClr val="tx1"/>
                </a:solidFill>
                <a:effectLst/>
                <a:latin typeface="+mn-lt"/>
                <a:ea typeface="+mn-ea"/>
                <a:cs typeface="+mn-cs"/>
              </a:rPr>
              <a:t>environmental and climate changes</a:t>
            </a:r>
            <a:r>
              <a:rPr lang="en-GB" sz="1200" kern="1200" dirty="0" smtClean="0">
                <a:solidFill>
                  <a:schemeClr val="tx1"/>
                </a:solidFill>
                <a:effectLst/>
                <a:latin typeface="+mn-lt"/>
                <a:ea typeface="+mn-ea"/>
                <a:cs typeface="+mn-cs"/>
              </a:rPr>
              <a:t>, on the other, are both testing core values such as solidarity, openness, and even democracy. COVID-19 crisis was also a wake-up call, a rare window of opportunity to shift toward a more resilient and better world for everyone.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466F3B6-4949-4AF2-9EE9-D000C092B39B}" type="slidenum">
              <a:rPr lang="en-US" smtClean="0"/>
              <a:t>2</a:t>
            </a:fld>
            <a:endParaRPr lang="en-US"/>
          </a:p>
        </p:txBody>
      </p:sp>
    </p:spTree>
    <p:extLst>
      <p:ext uri="{BB962C8B-B14F-4D97-AF65-F5344CB8AC3E}">
        <p14:creationId xmlns:p14="http://schemas.microsoft.com/office/powerpoint/2010/main" val="285476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These lasts years </a:t>
            </a:r>
            <a:r>
              <a:rPr lang="en-GB" sz="1200" kern="1200" dirty="0" err="1" smtClean="0">
                <a:solidFill>
                  <a:schemeClr val="tx1"/>
                </a:solidFill>
                <a:effectLst/>
                <a:latin typeface="+mn-lt"/>
                <a:ea typeface="+mn-ea"/>
                <a:cs typeface="+mn-cs"/>
              </a:rPr>
              <a:t>BoA</a:t>
            </a:r>
            <a:r>
              <a:rPr lang="en-GB" sz="1200" kern="1200" dirty="0" smtClean="0">
                <a:solidFill>
                  <a:schemeClr val="tx1"/>
                </a:solidFill>
                <a:effectLst/>
                <a:latin typeface="+mn-lt"/>
                <a:ea typeface="+mn-ea"/>
                <a:cs typeface="+mn-cs"/>
              </a:rPr>
              <a:t> has demonstrated a willingness to contribute to the production of analysis and/or research on climate related risks issues, performing a stocktaking exercise of existing practices and regulations complemented by a comprehensive analysis. </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At the same time, the Bank is aiming to </a:t>
            </a:r>
            <a:r>
              <a:rPr lang="en-GB" sz="1200" b="1" kern="1200" dirty="0" smtClean="0">
                <a:solidFill>
                  <a:schemeClr val="tx1"/>
                </a:solidFill>
                <a:effectLst/>
                <a:latin typeface="+mn-lt"/>
                <a:ea typeface="+mn-ea"/>
                <a:cs typeface="+mn-cs"/>
              </a:rPr>
              <a:t>integrate climate factors into Financial Stability Monitoring and Supervision, </a:t>
            </a:r>
            <a:r>
              <a:rPr lang="en-GB" sz="1200" kern="1200" dirty="0" smtClean="0">
                <a:solidFill>
                  <a:schemeClr val="tx1"/>
                </a:solidFill>
                <a:effectLst/>
                <a:latin typeface="+mn-lt"/>
                <a:ea typeface="+mn-ea"/>
                <a:cs typeface="+mn-cs"/>
              </a:rPr>
              <a:t>and start</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considering best practices for incorporating and promoting more effective disclosures on climate-related risks.</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Most importantly, in collaboration with State Secretariat for Economic Affairs (SECO), </a:t>
            </a:r>
            <a:r>
              <a:rPr lang="en-GB" sz="1200" kern="1200" dirty="0" err="1" smtClean="0">
                <a:solidFill>
                  <a:schemeClr val="tx1"/>
                </a:solidFill>
                <a:effectLst/>
                <a:latin typeface="+mn-lt"/>
                <a:ea typeface="+mn-ea"/>
                <a:cs typeface="+mn-cs"/>
              </a:rPr>
              <a:t>BoA</a:t>
            </a:r>
            <a:r>
              <a:rPr lang="en-GB" sz="1200" kern="1200" dirty="0" smtClean="0">
                <a:solidFill>
                  <a:schemeClr val="tx1"/>
                </a:solidFill>
                <a:effectLst/>
                <a:latin typeface="+mn-lt"/>
                <a:ea typeface="+mn-ea"/>
                <a:cs typeface="+mn-cs"/>
              </a:rPr>
              <a:t> is aiming to incorporate in macroeconomic models and forecasting tools the relevant climate-related risks (stress-tests, climate-based scenarios). </a:t>
            </a:r>
          </a:p>
          <a:p>
            <a:pPr lvl="0"/>
            <a:r>
              <a:rPr lang="en-US" sz="1200" kern="1200" dirty="0" smtClean="0">
                <a:solidFill>
                  <a:schemeClr val="tx1"/>
                </a:solidFill>
                <a:effectLst/>
                <a:latin typeface="+mn-lt"/>
                <a:ea typeface="+mn-ea"/>
                <a:cs typeface="+mn-cs"/>
              </a:rPr>
              <a:t>On 13-14 July 2017, the Bank of Albania participated in the Seventh Global Sustainable Finance Conference in Karlsruhe, Germany, supporting the UN resolutions on 'Sustainable Development Goals' and the Paris Climate Agreement.</a:t>
            </a:r>
          </a:p>
          <a:p>
            <a:pPr lvl="0"/>
            <a:r>
              <a:rPr lang="en-GB" sz="1200" kern="1200" dirty="0" smtClean="0">
                <a:solidFill>
                  <a:schemeClr val="tx1"/>
                </a:solidFill>
                <a:effectLst/>
                <a:latin typeface="+mn-lt"/>
                <a:ea typeface="+mn-ea"/>
                <a:cs typeface="+mn-cs"/>
              </a:rPr>
              <a:t>At the </a:t>
            </a:r>
            <a:r>
              <a:rPr lang="en-GB" sz="1200" kern="1200" dirty="0" err="1" smtClean="0">
                <a:solidFill>
                  <a:schemeClr val="tx1"/>
                </a:solidFill>
                <a:effectLst/>
                <a:latin typeface="+mn-lt"/>
                <a:ea typeface="+mn-ea"/>
                <a:cs typeface="+mn-cs"/>
              </a:rPr>
              <a:t>BoA</a:t>
            </a:r>
            <a:r>
              <a:rPr lang="en-GB" sz="1200" kern="1200" dirty="0" smtClean="0">
                <a:solidFill>
                  <a:schemeClr val="tx1"/>
                </a:solidFill>
                <a:effectLst/>
                <a:latin typeface="+mn-lt"/>
                <a:ea typeface="+mn-ea"/>
                <a:cs typeface="+mn-cs"/>
              </a:rPr>
              <a:t>, to overcome some of these challenges, we believe that we should </a:t>
            </a:r>
            <a:r>
              <a:rPr lang="en-GB" sz="1200" b="1" kern="1200" dirty="0" smtClean="0">
                <a:solidFill>
                  <a:schemeClr val="tx1"/>
                </a:solidFill>
                <a:effectLst/>
                <a:latin typeface="+mn-lt"/>
                <a:ea typeface="+mn-ea"/>
                <a:cs typeface="+mn-cs"/>
              </a:rPr>
              <a:t>open up</a:t>
            </a:r>
            <a:r>
              <a:rPr lang="en-GB" sz="1200" kern="1200" dirty="0" smtClean="0">
                <a:solidFill>
                  <a:schemeClr val="tx1"/>
                </a:solidFill>
                <a:effectLst/>
                <a:latin typeface="+mn-lt"/>
                <a:ea typeface="+mn-ea"/>
                <a:cs typeface="+mn-cs"/>
              </a:rPr>
              <a:t> to broader research issues by becoming active in some supervisory fora that are considering the impact of climate change on different parts of the financial sector (banks, investment funds, insurance companies, etc.) and/or becoming </a:t>
            </a:r>
            <a:r>
              <a:rPr lang="en-GB" sz="1200" b="1" kern="1200" dirty="0" smtClean="0">
                <a:solidFill>
                  <a:schemeClr val="tx1"/>
                </a:solidFill>
                <a:effectLst/>
                <a:latin typeface="+mn-lt"/>
                <a:ea typeface="+mn-ea"/>
                <a:cs typeface="+mn-cs"/>
              </a:rPr>
              <a:t>part of international networks</a:t>
            </a:r>
            <a:r>
              <a:rPr lang="en-GB" sz="1200" kern="1200" dirty="0" smtClean="0">
                <a:solidFill>
                  <a:schemeClr val="tx1"/>
                </a:solidFill>
                <a:effectLst/>
                <a:latin typeface="+mn-lt"/>
                <a:ea typeface="+mn-ea"/>
                <a:cs typeface="+mn-cs"/>
              </a:rPr>
              <a:t>, such as the Central Banks and Supervisors Network for Greening System (NGFS), that we are waiting at any moment now, to be part of.</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466F3B6-4949-4AF2-9EE9-D000C092B39B}" type="slidenum">
              <a:rPr lang="en-US" smtClean="0"/>
              <a:t>4</a:t>
            </a:fld>
            <a:endParaRPr lang="en-US"/>
          </a:p>
        </p:txBody>
      </p:sp>
    </p:spTree>
    <p:extLst>
      <p:ext uri="{BB962C8B-B14F-4D97-AF65-F5344CB8AC3E}">
        <p14:creationId xmlns:p14="http://schemas.microsoft.com/office/powerpoint/2010/main" val="224318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3" indent="-342900">
              <a:spcBef>
                <a:spcPts val="1200"/>
              </a:spcBef>
              <a:buFont typeface="Wingdings" panose="05000000000000000000" pitchFamily="2" charset="2"/>
              <a:buChar char="ü"/>
            </a:pPr>
            <a:r>
              <a:rPr lang="en-US" sz="2000" b="1" u="sng" dirty="0" smtClean="0">
                <a:solidFill>
                  <a:prstClr val="black"/>
                </a:solidFill>
              </a:rPr>
              <a:t>Agriculture</a:t>
            </a:r>
            <a:r>
              <a:rPr lang="en-US" sz="2000" dirty="0" smtClean="0">
                <a:solidFill>
                  <a:prstClr val="black"/>
                </a:solidFill>
              </a:rPr>
              <a:t> plays an important role in the Albanian economy as it remains one of the largest sectors:</a:t>
            </a:r>
          </a:p>
          <a:p>
            <a:pPr marL="800100" lvl="4" indent="-342900">
              <a:spcBef>
                <a:spcPts val="600"/>
              </a:spcBef>
              <a:buFont typeface="Calibri" panose="020F0502020204030204" pitchFamily="34" charset="0"/>
              <a:buChar char="–"/>
            </a:pPr>
            <a:r>
              <a:rPr lang="en-US" sz="2000" dirty="0" smtClean="0">
                <a:solidFill>
                  <a:prstClr val="black"/>
                </a:solidFill>
              </a:rPr>
              <a:t>Total land area of 28,750 square kilometers, of which 24% of soil (or nearly 700 000 ha) is used for agriculture purposes </a:t>
            </a:r>
          </a:p>
          <a:p>
            <a:pPr marL="800100" lvl="4" indent="-342900">
              <a:spcBef>
                <a:spcPts val="600"/>
              </a:spcBef>
              <a:buFont typeface="Calibri" panose="020F0502020204030204" pitchFamily="34" charset="0"/>
              <a:buChar char="–"/>
            </a:pPr>
            <a:r>
              <a:rPr lang="en-US" sz="2000" dirty="0" smtClean="0">
                <a:solidFill>
                  <a:prstClr val="black"/>
                </a:solidFill>
              </a:rPr>
              <a:t>The sector generates around a fifth of the national output</a:t>
            </a:r>
          </a:p>
          <a:p>
            <a:pPr marL="800100" lvl="4" indent="-342900">
              <a:spcBef>
                <a:spcPts val="600"/>
              </a:spcBef>
              <a:buFont typeface="Calibri" panose="020F0502020204030204" pitchFamily="34" charset="0"/>
              <a:buChar char="–"/>
            </a:pPr>
            <a:r>
              <a:rPr lang="sq-AL" sz="2000" dirty="0" smtClean="0">
                <a:solidFill>
                  <a:prstClr val="black"/>
                </a:solidFill>
              </a:rPr>
              <a:t>It e</a:t>
            </a:r>
            <a:r>
              <a:rPr lang="en-US" sz="2000" dirty="0" err="1" smtClean="0">
                <a:solidFill>
                  <a:prstClr val="black"/>
                </a:solidFill>
              </a:rPr>
              <a:t>mploys</a:t>
            </a:r>
            <a:r>
              <a:rPr lang="en-US" sz="2000" dirty="0" smtClean="0">
                <a:solidFill>
                  <a:prstClr val="black"/>
                </a:solidFill>
              </a:rPr>
              <a:t> nearly half of the country´s workforce  as it is the main source of (self) employment in the rural areas</a:t>
            </a:r>
          </a:p>
          <a:p>
            <a:pPr marL="800100" lvl="4" indent="-342900">
              <a:spcBef>
                <a:spcPts val="600"/>
              </a:spcBef>
              <a:buFont typeface="Calibri" panose="020F0502020204030204" pitchFamily="34" charset="0"/>
              <a:buChar char="–"/>
            </a:pPr>
            <a:r>
              <a:rPr lang="sq-AL" sz="2000" dirty="0" err="1" smtClean="0">
                <a:solidFill>
                  <a:prstClr val="black"/>
                </a:solidFill>
              </a:rPr>
              <a:t>From</a:t>
            </a:r>
            <a:r>
              <a:rPr lang="en-US" sz="2000" dirty="0" smtClean="0">
                <a:solidFill>
                  <a:prstClr val="black"/>
                </a:solidFill>
              </a:rPr>
              <a:t> 1997 </a:t>
            </a:r>
            <a:r>
              <a:rPr lang="sq-AL" sz="2000" dirty="0" smtClean="0">
                <a:solidFill>
                  <a:prstClr val="black"/>
                </a:solidFill>
              </a:rPr>
              <a:t>to</a:t>
            </a:r>
            <a:r>
              <a:rPr lang="en-US" sz="2000" dirty="0" smtClean="0">
                <a:solidFill>
                  <a:prstClr val="black"/>
                </a:solidFill>
              </a:rPr>
              <a:t> 2015, agricultural production has </a:t>
            </a:r>
            <a:r>
              <a:rPr lang="sq-AL" sz="2000" dirty="0" err="1" smtClean="0">
                <a:solidFill>
                  <a:prstClr val="black"/>
                </a:solidFill>
              </a:rPr>
              <a:t>grown</a:t>
            </a:r>
            <a:r>
              <a:rPr lang="sq-AL" sz="2000" dirty="0" smtClean="0">
                <a:solidFill>
                  <a:prstClr val="black"/>
                </a:solidFill>
              </a:rPr>
              <a:t> </a:t>
            </a:r>
            <a:r>
              <a:rPr lang="en-US" sz="2000" dirty="0" smtClean="0">
                <a:solidFill>
                  <a:prstClr val="black"/>
                </a:solidFill>
              </a:rPr>
              <a:t>at a decent rate, </a:t>
            </a:r>
            <a:r>
              <a:rPr lang="en-US" sz="2000" dirty="0" err="1" smtClean="0">
                <a:solidFill>
                  <a:prstClr val="black"/>
                </a:solidFill>
              </a:rPr>
              <a:t>averag</a:t>
            </a:r>
            <a:r>
              <a:rPr lang="sq-AL" sz="2000" dirty="0" err="1" smtClean="0">
                <a:solidFill>
                  <a:prstClr val="black"/>
                </a:solidFill>
              </a:rPr>
              <a:t>ing</a:t>
            </a:r>
            <a:r>
              <a:rPr lang="en-US" sz="2000" dirty="0" smtClean="0">
                <a:solidFill>
                  <a:prstClr val="black"/>
                </a:solidFill>
              </a:rPr>
              <a:t> annual</a:t>
            </a:r>
            <a:r>
              <a:rPr lang="sq-AL" sz="2000" dirty="0" err="1" smtClean="0">
                <a:solidFill>
                  <a:prstClr val="black"/>
                </a:solidFill>
              </a:rPr>
              <a:t>ly</a:t>
            </a:r>
            <a:r>
              <a:rPr lang="en-US" sz="2000" dirty="0" smtClean="0">
                <a:solidFill>
                  <a:prstClr val="black"/>
                </a:solidFill>
              </a:rPr>
              <a:t> </a:t>
            </a:r>
            <a:r>
              <a:rPr lang="sq-AL" sz="2000" dirty="0" smtClean="0">
                <a:solidFill>
                  <a:prstClr val="black"/>
                </a:solidFill>
              </a:rPr>
              <a:t>at</a:t>
            </a:r>
            <a:r>
              <a:rPr lang="en-US" sz="2000" dirty="0" smtClean="0">
                <a:solidFill>
                  <a:prstClr val="black"/>
                </a:solidFill>
              </a:rPr>
              <a:t> 3.8</a:t>
            </a:r>
            <a:r>
              <a:rPr lang="sq-AL" sz="2000" dirty="0" smtClean="0">
                <a:solidFill>
                  <a:prstClr val="black"/>
                </a:solidFill>
              </a:rPr>
              <a:t> </a:t>
            </a:r>
            <a:r>
              <a:rPr lang="sq-AL" sz="2000" dirty="0" err="1" smtClean="0">
                <a:solidFill>
                  <a:prstClr val="black"/>
                </a:solidFill>
              </a:rPr>
              <a:t>percent</a:t>
            </a:r>
            <a:r>
              <a:rPr lang="sq-AL" sz="2000" dirty="0" smtClean="0">
                <a:solidFill>
                  <a:prstClr val="black"/>
                </a:solidFill>
              </a:rPr>
              <a:t>.</a:t>
            </a:r>
            <a:r>
              <a:rPr lang="en-US" sz="2000" dirty="0" smtClean="0">
                <a:solidFill>
                  <a:prstClr val="black"/>
                </a:solidFill>
              </a:rPr>
              <a:t> </a:t>
            </a:r>
          </a:p>
          <a:p>
            <a:pPr marL="342900" lvl="3" indent="-342900">
              <a:spcBef>
                <a:spcPts val="1200"/>
              </a:spcBef>
              <a:buFont typeface="Wingdings" panose="05000000000000000000" pitchFamily="2" charset="2"/>
              <a:buChar char="ü"/>
            </a:pPr>
            <a:r>
              <a:rPr lang="en-US" sz="2000" dirty="0" smtClean="0"/>
              <a:t>The </a:t>
            </a:r>
            <a:r>
              <a:rPr lang="en-US" sz="2000" b="1" dirty="0" smtClean="0"/>
              <a:t>energy</a:t>
            </a:r>
            <a:r>
              <a:rPr lang="en-US" sz="2000" dirty="0" smtClean="0"/>
              <a:t> sector with around 2% of the GDP… </a:t>
            </a:r>
          </a:p>
          <a:p>
            <a:pPr marL="800100" lvl="4" indent="-342900">
              <a:spcBef>
                <a:spcPts val="600"/>
              </a:spcBef>
              <a:buFont typeface="Calibri" panose="020F0502020204030204" pitchFamily="34" charset="0"/>
              <a:buChar char="–"/>
            </a:pPr>
            <a:r>
              <a:rPr lang="en-US" sz="2000" dirty="0" smtClean="0"/>
              <a:t>… is almost entirely dependent on hydropower for its electricity supply</a:t>
            </a:r>
          </a:p>
          <a:p>
            <a:pPr marL="800100" lvl="4" indent="-342900">
              <a:spcBef>
                <a:spcPts val="600"/>
              </a:spcBef>
              <a:buFont typeface="Calibri" panose="020F0502020204030204" pitchFamily="34" charset="0"/>
              <a:buChar char="–"/>
            </a:pPr>
            <a:r>
              <a:rPr lang="en-US" sz="2000" dirty="0" smtClean="0">
                <a:solidFill>
                  <a:prstClr val="black"/>
                </a:solidFill>
              </a:rPr>
              <a:t>With an advantage in decarbonizing its electricity sector…</a:t>
            </a:r>
          </a:p>
          <a:p>
            <a:pPr marL="800100" lvl="4" indent="-342900">
              <a:spcBef>
                <a:spcPts val="600"/>
              </a:spcBef>
              <a:buFont typeface="Calibri" panose="020F0502020204030204" pitchFamily="34" charset="0"/>
              <a:buChar char="–"/>
            </a:pPr>
            <a:r>
              <a:rPr lang="en-US" sz="2000" dirty="0" smtClean="0">
                <a:solidFill>
                  <a:prstClr val="black"/>
                </a:solidFill>
              </a:rPr>
              <a:t>…but highly vulnerable to the changing climate, meaning that it has to import electricity most </a:t>
            </a:r>
            <a:r>
              <a:rPr lang="sq-AL" sz="2000" dirty="0" err="1" smtClean="0">
                <a:solidFill>
                  <a:prstClr val="black"/>
                </a:solidFill>
              </a:rPr>
              <a:t>of</a:t>
            </a:r>
            <a:r>
              <a:rPr lang="sq-AL" sz="2000" dirty="0" smtClean="0">
                <a:solidFill>
                  <a:prstClr val="black"/>
                </a:solidFill>
              </a:rPr>
              <a:t> the </a:t>
            </a:r>
            <a:r>
              <a:rPr lang="en-US" sz="2000" dirty="0" smtClean="0">
                <a:solidFill>
                  <a:prstClr val="black"/>
                </a:solidFill>
              </a:rPr>
              <a:t>years</a:t>
            </a:r>
          </a:p>
          <a:p>
            <a:pPr marL="800100" lvl="4" indent="-342900">
              <a:spcBef>
                <a:spcPts val="600"/>
              </a:spcBef>
              <a:buFont typeface="Calibri" panose="020F0502020204030204" pitchFamily="34" charset="0"/>
              <a:buChar char="–"/>
            </a:pPr>
            <a:r>
              <a:rPr lang="en-US" sz="2000" dirty="0" smtClean="0">
                <a:solidFill>
                  <a:prstClr val="black"/>
                </a:solidFill>
              </a:rPr>
              <a:t>Renewable energy in Albania counts for 34.5% of total energy used in the country</a:t>
            </a:r>
          </a:p>
          <a:p>
            <a:pPr marL="457200" lvl="4" indent="0">
              <a:spcBef>
                <a:spcPts val="600"/>
              </a:spcBef>
              <a:buNone/>
            </a:pPr>
            <a:r>
              <a:rPr lang="en-US" sz="1500" dirty="0" smtClean="0">
                <a:solidFill>
                  <a:prstClr val="black"/>
                </a:solidFill>
              </a:rPr>
              <a:t>        		  (https://bankwatch.org/beyond-coal/energy-sector-in-albania)</a:t>
            </a:r>
          </a:p>
        </p:txBody>
      </p:sp>
      <p:sp>
        <p:nvSpPr>
          <p:cNvPr id="4" name="Slide Number Placeholder 3"/>
          <p:cNvSpPr>
            <a:spLocks noGrp="1"/>
          </p:cNvSpPr>
          <p:nvPr>
            <p:ph type="sldNum" sz="quarter" idx="10"/>
          </p:nvPr>
        </p:nvSpPr>
        <p:spPr/>
        <p:txBody>
          <a:bodyPr/>
          <a:lstStyle/>
          <a:p>
            <a:fld id="{D466F3B6-4949-4AF2-9EE9-D000C092B39B}" type="slidenum">
              <a:rPr lang="en-US" smtClean="0"/>
              <a:t>6</a:t>
            </a:fld>
            <a:endParaRPr lang="en-US"/>
          </a:p>
        </p:txBody>
      </p:sp>
    </p:spTree>
    <p:extLst>
      <p:ext uri="{BB962C8B-B14F-4D97-AF65-F5344CB8AC3E}">
        <p14:creationId xmlns:p14="http://schemas.microsoft.com/office/powerpoint/2010/main" val="1462970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6F3B6-4949-4AF2-9EE9-D000C092B39B}" type="slidenum">
              <a:rPr lang="en-US" smtClean="0"/>
              <a:t>7</a:t>
            </a:fld>
            <a:endParaRPr lang="en-US"/>
          </a:p>
        </p:txBody>
      </p:sp>
    </p:spTree>
    <p:extLst>
      <p:ext uri="{BB962C8B-B14F-4D97-AF65-F5344CB8AC3E}">
        <p14:creationId xmlns:p14="http://schemas.microsoft.com/office/powerpoint/2010/main" val="1135355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6F3B6-4949-4AF2-9EE9-D000C092B39B}" type="slidenum">
              <a:rPr lang="en-US" smtClean="0"/>
              <a:t>8</a:t>
            </a:fld>
            <a:endParaRPr lang="en-US"/>
          </a:p>
        </p:txBody>
      </p:sp>
    </p:spTree>
    <p:extLst>
      <p:ext uri="{BB962C8B-B14F-4D97-AF65-F5344CB8AC3E}">
        <p14:creationId xmlns:p14="http://schemas.microsoft.com/office/powerpoint/2010/main" val="373761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smtClean="0">
                <a:solidFill>
                  <a:schemeClr val="tx1"/>
                </a:solidFill>
                <a:effectLst/>
                <a:latin typeface="+mn-lt"/>
                <a:ea typeface="+mn-ea"/>
                <a:cs typeface="+mn-cs"/>
              </a:rPr>
              <a:t>To conclude</a:t>
            </a:r>
            <a:r>
              <a:rPr lang="en-GB" sz="1200" kern="1200" dirty="0" smtClean="0">
                <a:solidFill>
                  <a:schemeClr val="tx1"/>
                </a:solidFill>
                <a:effectLst/>
                <a:latin typeface="+mn-lt"/>
                <a:ea typeface="+mn-ea"/>
                <a:cs typeface="+mn-cs"/>
              </a:rPr>
              <a:t>, we can safely say that: The costs of inaction will be much greater than the cost of action, and the Bank’s mission, namely safeguarding financial stability, fully resonates with the UN’s 2030 Agenda for SDGs. Hence, in order to ensure a resilient financial system that operates in the best interests of consumers and the wider economy, </a:t>
            </a:r>
            <a:r>
              <a:rPr lang="en-GB" sz="1200" kern="1200" dirty="0" err="1" smtClean="0">
                <a:solidFill>
                  <a:schemeClr val="tx1"/>
                </a:solidFill>
                <a:effectLst/>
                <a:latin typeface="+mn-lt"/>
                <a:ea typeface="+mn-ea"/>
                <a:cs typeface="+mn-cs"/>
              </a:rPr>
              <a:t>BoA</a:t>
            </a:r>
            <a:r>
              <a:rPr lang="en-GB" sz="1200" kern="1200" dirty="0" smtClean="0">
                <a:solidFill>
                  <a:schemeClr val="tx1"/>
                </a:solidFill>
                <a:effectLst/>
                <a:latin typeface="+mn-lt"/>
                <a:ea typeface="+mn-ea"/>
                <a:cs typeface="+mn-cs"/>
              </a:rPr>
              <a:t> is </a:t>
            </a:r>
            <a:r>
              <a:rPr lang="en-GB" sz="1200" b="1" kern="1200" dirty="0" smtClean="0">
                <a:solidFill>
                  <a:schemeClr val="tx1"/>
                </a:solidFill>
                <a:effectLst/>
                <a:latin typeface="+mn-lt"/>
                <a:ea typeface="+mn-ea"/>
                <a:cs typeface="+mn-cs"/>
              </a:rPr>
              <a:t>placing emphasis on “green” content</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are starting by creating an environment where financial risks related to climate change can be assessed and considered more efficiently, therefore channelling the savings into the needed investment, facilitating </a:t>
            </a:r>
            <a:r>
              <a:rPr lang="en-GB" sz="1200" b="1" kern="1200" dirty="0" smtClean="0">
                <a:solidFill>
                  <a:schemeClr val="tx1"/>
                </a:solidFill>
                <a:effectLst/>
                <a:latin typeface="+mn-lt"/>
                <a:ea typeface="+mn-ea"/>
                <a:cs typeface="+mn-cs"/>
              </a:rPr>
              <a:t>sustainable finance growth and supporting a sustainable economy</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466F3B6-4949-4AF2-9EE9-D000C092B39B}" type="slidenum">
              <a:rPr lang="en-US" smtClean="0"/>
              <a:t>9</a:t>
            </a:fld>
            <a:endParaRPr lang="en-US"/>
          </a:p>
        </p:txBody>
      </p:sp>
    </p:spTree>
    <p:extLst>
      <p:ext uri="{BB962C8B-B14F-4D97-AF65-F5344CB8AC3E}">
        <p14:creationId xmlns:p14="http://schemas.microsoft.com/office/powerpoint/2010/main" val="2453609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66F3B6-4949-4AF2-9EE9-D000C092B39B}" type="slidenum">
              <a:rPr lang="en-US" smtClean="0"/>
              <a:t>10</a:t>
            </a:fld>
            <a:endParaRPr lang="en-US"/>
          </a:p>
        </p:txBody>
      </p:sp>
    </p:spTree>
    <p:extLst>
      <p:ext uri="{BB962C8B-B14F-4D97-AF65-F5344CB8AC3E}">
        <p14:creationId xmlns:p14="http://schemas.microsoft.com/office/powerpoint/2010/main" val="350872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AD7164-E43B-491B-8D14-6FC46D791845}"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14002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71599-A7E0-4345-BED8-41300A018F64}"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3805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BA5AAF-C498-4C92-95EC-4ACE500F72DB}"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351032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8375A-EEAA-4174-BDFC-046613D13812}"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57462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4EEBC-7E75-4AD2-912D-342664390C14}"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315848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78C4A7-A8A9-44F7-AC6E-EB46032209B5}" type="datetime1">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428499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CB8B91-A6E7-44A9-8597-C288C1691ABF}" type="datetime1">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176791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5501F4-2F9A-4B42-963F-FF27A66515AA}" type="datetime1">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232027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86BF5-5A75-402C-93B4-845E19C289E0}" type="datetime1">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351394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2077F-D40F-40AD-B24E-DA052F3F4636}" type="datetime1">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3504761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25F55-0F0A-4859-80F1-8C3C931712A7}" type="datetime1">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EDAD7-9D44-4B54-B1AC-28B0461D6169}" type="slidenum">
              <a:rPr lang="en-US" smtClean="0"/>
              <a:t>‹#›</a:t>
            </a:fld>
            <a:endParaRPr lang="en-US"/>
          </a:p>
        </p:txBody>
      </p:sp>
    </p:spTree>
    <p:extLst>
      <p:ext uri="{BB962C8B-B14F-4D97-AF65-F5344CB8AC3E}">
        <p14:creationId xmlns:p14="http://schemas.microsoft.com/office/powerpoint/2010/main" val="347841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EE953-E515-4FC6-90B4-8BD410E12617}" type="datetime1">
              <a:rPr lang="en-US" smtClean="0"/>
              <a:t>10/7/2020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EDAD7-9D44-4B54-B1AC-28B0461D6169}" type="slidenum">
              <a:rPr lang="en-US" smtClean="0"/>
              <a:t>‹#›</a:t>
            </a:fld>
            <a:endParaRPr lang="en-US"/>
          </a:p>
        </p:txBody>
      </p:sp>
    </p:spTree>
    <p:extLst>
      <p:ext uri="{BB962C8B-B14F-4D97-AF65-F5344CB8AC3E}">
        <p14:creationId xmlns:p14="http://schemas.microsoft.com/office/powerpoint/2010/main" val="3907735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4.jpg"/><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png"/><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png"/><Relationship Id="rId5" Type="http://schemas.openxmlformats.org/officeDocument/2006/relationships/oleObject" Target="../embeddings/oleObject4.bin"/><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notesSlide" Target="../notesSlides/notesSlide4.xml"/><Relationship Id="rId7"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4008388614"/>
              </p:ext>
            </p:extLst>
          </p:nvPr>
        </p:nvGraphicFramePr>
        <p:xfrm>
          <a:off x="7916346" y="0"/>
          <a:ext cx="1208465" cy="935831"/>
        </p:xfrm>
        <a:graphic>
          <a:graphicData uri="http://schemas.openxmlformats.org/presentationml/2006/ole">
            <mc:AlternateContent xmlns:mc="http://schemas.openxmlformats.org/markup-compatibility/2006">
              <mc:Choice xmlns:v="urn:schemas-microsoft-com:vml" Requires="v">
                <p:oleObj spid="_x0000_s1130" name="Bitmap Image" r:id="rId4" imgW="2838846" imgH="1238423" progId="Paint.Picture">
                  <p:embed/>
                </p:oleObj>
              </mc:Choice>
              <mc:Fallback>
                <p:oleObj name="Bitmap Image" r:id="rId4" imgW="2838846" imgH="123842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6346" y="0"/>
                        <a:ext cx="1208465" cy="935831"/>
                      </a:xfrm>
                      <a:prstGeom prst="rect">
                        <a:avLst/>
                      </a:prstGeom>
                      <a:noFill/>
                    </p:spPr>
                  </p:pic>
                </p:oleObj>
              </mc:Fallback>
            </mc:AlternateContent>
          </a:graphicData>
        </a:graphic>
      </p:graphicFrame>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4" y="0"/>
            <a:ext cx="9141626" cy="6858000"/>
          </a:xfrm>
          <a:prstGeom prst="rect">
            <a:avLst/>
          </a:prstGeom>
        </p:spPr>
      </p:pic>
      <p:sp>
        <p:nvSpPr>
          <p:cNvPr id="3" name="TextBox 13"/>
          <p:cNvSpPr txBox="1">
            <a:spLocks/>
          </p:cNvSpPr>
          <p:nvPr/>
        </p:nvSpPr>
        <p:spPr>
          <a:xfrm>
            <a:off x="2374" y="619921"/>
            <a:ext cx="653547" cy="5618157"/>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4" name="Title 1"/>
          <p:cNvSpPr txBox="1">
            <a:spLocks/>
          </p:cNvSpPr>
          <p:nvPr/>
        </p:nvSpPr>
        <p:spPr>
          <a:xfrm>
            <a:off x="1888989" y="3517773"/>
            <a:ext cx="6035145" cy="2024037"/>
          </a:xfrm>
          <a:prstGeom prst="rect">
            <a:avLst/>
          </a:prstGeom>
        </p:spPr>
        <p:txBody>
          <a:bodyPr vert="horz" lIns="0" tIns="0" rIns="0" bIns="0" rtlCol="0" anchor="t" anchorCtr="0">
            <a:noAutofit/>
          </a:bodyPr>
          <a:lstStyle>
            <a:lvl1pPr algn="l" defTabSz="457200" rtl="0" eaLnBrk="1" latinLnBrk="0" hangingPunct="1">
              <a:spcBef>
                <a:spcPct val="0"/>
              </a:spcBef>
              <a:buNone/>
              <a:defRPr sz="4400" kern="1200">
                <a:solidFill>
                  <a:srgbClr val="005AA6"/>
                </a:solidFill>
                <a:latin typeface="+mj-lt"/>
                <a:ea typeface="+mj-ea"/>
                <a:cs typeface="+mj-cs"/>
              </a:defRPr>
            </a:lvl1pPr>
          </a:lstStyle>
          <a:p>
            <a:pPr algn="ctr">
              <a:spcBef>
                <a:spcPts val="450"/>
              </a:spcBef>
            </a:pPr>
            <a:r>
              <a:rPr lang="en-US" sz="3200" b="1" dirty="0"/>
              <a:t>Prof. Dr. </a:t>
            </a:r>
            <a:r>
              <a:rPr lang="en-US" sz="3200" b="1" dirty="0" err="1"/>
              <a:t>Luljeta</a:t>
            </a:r>
            <a:r>
              <a:rPr lang="en-US" sz="3200" b="1" dirty="0"/>
              <a:t> </a:t>
            </a:r>
            <a:r>
              <a:rPr lang="en-US" sz="3200" b="1" dirty="0" err="1"/>
              <a:t>Minxhozi</a:t>
            </a:r>
            <a:endParaRPr lang="en-US" sz="3200" b="1" dirty="0"/>
          </a:p>
          <a:p>
            <a:pPr algn="ctr" defTabSz="685800">
              <a:spcBef>
                <a:spcPts val="450"/>
              </a:spcBef>
            </a:pPr>
            <a:r>
              <a:rPr lang="en-US" sz="1800" dirty="0" smtClean="0">
                <a:solidFill>
                  <a:srgbClr val="1F497D"/>
                </a:solidFill>
                <a:cs typeface="Myriad Pro"/>
              </a:rPr>
              <a:t>First Vice-Governor</a:t>
            </a:r>
            <a:endParaRPr lang="en-US" sz="1800" dirty="0">
              <a:solidFill>
                <a:srgbClr val="1F497D"/>
              </a:solidFill>
              <a:cs typeface="Myriad Pro"/>
            </a:endParaRPr>
          </a:p>
          <a:p>
            <a:pPr algn="ctr" defTabSz="685800">
              <a:spcBef>
                <a:spcPts val="450"/>
              </a:spcBef>
            </a:pPr>
            <a:r>
              <a:rPr lang="en-US" sz="1800" dirty="0">
                <a:solidFill>
                  <a:srgbClr val="1F497D"/>
                </a:solidFill>
                <a:cs typeface="Myriad Pro"/>
              </a:rPr>
              <a:t>Bank of </a:t>
            </a:r>
            <a:r>
              <a:rPr lang="en-US" sz="1800" dirty="0" smtClean="0">
                <a:solidFill>
                  <a:srgbClr val="1F497D"/>
                </a:solidFill>
                <a:cs typeface="Myriad Pro"/>
              </a:rPr>
              <a:t>Albania</a:t>
            </a:r>
          </a:p>
          <a:p>
            <a:pPr algn="ctr" defTabSz="685800">
              <a:spcBef>
                <a:spcPts val="450"/>
              </a:spcBef>
            </a:pPr>
            <a:endParaRPr lang="en-US" sz="1800" dirty="0">
              <a:solidFill>
                <a:srgbClr val="1F497D"/>
              </a:solidFill>
              <a:cs typeface="Myriad Pro"/>
            </a:endParaRPr>
          </a:p>
          <a:p>
            <a:pPr algn="ctr" defTabSz="685800">
              <a:spcBef>
                <a:spcPts val="450"/>
              </a:spcBef>
            </a:pPr>
            <a:r>
              <a:rPr lang="en-US" sz="1800" i="1" dirty="0" smtClean="0">
                <a:solidFill>
                  <a:srgbClr val="1F497D"/>
                </a:solidFill>
                <a:cs typeface="Myriad Pro"/>
              </a:rPr>
              <a:t>1 October 2020</a:t>
            </a:r>
            <a:endParaRPr lang="en-US" sz="1800" i="1" dirty="0">
              <a:solidFill>
                <a:srgbClr val="1F497D"/>
              </a:solidFill>
              <a:cs typeface="Myriad Pro"/>
            </a:endParaRPr>
          </a:p>
        </p:txBody>
      </p:sp>
      <p:sp>
        <p:nvSpPr>
          <p:cNvPr id="5" name="Rectangle 7"/>
          <p:cNvSpPr>
            <a:spLocks noChangeArrowheads="1"/>
          </p:cNvSpPr>
          <p:nvPr/>
        </p:nvSpPr>
        <p:spPr bwMode="auto">
          <a:xfrm>
            <a:off x="972738" y="1626015"/>
            <a:ext cx="78676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US" sz="3200" b="1" dirty="0">
                <a:solidFill>
                  <a:srgbClr val="1F497D">
                    <a:lumMod val="75000"/>
                  </a:srgbClr>
                </a:solidFill>
                <a:cs typeface="Arial" charset="0"/>
              </a:rPr>
              <a:t>Macroeconomic modelling of climate change: current situation and challenges</a:t>
            </a:r>
            <a:endParaRPr lang="en-GB" sz="3200" b="1" dirty="0">
              <a:solidFill>
                <a:srgbClr val="1F497D">
                  <a:lumMod val="75000"/>
                </a:srgbClr>
              </a:solidFill>
              <a:cs typeface="Arial" charset="0"/>
            </a:endParaRPr>
          </a:p>
        </p:txBody>
      </p:sp>
      <p:sp>
        <p:nvSpPr>
          <p:cNvPr id="9" name="Rectangle 8"/>
          <p:cNvSpPr/>
          <p:nvPr/>
        </p:nvSpPr>
        <p:spPr>
          <a:xfrm>
            <a:off x="3567894" y="6218231"/>
            <a:ext cx="2677336" cy="369332"/>
          </a:xfrm>
          <a:prstGeom prst="rect">
            <a:avLst/>
          </a:prstGeom>
        </p:spPr>
        <p:txBody>
          <a:bodyPr wrap="none">
            <a:spAutoFit/>
          </a:bodyPr>
          <a:lstStyle/>
          <a:p>
            <a:r>
              <a:rPr lang="en-US" dirty="0" smtClean="0">
                <a:solidFill>
                  <a:srgbClr val="002060"/>
                </a:solidFill>
                <a:latin typeface="Book Antiqua" panose="02040602050305030304" pitchFamily="18" charset="0"/>
              </a:rPr>
              <a:t>www.bankofalbania.org</a:t>
            </a:r>
          </a:p>
        </p:txBody>
      </p:sp>
      <p:sp>
        <p:nvSpPr>
          <p:cNvPr id="10" name="Slide Number Placeholder 9"/>
          <p:cNvSpPr>
            <a:spLocks noGrp="1"/>
          </p:cNvSpPr>
          <p:nvPr>
            <p:ph type="sldNum" sz="quarter" idx="12"/>
          </p:nvPr>
        </p:nvSpPr>
        <p:spPr/>
        <p:txBody>
          <a:bodyPr/>
          <a:lstStyle/>
          <a:p>
            <a:fld id="{806EDAD7-9D44-4B54-B1AC-28B0461D6169}" type="slidenum">
              <a:rPr lang="en-US" smtClean="0"/>
              <a:t>1</a:t>
            </a:fld>
            <a:endParaRPr lang="en-US"/>
          </a:p>
        </p:txBody>
      </p:sp>
    </p:spTree>
    <p:extLst>
      <p:ext uri="{BB962C8B-B14F-4D97-AF65-F5344CB8AC3E}">
        <p14:creationId xmlns:p14="http://schemas.microsoft.com/office/powerpoint/2010/main" val="1684217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p:cNvGraphicFramePr>
            <a:graphicFrameLocks noChangeAspect="1"/>
          </p:cNvGraphicFramePr>
          <p:nvPr>
            <p:extLst>
              <p:ext uri="{D42A27DB-BD31-4B8C-83A1-F6EECF244321}">
                <p14:modId xmlns:p14="http://schemas.microsoft.com/office/powerpoint/2010/main" val="3377605790"/>
              </p:ext>
            </p:extLst>
          </p:nvPr>
        </p:nvGraphicFramePr>
        <p:xfrm>
          <a:off x="7916346" y="0"/>
          <a:ext cx="1208465" cy="935831"/>
        </p:xfrm>
        <a:graphic>
          <a:graphicData uri="http://schemas.openxmlformats.org/presentationml/2006/ole">
            <mc:AlternateContent xmlns:mc="http://schemas.openxmlformats.org/markup-compatibility/2006">
              <mc:Choice xmlns:v="urn:schemas-microsoft-com:vml" Requires="v">
                <p:oleObj spid="_x0000_s7270" name="Bitmap Image" r:id="rId4" imgW="2838846" imgH="1238423" progId="Paint.Picture">
                  <p:embed/>
                </p:oleObj>
              </mc:Choice>
              <mc:Fallback>
                <p:oleObj name="Bitmap Image" r:id="rId4" imgW="2838846" imgH="123842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6346" y="0"/>
                        <a:ext cx="1208465" cy="935831"/>
                      </a:xfrm>
                      <a:prstGeom prst="rect">
                        <a:avLst/>
                      </a:prstGeom>
                      <a:noFill/>
                    </p:spPr>
                  </p:pic>
                </p:oleObj>
              </mc:Fallback>
            </mc:AlternateContent>
          </a:graphicData>
        </a:graphic>
      </p:graphicFrame>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4" y="0"/>
            <a:ext cx="9141626" cy="6858000"/>
          </a:xfrm>
          <a:prstGeom prst="rect">
            <a:avLst/>
          </a:prstGeom>
        </p:spPr>
      </p:pic>
      <p:sp>
        <p:nvSpPr>
          <p:cNvPr id="3" name="TextBox 13"/>
          <p:cNvSpPr txBox="1">
            <a:spLocks/>
          </p:cNvSpPr>
          <p:nvPr/>
        </p:nvSpPr>
        <p:spPr>
          <a:xfrm>
            <a:off x="2374" y="619921"/>
            <a:ext cx="653547" cy="5618157"/>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7" name="Rectangle 6"/>
          <p:cNvSpPr/>
          <p:nvPr/>
        </p:nvSpPr>
        <p:spPr>
          <a:xfrm>
            <a:off x="1699948" y="4562223"/>
            <a:ext cx="6400021" cy="129890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prstClr val="white"/>
                </a:solidFill>
              </a:rPr>
              <a:t>THANK YOU </a:t>
            </a:r>
            <a:endParaRPr lang="en-GB" sz="2400" b="1" dirty="0" smtClean="0">
              <a:solidFill>
                <a:prstClr val="white"/>
              </a:solidFill>
            </a:endParaRPr>
          </a:p>
          <a:p>
            <a:pPr algn="ctr"/>
            <a:r>
              <a:rPr lang="en-GB" sz="2400" b="1" dirty="0" smtClean="0">
                <a:solidFill>
                  <a:prstClr val="white"/>
                </a:solidFill>
              </a:rPr>
              <a:t>FOR </a:t>
            </a:r>
            <a:r>
              <a:rPr lang="en-GB" sz="2400" b="1" dirty="0">
                <a:solidFill>
                  <a:prstClr val="white"/>
                </a:solidFill>
              </a:rPr>
              <a:t>YOUR ATTENTION</a:t>
            </a:r>
          </a:p>
        </p:txBody>
      </p:sp>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70245" y="1276025"/>
            <a:ext cx="3459429" cy="2289328"/>
          </a:xfrm>
          <a:prstGeom prst="rect">
            <a:avLst/>
          </a:prstGeom>
        </p:spPr>
      </p:pic>
      <p:sp>
        <p:nvSpPr>
          <p:cNvPr id="14" name="Slide Number Placeholder 13"/>
          <p:cNvSpPr>
            <a:spLocks noGrp="1"/>
          </p:cNvSpPr>
          <p:nvPr>
            <p:ph type="sldNum" sz="quarter" idx="12"/>
          </p:nvPr>
        </p:nvSpPr>
        <p:spPr/>
        <p:txBody>
          <a:bodyPr/>
          <a:lstStyle/>
          <a:p>
            <a:fld id="{806EDAD7-9D44-4B54-B1AC-28B0461D6169}" type="slidenum">
              <a:rPr lang="en-US" smtClean="0"/>
              <a:t>10</a:t>
            </a:fld>
            <a:endParaRPr lang="en-US"/>
          </a:p>
        </p:txBody>
      </p:sp>
    </p:spTree>
    <p:extLst>
      <p:ext uri="{BB962C8B-B14F-4D97-AF65-F5344CB8AC3E}">
        <p14:creationId xmlns:p14="http://schemas.microsoft.com/office/powerpoint/2010/main" val="193304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ext uri="{D42A27DB-BD31-4B8C-83A1-F6EECF244321}">
                <p14:modId xmlns:p14="http://schemas.microsoft.com/office/powerpoint/2010/main" val="2531903498"/>
              </p:ext>
            </p:extLst>
          </p:nvPr>
        </p:nvGraphicFramePr>
        <p:xfrm>
          <a:off x="8514057" y="3176"/>
          <a:ext cx="610893" cy="473074"/>
        </p:xfrm>
        <a:graphic>
          <a:graphicData uri="http://schemas.openxmlformats.org/presentationml/2006/ole">
            <mc:AlternateContent xmlns:mc="http://schemas.openxmlformats.org/markup-compatibility/2006">
              <mc:Choice xmlns:v="urn:schemas-microsoft-com:vml" Requires="v">
                <p:oleObj spid="_x0000_s18466" name="Bitmap Image" r:id="rId4" imgW="2838846" imgH="1238423" progId="Paint.Picture">
                  <p:embed/>
                </p:oleObj>
              </mc:Choice>
              <mc:Fallback>
                <p:oleObj name="Bitmap Image" r:id="rId4" imgW="2838846" imgH="123842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4057" y="3176"/>
                        <a:ext cx="610893" cy="473074"/>
                      </a:xfrm>
                      <a:prstGeom prst="rect">
                        <a:avLst/>
                      </a:prstGeom>
                      <a:noFill/>
                    </p:spPr>
                  </p:pic>
                </p:oleObj>
              </mc:Fallback>
            </mc:AlternateContent>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6862752"/>
          </a:xfrm>
          <a:prstGeom prst="rect">
            <a:avLst/>
          </a:prstGeom>
        </p:spPr>
      </p:pic>
      <p:sp>
        <p:nvSpPr>
          <p:cNvPr id="2" name="Title 1"/>
          <p:cNvSpPr>
            <a:spLocks noGrp="1"/>
          </p:cNvSpPr>
          <p:nvPr>
            <p:ph type="title"/>
          </p:nvPr>
        </p:nvSpPr>
        <p:spPr>
          <a:xfrm>
            <a:off x="628650" y="365126"/>
            <a:ext cx="7886700" cy="1015999"/>
          </a:xfrm>
          <a:solidFill>
            <a:schemeClr val="accent5">
              <a:lumMod val="75000"/>
            </a:schemeClr>
          </a:solidFill>
        </p:spPr>
        <p:txBody>
          <a:bodyPr/>
          <a:lstStyle/>
          <a:p>
            <a:r>
              <a:rPr lang="en-GB" sz="2800" dirty="0" smtClean="0">
                <a:solidFill>
                  <a:prstClr val="white"/>
                </a:solidFill>
                <a:latin typeface="Calibri"/>
              </a:rPr>
              <a:t>Introduction</a:t>
            </a:r>
            <a:endParaRPr lang="en-US" dirty="0">
              <a:solidFill>
                <a:schemeClr val="bg2"/>
              </a:solidFill>
            </a:endParaRPr>
          </a:p>
        </p:txBody>
      </p:sp>
      <p:sp>
        <p:nvSpPr>
          <p:cNvPr id="6" name="TextBox 13"/>
          <p:cNvSpPr txBox="1">
            <a:spLocks/>
          </p:cNvSpPr>
          <p:nvPr/>
        </p:nvSpPr>
        <p:spPr>
          <a:xfrm>
            <a:off x="0" y="365126"/>
            <a:ext cx="342900" cy="1015999"/>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10" name="Slide Number Placeholder 9"/>
          <p:cNvSpPr>
            <a:spLocks noGrp="1"/>
          </p:cNvSpPr>
          <p:nvPr>
            <p:ph type="sldNum" sz="quarter" idx="12"/>
          </p:nvPr>
        </p:nvSpPr>
        <p:spPr/>
        <p:txBody>
          <a:bodyPr/>
          <a:lstStyle/>
          <a:p>
            <a:fld id="{806EDAD7-9D44-4B54-B1AC-28B0461D6169}" type="slidenum">
              <a:rPr lang="en-US" smtClean="0"/>
              <a:t>2</a:t>
            </a:fld>
            <a:endParaRPr lang="en-US"/>
          </a:p>
        </p:txBody>
      </p:sp>
      <p:sp>
        <p:nvSpPr>
          <p:cNvPr id="11" name="Espace réservé du contenu 1"/>
          <p:cNvSpPr>
            <a:spLocks noGrp="1"/>
          </p:cNvSpPr>
          <p:nvPr>
            <p:ph sz="half" idx="1"/>
          </p:nvPr>
        </p:nvSpPr>
        <p:spPr>
          <a:xfrm>
            <a:off x="628650" y="1700808"/>
            <a:ext cx="7981950" cy="3947517"/>
          </a:xfrm>
        </p:spPr>
        <p:txBody>
          <a:bodyPr>
            <a:normAutofit/>
          </a:bodyPr>
          <a:lstStyle/>
          <a:p>
            <a:pPr marL="342900" lvl="3" indent="-342900">
              <a:spcBef>
                <a:spcPts val="1200"/>
              </a:spcBef>
              <a:buFont typeface="Wingdings" panose="05000000000000000000" pitchFamily="2" charset="2"/>
              <a:buChar char="ü"/>
            </a:pPr>
            <a:r>
              <a:rPr lang="en-US" sz="2000" dirty="0" smtClean="0">
                <a:solidFill>
                  <a:prstClr val="black"/>
                </a:solidFill>
              </a:rPr>
              <a:t>Living </a:t>
            </a:r>
            <a:r>
              <a:rPr lang="en-US" sz="2000" dirty="0">
                <a:solidFill>
                  <a:prstClr val="black"/>
                </a:solidFill>
              </a:rPr>
              <a:t>in </a:t>
            </a:r>
            <a:r>
              <a:rPr lang="en-US" sz="2000" b="1" dirty="0">
                <a:solidFill>
                  <a:prstClr val="black"/>
                </a:solidFill>
              </a:rPr>
              <a:t>unprecedented times</a:t>
            </a:r>
            <a:r>
              <a:rPr lang="en-US" sz="2000" dirty="0">
                <a:solidFill>
                  <a:prstClr val="black"/>
                </a:solidFill>
              </a:rPr>
              <a:t>: transformative and deep-rooted changes </a:t>
            </a:r>
            <a:endParaRPr lang="en-US" sz="2000" dirty="0">
              <a:solidFill>
                <a:prstClr val="black"/>
              </a:solidFill>
              <a:latin typeface="+mn-lt"/>
            </a:endParaRPr>
          </a:p>
          <a:p>
            <a:pPr marL="800100" lvl="4" indent="-342900">
              <a:spcBef>
                <a:spcPts val="600"/>
              </a:spcBef>
              <a:buFont typeface="Calibri" panose="020F0502020204030204" pitchFamily="34" charset="0"/>
              <a:buChar char="–"/>
            </a:pPr>
            <a:r>
              <a:rPr lang="en-US" sz="2000" dirty="0">
                <a:solidFill>
                  <a:prstClr val="black"/>
                </a:solidFill>
              </a:rPr>
              <a:t>COVID-19 </a:t>
            </a:r>
            <a:r>
              <a:rPr lang="en-US" sz="2000" dirty="0" smtClean="0">
                <a:solidFill>
                  <a:prstClr val="black"/>
                </a:solidFill>
              </a:rPr>
              <a:t>pandemic</a:t>
            </a:r>
          </a:p>
          <a:p>
            <a:pPr marL="800100" lvl="4" indent="-342900">
              <a:spcBef>
                <a:spcPts val="600"/>
              </a:spcBef>
              <a:buFont typeface="Calibri" panose="020F0502020204030204" pitchFamily="34" charset="0"/>
              <a:buChar char="–"/>
            </a:pPr>
            <a:r>
              <a:rPr lang="en-US" sz="2000" dirty="0" smtClean="0">
                <a:solidFill>
                  <a:prstClr val="black"/>
                </a:solidFill>
              </a:rPr>
              <a:t>Widening inequalities</a:t>
            </a:r>
          </a:p>
          <a:p>
            <a:pPr marL="800100" lvl="4" indent="-342900">
              <a:spcBef>
                <a:spcPts val="600"/>
              </a:spcBef>
              <a:buFont typeface="Calibri" panose="020F0502020204030204" pitchFamily="34" charset="0"/>
              <a:buChar char="–"/>
            </a:pPr>
            <a:r>
              <a:rPr lang="en-US" sz="2000" dirty="0" smtClean="0">
                <a:solidFill>
                  <a:prstClr val="black"/>
                </a:solidFill>
              </a:rPr>
              <a:t>Environmental </a:t>
            </a:r>
            <a:r>
              <a:rPr lang="en-US" sz="2000" dirty="0">
                <a:solidFill>
                  <a:prstClr val="black"/>
                </a:solidFill>
              </a:rPr>
              <a:t>and climate </a:t>
            </a:r>
            <a:r>
              <a:rPr lang="en-US" sz="2000" dirty="0" smtClean="0">
                <a:solidFill>
                  <a:prstClr val="black"/>
                </a:solidFill>
              </a:rPr>
              <a:t>changes</a:t>
            </a:r>
          </a:p>
          <a:p>
            <a:pPr marL="0" lvl="3" indent="0">
              <a:spcBef>
                <a:spcPts val="600"/>
              </a:spcBef>
              <a:buNone/>
            </a:pPr>
            <a:r>
              <a:rPr lang="en-US" sz="2000" dirty="0">
                <a:solidFill>
                  <a:prstClr val="black"/>
                </a:solidFill>
                <a:sym typeface="Wingdings" panose="05000000000000000000" pitchFamily="2" charset="2"/>
              </a:rPr>
              <a:t> </a:t>
            </a:r>
            <a:r>
              <a:rPr lang="en-US" sz="2000" dirty="0" smtClean="0">
                <a:solidFill>
                  <a:prstClr val="black"/>
                </a:solidFill>
                <a:sym typeface="Wingdings" panose="05000000000000000000" pitchFamily="2" charset="2"/>
              </a:rPr>
              <a:t>       </a:t>
            </a:r>
            <a:r>
              <a:rPr lang="en-US" sz="2000" dirty="0" smtClean="0">
                <a:solidFill>
                  <a:prstClr val="black"/>
                </a:solidFill>
                <a:latin typeface="+mn-lt"/>
                <a:sym typeface="Wingdings" panose="05000000000000000000" pitchFamily="2" charset="2"/>
              </a:rPr>
              <a:t> </a:t>
            </a:r>
            <a:r>
              <a:rPr lang="en-US" sz="2000" dirty="0" smtClean="0">
                <a:solidFill>
                  <a:prstClr val="black"/>
                </a:solidFill>
                <a:sym typeface="Wingdings" panose="05000000000000000000" pitchFamily="2" charset="2"/>
              </a:rPr>
              <a:t>T</a:t>
            </a:r>
            <a:r>
              <a:rPr lang="en-US" sz="2000" dirty="0" smtClean="0">
                <a:solidFill>
                  <a:prstClr val="black"/>
                </a:solidFill>
              </a:rPr>
              <a:t>esting </a:t>
            </a:r>
            <a:r>
              <a:rPr lang="en-US" sz="2000" dirty="0">
                <a:solidFill>
                  <a:prstClr val="black"/>
                </a:solidFill>
              </a:rPr>
              <a:t>our core values </a:t>
            </a:r>
            <a:r>
              <a:rPr lang="en-US" sz="2000" dirty="0" smtClean="0">
                <a:solidFill>
                  <a:prstClr val="black"/>
                </a:solidFill>
              </a:rPr>
              <a:t>of solidarity</a:t>
            </a:r>
            <a:r>
              <a:rPr lang="en-US" sz="2000" dirty="0">
                <a:solidFill>
                  <a:prstClr val="black"/>
                </a:solidFill>
              </a:rPr>
              <a:t>, openness, and even </a:t>
            </a:r>
            <a:r>
              <a:rPr lang="en-US" sz="2000" dirty="0" smtClean="0">
                <a:solidFill>
                  <a:prstClr val="black"/>
                </a:solidFill>
              </a:rPr>
              <a:t>democracy</a:t>
            </a:r>
            <a:endParaRPr lang="en-US" sz="2000" dirty="0" smtClean="0">
              <a:solidFill>
                <a:prstClr val="black"/>
              </a:solidFill>
              <a:latin typeface="+mn-lt"/>
            </a:endParaRPr>
          </a:p>
          <a:p>
            <a:pPr marL="342900" lvl="3" indent="-342900">
              <a:spcBef>
                <a:spcPts val="1200"/>
              </a:spcBef>
              <a:buFont typeface="Wingdings" panose="05000000000000000000" pitchFamily="2" charset="2"/>
              <a:buChar char="ü"/>
            </a:pPr>
            <a:r>
              <a:rPr lang="en-GB" sz="2000" dirty="0" smtClean="0"/>
              <a:t>The </a:t>
            </a:r>
            <a:r>
              <a:rPr lang="en-GB" sz="2000" dirty="0"/>
              <a:t>negative effects on public health, economic prospects, and even political stability (</a:t>
            </a:r>
            <a:r>
              <a:rPr lang="en-GB" sz="2000" dirty="0" err="1"/>
              <a:t>Rüttinger</a:t>
            </a:r>
            <a:r>
              <a:rPr lang="en-GB" sz="2000" dirty="0"/>
              <a:t>, et al. 2015, COACCH 2018) will be </a:t>
            </a:r>
            <a:r>
              <a:rPr lang="en-GB" sz="2000" dirty="0" smtClean="0"/>
              <a:t>amplified…</a:t>
            </a:r>
          </a:p>
          <a:p>
            <a:pPr marL="342900" lvl="3" indent="-342900">
              <a:spcBef>
                <a:spcPts val="1200"/>
              </a:spcBef>
              <a:buFont typeface="Wingdings" panose="05000000000000000000" pitchFamily="2" charset="2"/>
              <a:buChar char="ü"/>
            </a:pPr>
            <a:r>
              <a:rPr lang="en-GB" sz="2000" dirty="0" smtClean="0"/>
              <a:t>… with vulnerable </a:t>
            </a:r>
            <a:r>
              <a:rPr lang="en-GB" sz="2000" dirty="0"/>
              <a:t>populations </a:t>
            </a:r>
            <a:r>
              <a:rPr lang="en-GB" sz="2000" dirty="0" smtClean="0"/>
              <a:t>that </a:t>
            </a:r>
            <a:r>
              <a:rPr lang="en-GB" sz="2000" dirty="0"/>
              <a:t>will see more volatile and extreme weather </a:t>
            </a:r>
            <a:r>
              <a:rPr lang="en-GB" sz="2000" dirty="0" smtClean="0"/>
              <a:t>conditions (esp. </a:t>
            </a:r>
            <a:r>
              <a:rPr lang="en-GB" sz="2000" dirty="0"/>
              <a:t>Southern and Eastern </a:t>
            </a:r>
            <a:r>
              <a:rPr lang="en-GB" sz="2000" dirty="0" smtClean="0"/>
              <a:t>Europe, such as Albania)</a:t>
            </a:r>
            <a:endParaRPr lang="en-US" sz="2000" dirty="0" smtClean="0">
              <a:solidFill>
                <a:prstClr val="black"/>
              </a:solidFill>
            </a:endParaRPr>
          </a:p>
          <a:p>
            <a:pPr marL="342900" lvl="3" indent="-342900">
              <a:spcBef>
                <a:spcPts val="1200"/>
              </a:spcBef>
              <a:buFont typeface="Wingdings" panose="05000000000000000000" pitchFamily="2" charset="2"/>
              <a:buChar char="ü"/>
            </a:pPr>
            <a:endParaRPr lang="en-US" sz="2000" dirty="0" smtClean="0">
              <a:solidFill>
                <a:prstClr val="black"/>
              </a:solidFill>
            </a:endParaRPr>
          </a:p>
        </p:txBody>
      </p:sp>
      <p:sp>
        <p:nvSpPr>
          <p:cNvPr id="12" name="TextBox 11"/>
          <p:cNvSpPr txBox="1"/>
          <p:nvPr/>
        </p:nvSpPr>
        <p:spPr>
          <a:xfrm>
            <a:off x="1166812" y="5716855"/>
            <a:ext cx="6905625"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0" lvl="3" algn="ctr">
              <a:spcBef>
                <a:spcPts val="1200"/>
              </a:spcBef>
            </a:pPr>
            <a:r>
              <a:rPr lang="en-US" sz="2000" dirty="0">
                <a:solidFill>
                  <a:prstClr val="black"/>
                </a:solidFill>
                <a:sym typeface="Wingdings" panose="05000000000000000000" pitchFamily="2" charset="2"/>
              </a:rPr>
              <a:t>Therefore</a:t>
            </a:r>
            <a:r>
              <a:rPr lang="en-GB" sz="2000" dirty="0" smtClean="0"/>
              <a:t>, we  </a:t>
            </a:r>
            <a:r>
              <a:rPr lang="en-US" sz="2000" dirty="0">
                <a:solidFill>
                  <a:prstClr val="black"/>
                </a:solidFill>
              </a:rPr>
              <a:t>can no longer afford to ignore these challenges: We all have a role to play in helping addressing these challenges</a:t>
            </a:r>
          </a:p>
        </p:txBody>
      </p:sp>
    </p:spTree>
    <p:extLst>
      <p:ext uri="{BB962C8B-B14F-4D97-AF65-F5344CB8AC3E}">
        <p14:creationId xmlns:p14="http://schemas.microsoft.com/office/powerpoint/2010/main" val="2102460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62752"/>
          </a:xfrm>
          <a:prstGeom prst="rect">
            <a:avLst/>
          </a:prstGeom>
        </p:spPr>
      </p:pic>
      <p:graphicFrame>
        <p:nvGraphicFramePr>
          <p:cNvPr id="10" name="Object 9"/>
          <p:cNvGraphicFramePr>
            <a:graphicFrameLocks noChangeAspect="1"/>
          </p:cNvGraphicFramePr>
          <p:nvPr/>
        </p:nvGraphicFramePr>
        <p:xfrm>
          <a:off x="8514057" y="3176"/>
          <a:ext cx="610893" cy="473074"/>
        </p:xfrm>
        <a:graphic>
          <a:graphicData uri="http://schemas.openxmlformats.org/presentationml/2006/ole">
            <mc:AlternateContent xmlns:mc="http://schemas.openxmlformats.org/markup-compatibility/2006">
              <mc:Choice xmlns:v="urn:schemas-microsoft-com:vml" Requires="v">
                <p:oleObj spid="_x0000_s8277" name="Bitmap Image" r:id="rId4" imgW="2838846" imgH="1238423" progId="Paint.Picture">
                  <p:embed/>
                </p:oleObj>
              </mc:Choice>
              <mc:Fallback>
                <p:oleObj name="Bitmap Image" r:id="rId4" imgW="2838846" imgH="123842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4057" y="3176"/>
                        <a:ext cx="610893" cy="473074"/>
                      </a:xfrm>
                      <a:prstGeom prst="rect">
                        <a:avLst/>
                      </a:prstGeom>
                      <a:noFill/>
                    </p:spPr>
                  </p:pic>
                </p:oleObj>
              </mc:Fallback>
            </mc:AlternateContent>
          </a:graphicData>
        </a:graphic>
      </p:graphicFrame>
      <p:sp>
        <p:nvSpPr>
          <p:cNvPr id="2" name="Title 1"/>
          <p:cNvSpPr>
            <a:spLocks noGrp="1"/>
          </p:cNvSpPr>
          <p:nvPr>
            <p:ph type="title"/>
          </p:nvPr>
        </p:nvSpPr>
        <p:spPr>
          <a:xfrm>
            <a:off x="628650" y="365126"/>
            <a:ext cx="7886700" cy="1015999"/>
          </a:xfrm>
          <a:solidFill>
            <a:schemeClr val="accent5">
              <a:lumMod val="75000"/>
            </a:schemeClr>
          </a:solidFill>
        </p:spPr>
        <p:txBody>
          <a:bodyPr/>
          <a:lstStyle/>
          <a:p>
            <a:r>
              <a:rPr lang="en-US" sz="2800" dirty="0" smtClean="0">
                <a:solidFill>
                  <a:prstClr val="white"/>
                </a:solidFill>
                <a:latin typeface="Calibri"/>
              </a:rPr>
              <a:t>Climate </a:t>
            </a:r>
            <a:r>
              <a:rPr lang="en-US" sz="2800" dirty="0">
                <a:solidFill>
                  <a:prstClr val="white"/>
                </a:solidFill>
                <a:latin typeface="Calibri"/>
              </a:rPr>
              <a:t>Change and Central Banks </a:t>
            </a:r>
          </a:p>
        </p:txBody>
      </p:sp>
      <p:sp>
        <p:nvSpPr>
          <p:cNvPr id="6" name="TextBox 13"/>
          <p:cNvSpPr txBox="1">
            <a:spLocks/>
          </p:cNvSpPr>
          <p:nvPr/>
        </p:nvSpPr>
        <p:spPr>
          <a:xfrm>
            <a:off x="0" y="365126"/>
            <a:ext cx="342900" cy="1015999"/>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9" name="Espace réservé du contenu 1"/>
          <p:cNvSpPr>
            <a:spLocks noGrp="1"/>
          </p:cNvSpPr>
          <p:nvPr>
            <p:ph sz="half" idx="1"/>
          </p:nvPr>
        </p:nvSpPr>
        <p:spPr>
          <a:xfrm>
            <a:off x="628650" y="1700808"/>
            <a:ext cx="7885407" cy="4968552"/>
          </a:xfrm>
        </p:spPr>
        <p:txBody>
          <a:bodyPr>
            <a:normAutofit/>
          </a:bodyPr>
          <a:lstStyle/>
          <a:p>
            <a:pPr marL="342900" lvl="3" indent="-342900">
              <a:spcBef>
                <a:spcPts val="1200"/>
              </a:spcBef>
              <a:buFont typeface="Wingdings" panose="05000000000000000000" pitchFamily="2" charset="2"/>
              <a:buChar char="ü"/>
            </a:pPr>
            <a:r>
              <a:rPr lang="en-US" sz="2000" dirty="0">
                <a:solidFill>
                  <a:prstClr val="black"/>
                </a:solidFill>
                <a:sym typeface="Wingdings" panose="05000000000000000000" pitchFamily="2" charset="2"/>
              </a:rPr>
              <a:t>Climate risks are </a:t>
            </a:r>
            <a:r>
              <a:rPr lang="en-US" sz="2000" dirty="0" smtClean="0">
                <a:solidFill>
                  <a:prstClr val="black"/>
                </a:solidFill>
                <a:sym typeface="Wingdings" panose="05000000000000000000" pitchFamily="2" charset="2"/>
              </a:rPr>
              <a:t>unusual</a:t>
            </a:r>
            <a:r>
              <a:rPr lang="en-US" sz="2000" dirty="0" smtClean="0">
                <a:solidFill>
                  <a:prstClr val="black"/>
                </a:solidFill>
              </a:rPr>
              <a:t>:</a:t>
            </a:r>
            <a:endParaRPr lang="en-US" sz="2000" dirty="0">
              <a:solidFill>
                <a:prstClr val="black"/>
              </a:solidFill>
            </a:endParaRPr>
          </a:p>
          <a:p>
            <a:pPr marL="800100" lvl="4" indent="-342900">
              <a:spcBef>
                <a:spcPts val="600"/>
              </a:spcBef>
              <a:buFont typeface="Calibri" panose="020F0502020204030204" pitchFamily="34" charset="0"/>
              <a:buChar char="–"/>
            </a:pPr>
            <a:r>
              <a:rPr lang="en-US" sz="2000" dirty="0" smtClean="0">
                <a:solidFill>
                  <a:prstClr val="black"/>
                </a:solidFill>
                <a:sym typeface="Wingdings" panose="05000000000000000000" pitchFamily="2" charset="2"/>
              </a:rPr>
              <a:t>Broad-based effects (affecting </a:t>
            </a:r>
            <a:r>
              <a:rPr lang="en-US" sz="2000" dirty="0">
                <a:solidFill>
                  <a:prstClr val="black"/>
                </a:solidFill>
                <a:sym typeface="Wingdings" panose="05000000000000000000" pitchFamily="2" charset="2"/>
              </a:rPr>
              <a:t>all types of economic actors, sectors of the economy and </a:t>
            </a:r>
            <a:r>
              <a:rPr lang="en-US" sz="2000" dirty="0" smtClean="0">
                <a:solidFill>
                  <a:prstClr val="black"/>
                </a:solidFill>
                <a:sym typeface="Wingdings" panose="05000000000000000000" pitchFamily="2" charset="2"/>
              </a:rPr>
              <a:t>regions)</a:t>
            </a:r>
          </a:p>
          <a:p>
            <a:pPr marL="800100" lvl="4" indent="-342900">
              <a:spcBef>
                <a:spcPts val="600"/>
              </a:spcBef>
              <a:buFont typeface="Calibri" panose="020F0502020204030204" pitchFamily="34" charset="0"/>
              <a:buChar char="–"/>
            </a:pPr>
            <a:r>
              <a:rPr lang="en-US" sz="2000" dirty="0" smtClean="0">
                <a:solidFill>
                  <a:prstClr val="black"/>
                </a:solidFill>
              </a:rPr>
              <a:t>Uncertainty of </a:t>
            </a:r>
            <a:r>
              <a:rPr lang="en-US" sz="2000" dirty="0">
                <a:solidFill>
                  <a:prstClr val="black"/>
                </a:solidFill>
                <a:sym typeface="Wingdings" panose="05000000000000000000" pitchFamily="2" charset="2"/>
              </a:rPr>
              <a:t>the </a:t>
            </a:r>
            <a:r>
              <a:rPr lang="en-US" sz="2000" dirty="0" smtClean="0">
                <a:solidFill>
                  <a:prstClr val="black"/>
                </a:solidFill>
                <a:sym typeface="Wingdings" panose="05000000000000000000" pitchFamily="2" charset="2"/>
              </a:rPr>
              <a:t>horizon</a:t>
            </a:r>
            <a:r>
              <a:rPr lang="en-US" sz="2000" dirty="0">
                <a:solidFill>
                  <a:prstClr val="black"/>
                </a:solidFill>
                <a:sym typeface="Wingdings" panose="05000000000000000000" pitchFamily="2" charset="2"/>
              </a:rPr>
              <a:t>, nature and </a:t>
            </a:r>
            <a:r>
              <a:rPr lang="en-US" sz="2000" dirty="0" smtClean="0">
                <a:solidFill>
                  <a:prstClr val="black"/>
                </a:solidFill>
                <a:sym typeface="Wingdings" panose="05000000000000000000" pitchFamily="2" charset="2"/>
              </a:rPr>
              <a:t>scale </a:t>
            </a:r>
            <a:r>
              <a:rPr lang="en-US" sz="2000" dirty="0">
                <a:solidFill>
                  <a:prstClr val="black"/>
                </a:solidFill>
                <a:sym typeface="Wingdings" panose="05000000000000000000" pitchFamily="2" charset="2"/>
              </a:rPr>
              <a:t>of these </a:t>
            </a:r>
            <a:r>
              <a:rPr lang="en-US" sz="2000" dirty="0" smtClean="0">
                <a:solidFill>
                  <a:prstClr val="black"/>
                </a:solidFill>
                <a:sym typeface="Wingdings" panose="05000000000000000000" pitchFamily="2" charset="2"/>
              </a:rPr>
              <a:t>risks</a:t>
            </a:r>
          </a:p>
          <a:p>
            <a:pPr marL="800100" lvl="4" indent="-342900">
              <a:spcBef>
                <a:spcPts val="600"/>
              </a:spcBef>
              <a:buFont typeface="Calibri" panose="020F0502020204030204" pitchFamily="34" charset="0"/>
              <a:buChar char="–"/>
            </a:pPr>
            <a:r>
              <a:rPr lang="en-US" sz="2000" dirty="0" smtClean="0">
                <a:solidFill>
                  <a:prstClr val="black"/>
                </a:solidFill>
                <a:sym typeface="Wingdings" panose="05000000000000000000" pitchFamily="2" charset="2"/>
              </a:rPr>
              <a:t>Longer planning cycle to manage </a:t>
            </a:r>
            <a:r>
              <a:rPr lang="en-US" sz="2000" dirty="0">
                <a:solidFill>
                  <a:prstClr val="black"/>
                </a:solidFill>
                <a:sym typeface="Wingdings" panose="05000000000000000000" pitchFamily="2" charset="2"/>
              </a:rPr>
              <a:t>climate-related </a:t>
            </a:r>
            <a:r>
              <a:rPr lang="en-US" sz="2000" dirty="0" smtClean="0">
                <a:solidFill>
                  <a:prstClr val="black"/>
                </a:solidFill>
                <a:sym typeface="Wingdings" panose="05000000000000000000" pitchFamily="2" charset="2"/>
              </a:rPr>
              <a:t>risks</a:t>
            </a:r>
          </a:p>
          <a:p>
            <a:pPr marL="800100" lvl="4" indent="-342900">
              <a:spcBef>
                <a:spcPts val="600"/>
              </a:spcBef>
              <a:buFont typeface="Calibri" panose="020F0502020204030204" pitchFamily="34" charset="0"/>
              <a:buChar char="–"/>
            </a:pPr>
            <a:r>
              <a:rPr lang="en-US" sz="2000" dirty="0" smtClean="0">
                <a:solidFill>
                  <a:prstClr val="black"/>
                </a:solidFill>
                <a:sym typeface="Wingdings" panose="05000000000000000000" pitchFamily="2" charset="2"/>
              </a:rPr>
              <a:t>Climate </a:t>
            </a:r>
            <a:r>
              <a:rPr lang="en-US" sz="2000" dirty="0">
                <a:solidFill>
                  <a:prstClr val="black"/>
                </a:solidFill>
                <a:sym typeface="Wingdings" panose="05000000000000000000" pitchFamily="2" charset="2"/>
              </a:rPr>
              <a:t>related risks affect everyone – governments, companies and households, across countries and </a:t>
            </a:r>
            <a:r>
              <a:rPr lang="en-US" sz="2000" dirty="0" smtClean="0">
                <a:solidFill>
                  <a:prstClr val="black"/>
                </a:solidFill>
                <a:sym typeface="Wingdings" panose="05000000000000000000" pitchFamily="2" charset="2"/>
              </a:rPr>
              <a:t>continents  Far-reaching effects</a:t>
            </a:r>
            <a:endParaRPr lang="en-US" sz="2000" dirty="0">
              <a:solidFill>
                <a:prstClr val="black"/>
              </a:solidFill>
            </a:endParaRPr>
          </a:p>
          <a:p>
            <a:pPr marL="342900" lvl="3" indent="-342900">
              <a:spcBef>
                <a:spcPts val="1200"/>
              </a:spcBef>
              <a:buFont typeface="Wingdings" panose="05000000000000000000" pitchFamily="2" charset="2"/>
              <a:buChar char="ü"/>
            </a:pPr>
            <a:r>
              <a:rPr lang="en-US" sz="2000" dirty="0" smtClean="0">
                <a:solidFill>
                  <a:prstClr val="black"/>
                </a:solidFill>
                <a:sym typeface="Wingdings" panose="05000000000000000000" pitchFamily="2" charset="2"/>
              </a:rPr>
              <a:t>Mitigating </a:t>
            </a:r>
            <a:r>
              <a:rPr lang="en-US" sz="2000" dirty="0">
                <a:solidFill>
                  <a:prstClr val="black"/>
                </a:solidFill>
                <a:sym typeface="Wingdings" panose="05000000000000000000" pitchFamily="2" charset="2"/>
              </a:rPr>
              <a:t>these risks requires sustained, concerted, and effective </a:t>
            </a:r>
            <a:r>
              <a:rPr lang="en-US" sz="2000" dirty="0" smtClean="0">
                <a:solidFill>
                  <a:prstClr val="black"/>
                </a:solidFill>
                <a:sym typeface="Wingdings" panose="05000000000000000000" pitchFamily="2" charset="2"/>
              </a:rPr>
              <a:t>co-ordination </a:t>
            </a:r>
            <a:r>
              <a:rPr lang="en-US" sz="2000" dirty="0">
                <a:solidFill>
                  <a:prstClr val="black"/>
                </a:solidFill>
                <a:sym typeface="Wingdings" panose="05000000000000000000" pitchFamily="2" charset="2"/>
              </a:rPr>
              <a:t>between </a:t>
            </a:r>
            <a:r>
              <a:rPr lang="en-US" sz="2000" dirty="0" smtClean="0">
                <a:solidFill>
                  <a:prstClr val="black"/>
                </a:solidFill>
                <a:sym typeface="Wingdings" panose="05000000000000000000" pitchFamily="2" charset="2"/>
              </a:rPr>
              <a:t>everyone over </a:t>
            </a:r>
            <a:r>
              <a:rPr lang="en-US" sz="2000" dirty="0">
                <a:solidFill>
                  <a:prstClr val="black"/>
                </a:solidFill>
                <a:sym typeface="Wingdings" panose="05000000000000000000" pitchFamily="2" charset="2"/>
              </a:rPr>
              <a:t>many years to </a:t>
            </a:r>
            <a:r>
              <a:rPr lang="en-US" sz="2000" dirty="0" smtClean="0">
                <a:solidFill>
                  <a:prstClr val="black"/>
                </a:solidFill>
                <a:sym typeface="Wingdings" panose="05000000000000000000" pitchFamily="2" charset="2"/>
              </a:rPr>
              <a:t>come</a:t>
            </a:r>
            <a:endParaRPr lang="en-US" sz="2000" dirty="0">
              <a:solidFill>
                <a:prstClr val="black"/>
              </a:solidFill>
              <a:sym typeface="Wingdings" panose="05000000000000000000" pitchFamily="2" charset="2"/>
            </a:endParaRPr>
          </a:p>
          <a:p>
            <a:pPr marL="342900" lvl="3" indent="-342900">
              <a:spcBef>
                <a:spcPts val="1200"/>
              </a:spcBef>
              <a:buFont typeface="Wingdings" panose="05000000000000000000" pitchFamily="2" charset="2"/>
              <a:buChar char="ü"/>
            </a:pPr>
            <a:r>
              <a:rPr lang="en-US" sz="2000" dirty="0">
                <a:solidFill>
                  <a:prstClr val="black"/>
                </a:solidFill>
              </a:rPr>
              <a:t>Climate change </a:t>
            </a:r>
            <a:r>
              <a:rPr lang="en-US" sz="2000" dirty="0" smtClean="0">
                <a:solidFill>
                  <a:prstClr val="black"/>
                </a:solidFill>
              </a:rPr>
              <a:t>has already become </a:t>
            </a:r>
            <a:r>
              <a:rPr lang="en-US" sz="2000" dirty="0">
                <a:solidFill>
                  <a:prstClr val="black"/>
                </a:solidFill>
              </a:rPr>
              <a:t>part of central </a:t>
            </a:r>
            <a:r>
              <a:rPr lang="en-US" sz="2000" dirty="0" smtClean="0">
                <a:solidFill>
                  <a:prstClr val="black"/>
                </a:solidFill>
              </a:rPr>
              <a:t>banks agenda, given their objective of price and financial stability </a:t>
            </a:r>
            <a:endParaRPr lang="en-US" sz="2000" dirty="0">
              <a:solidFill>
                <a:prstClr val="black"/>
              </a:solidFill>
              <a:sym typeface="Wingdings" panose="05000000000000000000" pitchFamily="2" charset="2"/>
            </a:endParaRPr>
          </a:p>
        </p:txBody>
      </p:sp>
      <p:sp>
        <p:nvSpPr>
          <p:cNvPr id="3" name="Slide Number Placeholder 2"/>
          <p:cNvSpPr>
            <a:spLocks noGrp="1"/>
          </p:cNvSpPr>
          <p:nvPr>
            <p:ph type="sldNum" sz="quarter" idx="12"/>
          </p:nvPr>
        </p:nvSpPr>
        <p:spPr/>
        <p:txBody>
          <a:bodyPr/>
          <a:lstStyle/>
          <a:p>
            <a:fld id="{806EDAD7-9D44-4B54-B1AC-28B0461D6169}"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84101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62752"/>
          </a:xfrm>
          <a:prstGeom prst="rect">
            <a:avLst/>
          </a:prstGeom>
        </p:spPr>
      </p:pic>
      <p:graphicFrame>
        <p:nvGraphicFramePr>
          <p:cNvPr id="10" name="Object 9"/>
          <p:cNvGraphicFramePr>
            <a:graphicFrameLocks noChangeAspect="1"/>
          </p:cNvGraphicFramePr>
          <p:nvPr/>
        </p:nvGraphicFramePr>
        <p:xfrm>
          <a:off x="8514057" y="3176"/>
          <a:ext cx="610893" cy="473074"/>
        </p:xfrm>
        <a:graphic>
          <a:graphicData uri="http://schemas.openxmlformats.org/presentationml/2006/ole">
            <mc:AlternateContent xmlns:mc="http://schemas.openxmlformats.org/markup-compatibility/2006">
              <mc:Choice xmlns:v="urn:schemas-microsoft-com:vml" Requires="v">
                <p:oleObj spid="_x0000_s17450" name="Bitmap Image" r:id="rId5" imgW="2838846" imgH="1238423" progId="Paint.Picture">
                  <p:embed/>
                </p:oleObj>
              </mc:Choice>
              <mc:Fallback>
                <p:oleObj name="Bitmap Image" r:id="rId5" imgW="2838846" imgH="1238423"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057" y="3176"/>
                        <a:ext cx="610893" cy="473074"/>
                      </a:xfrm>
                      <a:prstGeom prst="rect">
                        <a:avLst/>
                      </a:prstGeom>
                      <a:noFill/>
                    </p:spPr>
                  </p:pic>
                </p:oleObj>
              </mc:Fallback>
            </mc:AlternateContent>
          </a:graphicData>
        </a:graphic>
      </p:graphicFrame>
      <p:sp>
        <p:nvSpPr>
          <p:cNvPr id="2" name="Title 1"/>
          <p:cNvSpPr>
            <a:spLocks noGrp="1"/>
          </p:cNvSpPr>
          <p:nvPr>
            <p:ph type="title"/>
          </p:nvPr>
        </p:nvSpPr>
        <p:spPr>
          <a:xfrm>
            <a:off x="628650" y="365126"/>
            <a:ext cx="7886700" cy="1015999"/>
          </a:xfrm>
          <a:solidFill>
            <a:schemeClr val="accent5">
              <a:lumMod val="75000"/>
            </a:schemeClr>
          </a:solidFill>
        </p:spPr>
        <p:txBody>
          <a:bodyPr/>
          <a:lstStyle/>
          <a:p>
            <a:r>
              <a:rPr lang="en-US" sz="2800" dirty="0" err="1" smtClean="0">
                <a:solidFill>
                  <a:prstClr val="white"/>
                </a:solidFill>
                <a:latin typeface="Calibri"/>
              </a:rPr>
              <a:t>BoA’s</a:t>
            </a:r>
            <a:r>
              <a:rPr lang="en-US" sz="2800" dirty="0" smtClean="0">
                <a:solidFill>
                  <a:prstClr val="white"/>
                </a:solidFill>
                <a:latin typeface="Calibri"/>
              </a:rPr>
              <a:t> </a:t>
            </a:r>
            <a:r>
              <a:rPr lang="en-US" sz="2800" dirty="0">
                <a:solidFill>
                  <a:prstClr val="white"/>
                </a:solidFill>
                <a:latin typeface="Calibri"/>
              </a:rPr>
              <a:t>contribution to </a:t>
            </a:r>
            <a:r>
              <a:rPr lang="en-US" sz="2800" dirty="0" smtClean="0">
                <a:solidFill>
                  <a:prstClr val="white"/>
                </a:solidFill>
                <a:latin typeface="Calibri"/>
              </a:rPr>
              <a:t>Climate Action</a:t>
            </a:r>
            <a:endParaRPr lang="en-US" dirty="0">
              <a:solidFill>
                <a:schemeClr val="bg2"/>
              </a:solidFill>
            </a:endParaRPr>
          </a:p>
        </p:txBody>
      </p:sp>
      <p:sp>
        <p:nvSpPr>
          <p:cNvPr id="6" name="TextBox 13"/>
          <p:cNvSpPr txBox="1">
            <a:spLocks/>
          </p:cNvSpPr>
          <p:nvPr/>
        </p:nvSpPr>
        <p:spPr>
          <a:xfrm>
            <a:off x="0" y="365126"/>
            <a:ext cx="342900" cy="1015999"/>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9" name="Espace réservé du contenu 1"/>
          <p:cNvSpPr>
            <a:spLocks noGrp="1"/>
          </p:cNvSpPr>
          <p:nvPr>
            <p:ph sz="half" idx="1"/>
          </p:nvPr>
        </p:nvSpPr>
        <p:spPr>
          <a:xfrm>
            <a:off x="528638" y="1743075"/>
            <a:ext cx="7985419" cy="4679872"/>
          </a:xfrm>
        </p:spPr>
        <p:txBody>
          <a:bodyPr>
            <a:normAutofit fontScale="77500" lnSpcReduction="20000"/>
          </a:bodyPr>
          <a:lstStyle/>
          <a:p>
            <a:pPr marL="342900" lvl="3" indent="-342900">
              <a:spcBef>
                <a:spcPts val="1200"/>
              </a:spcBef>
              <a:buFont typeface="Wingdings" panose="05000000000000000000" pitchFamily="2" charset="2"/>
              <a:buChar char="ü"/>
            </a:pPr>
            <a:r>
              <a:rPr lang="en-US" sz="2400" dirty="0" err="1" smtClean="0">
                <a:solidFill>
                  <a:prstClr val="black"/>
                </a:solidFill>
              </a:rPr>
              <a:t>BoA</a:t>
            </a:r>
            <a:r>
              <a:rPr lang="en-US" sz="2400" dirty="0" smtClean="0">
                <a:solidFill>
                  <a:prstClr val="black"/>
                </a:solidFill>
              </a:rPr>
              <a:t> stepping up its efforts in modeling and mitigating climate changes:</a:t>
            </a:r>
            <a:endParaRPr lang="en-US" sz="2400" dirty="0">
              <a:solidFill>
                <a:prstClr val="black"/>
              </a:solidFill>
            </a:endParaRPr>
          </a:p>
          <a:p>
            <a:pPr marL="800100" lvl="4" indent="-342900">
              <a:spcBef>
                <a:spcPts val="600"/>
              </a:spcBef>
              <a:buFont typeface="Calibri" panose="020F0502020204030204" pitchFamily="34" charset="0"/>
              <a:buChar char="–"/>
            </a:pPr>
            <a:r>
              <a:rPr lang="en-US" sz="2400" dirty="0" smtClean="0">
                <a:solidFill>
                  <a:prstClr val="black"/>
                </a:solidFill>
              </a:rPr>
              <a:t>Conducting </a:t>
            </a:r>
            <a:r>
              <a:rPr lang="en-US" sz="2400" dirty="0">
                <a:solidFill>
                  <a:prstClr val="black"/>
                </a:solidFill>
              </a:rPr>
              <a:t>analysis and/or research on climate related risks </a:t>
            </a:r>
          </a:p>
          <a:p>
            <a:pPr marL="1257300" lvl="5" indent="-342900">
              <a:spcBef>
                <a:spcPts val="600"/>
              </a:spcBef>
              <a:buFont typeface="Calibri" panose="020F0502020204030204" pitchFamily="34" charset="0"/>
              <a:buChar char="–"/>
            </a:pPr>
            <a:r>
              <a:rPr lang="en-US" sz="2100" dirty="0" smtClean="0">
                <a:solidFill>
                  <a:prstClr val="black"/>
                </a:solidFill>
              </a:rPr>
              <a:t>Aiming </a:t>
            </a:r>
            <a:r>
              <a:rPr lang="en-US" sz="2100" dirty="0">
                <a:solidFill>
                  <a:prstClr val="black"/>
                </a:solidFill>
              </a:rPr>
              <a:t>to integrate climate factors into </a:t>
            </a:r>
            <a:r>
              <a:rPr lang="en-US" sz="2100" dirty="0" smtClean="0">
                <a:solidFill>
                  <a:prstClr val="black"/>
                </a:solidFill>
              </a:rPr>
              <a:t>Monetary policy, Financial </a:t>
            </a:r>
            <a:r>
              <a:rPr lang="en-US" sz="2100" dirty="0">
                <a:solidFill>
                  <a:prstClr val="black"/>
                </a:solidFill>
              </a:rPr>
              <a:t>Stability Monitoring and </a:t>
            </a:r>
            <a:r>
              <a:rPr lang="en-US" sz="2100" dirty="0" smtClean="0">
                <a:solidFill>
                  <a:prstClr val="black"/>
                </a:solidFill>
              </a:rPr>
              <a:t>Supervision</a:t>
            </a:r>
          </a:p>
          <a:p>
            <a:pPr marL="1257300" lvl="5" indent="-342900">
              <a:spcBef>
                <a:spcPts val="600"/>
              </a:spcBef>
              <a:buFont typeface="Calibri" panose="020F0502020204030204" pitchFamily="34" charset="0"/>
              <a:buChar char="–"/>
            </a:pPr>
            <a:r>
              <a:rPr lang="en-US" sz="2100" dirty="0" smtClean="0">
                <a:solidFill>
                  <a:prstClr val="black"/>
                </a:solidFill>
              </a:rPr>
              <a:t>Considering </a:t>
            </a:r>
            <a:r>
              <a:rPr lang="en-US" sz="2100" dirty="0">
                <a:solidFill>
                  <a:prstClr val="black"/>
                </a:solidFill>
              </a:rPr>
              <a:t>best practices for incorporating and promoting more effective disclosures on climate-related </a:t>
            </a:r>
            <a:r>
              <a:rPr lang="en-US" sz="2100" dirty="0" smtClean="0">
                <a:solidFill>
                  <a:prstClr val="black"/>
                </a:solidFill>
              </a:rPr>
              <a:t>risks</a:t>
            </a:r>
          </a:p>
          <a:p>
            <a:pPr marL="800100" lvl="4" indent="-342900">
              <a:spcBef>
                <a:spcPts val="600"/>
              </a:spcBef>
              <a:buFont typeface="Calibri" panose="020F0502020204030204" pitchFamily="34" charset="0"/>
              <a:buChar char="–"/>
            </a:pPr>
            <a:r>
              <a:rPr lang="en-US" sz="2400" dirty="0">
                <a:solidFill>
                  <a:prstClr val="black"/>
                </a:solidFill>
              </a:rPr>
              <a:t>Stepping up cooperation on climate change and resilience </a:t>
            </a:r>
            <a:endParaRPr lang="en-US" sz="2400" dirty="0" smtClean="0">
              <a:solidFill>
                <a:prstClr val="black"/>
              </a:solidFill>
            </a:endParaRPr>
          </a:p>
          <a:p>
            <a:pPr marL="1257300" lvl="5" indent="-342900">
              <a:spcBef>
                <a:spcPts val="600"/>
              </a:spcBef>
              <a:buFont typeface="Calibri" panose="020F0502020204030204" pitchFamily="34" charset="0"/>
              <a:buChar char="–"/>
            </a:pPr>
            <a:r>
              <a:rPr lang="en-US" sz="2100" dirty="0" smtClean="0">
                <a:solidFill>
                  <a:prstClr val="black"/>
                </a:solidFill>
              </a:rPr>
              <a:t>Collaborating </a:t>
            </a:r>
            <a:r>
              <a:rPr lang="en-US" sz="2100" dirty="0">
                <a:solidFill>
                  <a:prstClr val="black"/>
                </a:solidFill>
              </a:rPr>
              <a:t>with State Secretariat for Economic Affairs (SECO), to incorporate in macroeconomic models and forecasting tools the relevant climate-related risks (stress-tests, climate-based scenarios)</a:t>
            </a:r>
          </a:p>
          <a:p>
            <a:pPr marL="1257300" lvl="5" indent="-342900">
              <a:spcBef>
                <a:spcPts val="600"/>
              </a:spcBef>
              <a:buFont typeface="Calibri" panose="020F0502020204030204" pitchFamily="34" charset="0"/>
              <a:buChar char="–"/>
            </a:pPr>
            <a:r>
              <a:rPr lang="en-US" sz="2100" dirty="0">
                <a:solidFill>
                  <a:prstClr val="black"/>
                </a:solidFill>
              </a:rPr>
              <a:t>Since 2017, part of the “Resolution on Global Sustainable Development”</a:t>
            </a:r>
          </a:p>
          <a:p>
            <a:pPr marL="1257300" lvl="5" indent="-342900">
              <a:spcBef>
                <a:spcPts val="600"/>
              </a:spcBef>
              <a:buFont typeface="Calibri" panose="020F0502020204030204" pitchFamily="34" charset="0"/>
              <a:buChar char="–"/>
            </a:pPr>
            <a:r>
              <a:rPr lang="en-US" sz="2100" dirty="0" smtClean="0">
                <a:solidFill>
                  <a:prstClr val="black"/>
                </a:solidFill>
              </a:rPr>
              <a:t>Financing </a:t>
            </a:r>
            <a:r>
              <a:rPr lang="en-US" sz="2100" dirty="0">
                <a:solidFill>
                  <a:prstClr val="black"/>
                </a:solidFill>
              </a:rPr>
              <a:t>and investing in the implementation of the Paris Agreement (COP21) on climate change </a:t>
            </a:r>
            <a:endParaRPr lang="en-US" sz="2100" dirty="0" smtClean="0">
              <a:solidFill>
                <a:prstClr val="black"/>
              </a:solidFill>
            </a:endParaRPr>
          </a:p>
          <a:p>
            <a:pPr marL="914400" lvl="5" indent="0">
              <a:spcBef>
                <a:spcPts val="600"/>
              </a:spcBef>
              <a:buNone/>
            </a:pPr>
            <a:r>
              <a:rPr lang="en-US" sz="2100" dirty="0" smtClean="0">
                <a:solidFill>
                  <a:prstClr val="black"/>
                </a:solidFill>
              </a:rPr>
              <a:t>	      (Albania signed </a:t>
            </a:r>
            <a:r>
              <a:rPr lang="en-US" sz="2100" b="1" dirty="0" smtClean="0">
                <a:solidFill>
                  <a:prstClr val="black"/>
                </a:solidFill>
              </a:rPr>
              <a:t>Paris agreement </a:t>
            </a:r>
            <a:r>
              <a:rPr lang="en-US" sz="2100" dirty="0" smtClean="0">
                <a:solidFill>
                  <a:prstClr val="black"/>
                </a:solidFill>
              </a:rPr>
              <a:t>on </a:t>
            </a:r>
            <a:r>
              <a:rPr lang="en-US" sz="2100" u="sng" dirty="0" smtClean="0">
                <a:solidFill>
                  <a:prstClr val="black"/>
                </a:solidFill>
              </a:rPr>
              <a:t>22 April 2016</a:t>
            </a:r>
            <a:r>
              <a:rPr lang="en-US" sz="2100" dirty="0" smtClean="0">
                <a:solidFill>
                  <a:prstClr val="black"/>
                </a:solidFill>
              </a:rPr>
              <a:t> in New York)</a:t>
            </a:r>
          </a:p>
          <a:p>
            <a:pPr marL="1257300" lvl="5" indent="-342900">
              <a:spcBef>
                <a:spcPts val="600"/>
              </a:spcBef>
              <a:buFont typeface="Calibri" panose="020F0502020204030204" pitchFamily="34" charset="0"/>
              <a:buChar char="–"/>
            </a:pPr>
            <a:r>
              <a:rPr lang="en-US" sz="2100" dirty="0" err="1" smtClean="0">
                <a:solidFill>
                  <a:prstClr val="black"/>
                </a:solidFill>
              </a:rPr>
              <a:t>BoA</a:t>
            </a:r>
            <a:r>
              <a:rPr lang="en-US" sz="2100" dirty="0" smtClean="0">
                <a:solidFill>
                  <a:prstClr val="black"/>
                </a:solidFill>
              </a:rPr>
              <a:t> </a:t>
            </a:r>
            <a:r>
              <a:rPr lang="en-US" sz="2100" dirty="0">
                <a:solidFill>
                  <a:prstClr val="black"/>
                </a:solidFill>
              </a:rPr>
              <a:t>intends to join other central banks efforts, such as the Central Banks and Supervisors Network for Greening System (NGFS)</a:t>
            </a:r>
          </a:p>
          <a:p>
            <a:pPr marL="1257300" lvl="5" indent="-342900">
              <a:spcBef>
                <a:spcPts val="600"/>
              </a:spcBef>
              <a:buFont typeface="Calibri" panose="020F0502020204030204" pitchFamily="34" charset="0"/>
              <a:buChar char="–"/>
            </a:pPr>
            <a:r>
              <a:rPr lang="en-US" sz="2100" dirty="0" smtClean="0">
                <a:solidFill>
                  <a:prstClr val="black"/>
                </a:solidFill>
              </a:rPr>
              <a:t>Promoting </a:t>
            </a:r>
            <a:r>
              <a:rPr lang="en-US" sz="2100" dirty="0">
                <a:solidFill>
                  <a:prstClr val="black"/>
                </a:solidFill>
              </a:rPr>
              <a:t>a green, inclusive, sustainable and resilient economy – in resonance with the UN’s 2030 Agenda for SDGs</a:t>
            </a:r>
          </a:p>
          <a:p>
            <a:pPr marL="800100" lvl="4" indent="-342900">
              <a:spcBef>
                <a:spcPts val="600"/>
              </a:spcBef>
              <a:buFont typeface="Calibri" panose="020F0502020204030204" pitchFamily="34" charset="0"/>
              <a:buChar char="–"/>
            </a:pPr>
            <a:endParaRPr lang="en-US" sz="2000" dirty="0" smtClean="0">
              <a:solidFill>
                <a:prstClr val="black"/>
              </a:solidFill>
            </a:endParaRPr>
          </a:p>
        </p:txBody>
      </p:sp>
      <p:sp>
        <p:nvSpPr>
          <p:cNvPr id="3" name="Slide Number Placeholder 2"/>
          <p:cNvSpPr>
            <a:spLocks noGrp="1"/>
          </p:cNvSpPr>
          <p:nvPr>
            <p:ph type="sldNum" sz="quarter" idx="12"/>
          </p:nvPr>
        </p:nvSpPr>
        <p:spPr/>
        <p:txBody>
          <a:bodyPr/>
          <a:lstStyle/>
          <a:p>
            <a:fld id="{806EDAD7-9D44-4B54-B1AC-28B0461D6169}"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758508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nvPr>
        </p:nvGraphicFramePr>
        <p:xfrm>
          <a:off x="8514057" y="3176"/>
          <a:ext cx="610893" cy="473074"/>
        </p:xfrm>
        <a:graphic>
          <a:graphicData uri="http://schemas.openxmlformats.org/presentationml/2006/ole">
            <mc:AlternateContent xmlns:mc="http://schemas.openxmlformats.org/markup-compatibility/2006">
              <mc:Choice xmlns:v="urn:schemas-microsoft-com:vml" Requires="v">
                <p:oleObj spid="_x0000_s12344" name="Bitmap Image" r:id="rId3" imgW="2838846" imgH="1238423" progId="Paint.Picture">
                  <p:embed/>
                </p:oleObj>
              </mc:Choice>
              <mc:Fallback>
                <p:oleObj name="Bitmap Image" r:id="rId3" imgW="2838846" imgH="1238423"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4057" y="3176"/>
                        <a:ext cx="610893" cy="473074"/>
                      </a:xfrm>
                      <a:prstGeom prst="rect">
                        <a:avLst/>
                      </a:prstGeom>
                      <a:noFill/>
                    </p:spPr>
                  </p:pic>
                </p:oleObj>
              </mc:Fallback>
            </mc:AlternateContent>
          </a:graphicData>
        </a:graphic>
      </p:graphicFrame>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62752"/>
          </a:xfrm>
          <a:prstGeom prst="rect">
            <a:avLst/>
          </a:prstGeom>
        </p:spPr>
      </p:pic>
      <p:sp>
        <p:nvSpPr>
          <p:cNvPr id="2" name="Title 1"/>
          <p:cNvSpPr>
            <a:spLocks noGrp="1"/>
          </p:cNvSpPr>
          <p:nvPr>
            <p:ph type="title"/>
          </p:nvPr>
        </p:nvSpPr>
        <p:spPr>
          <a:xfrm>
            <a:off x="628650" y="365126"/>
            <a:ext cx="7886700" cy="1015999"/>
          </a:xfrm>
          <a:solidFill>
            <a:schemeClr val="accent5">
              <a:lumMod val="75000"/>
            </a:schemeClr>
          </a:solidFill>
        </p:spPr>
        <p:txBody>
          <a:bodyPr/>
          <a:lstStyle/>
          <a:p>
            <a:r>
              <a:rPr lang="en-US" sz="2800" dirty="0">
                <a:solidFill>
                  <a:prstClr val="white"/>
                </a:solidFill>
                <a:latin typeface="Calibri"/>
              </a:rPr>
              <a:t>Why climate change is an important issue in </a:t>
            </a:r>
            <a:r>
              <a:rPr lang="en-US" sz="2800" dirty="0" smtClean="0">
                <a:solidFill>
                  <a:prstClr val="white"/>
                </a:solidFill>
                <a:latin typeface="Calibri"/>
              </a:rPr>
              <a:t>Albania?</a:t>
            </a:r>
            <a:endParaRPr lang="en-US" dirty="0">
              <a:solidFill>
                <a:schemeClr val="bg2"/>
              </a:solidFill>
            </a:endParaRPr>
          </a:p>
        </p:txBody>
      </p:sp>
      <p:sp>
        <p:nvSpPr>
          <p:cNvPr id="6" name="TextBox 13"/>
          <p:cNvSpPr txBox="1">
            <a:spLocks/>
          </p:cNvSpPr>
          <p:nvPr/>
        </p:nvSpPr>
        <p:spPr>
          <a:xfrm>
            <a:off x="0" y="365126"/>
            <a:ext cx="342900" cy="1015999"/>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10" name="Slide Number Placeholder 9"/>
          <p:cNvSpPr>
            <a:spLocks noGrp="1"/>
          </p:cNvSpPr>
          <p:nvPr>
            <p:ph type="sldNum" sz="quarter" idx="12"/>
          </p:nvPr>
        </p:nvSpPr>
        <p:spPr/>
        <p:txBody>
          <a:bodyPr/>
          <a:lstStyle/>
          <a:p>
            <a:fld id="{806EDAD7-9D44-4B54-B1AC-28B0461D6169}" type="slidenum">
              <a:rPr lang="en-US" smtClean="0"/>
              <a:t>5</a:t>
            </a:fld>
            <a:endParaRPr lang="en-US"/>
          </a:p>
        </p:txBody>
      </p:sp>
      <p:sp>
        <p:nvSpPr>
          <p:cNvPr id="11" name="Espace réservé du contenu 1"/>
          <p:cNvSpPr>
            <a:spLocks noGrp="1"/>
          </p:cNvSpPr>
          <p:nvPr>
            <p:ph sz="half" idx="1"/>
          </p:nvPr>
        </p:nvSpPr>
        <p:spPr>
          <a:xfrm>
            <a:off x="628650" y="1743075"/>
            <a:ext cx="7885407" cy="3947517"/>
          </a:xfrm>
        </p:spPr>
        <p:txBody>
          <a:bodyPr>
            <a:normAutofit/>
          </a:bodyPr>
          <a:lstStyle/>
          <a:p>
            <a:pPr marL="342900" lvl="3" indent="-342900">
              <a:spcBef>
                <a:spcPts val="1200"/>
              </a:spcBef>
              <a:buFont typeface="Wingdings" panose="05000000000000000000" pitchFamily="2" charset="2"/>
              <a:buChar char="ü"/>
            </a:pPr>
            <a:endParaRPr lang="en-US" sz="2000" dirty="0" smtClean="0">
              <a:solidFill>
                <a:prstClr val="black"/>
              </a:solidFill>
            </a:endParaRPr>
          </a:p>
          <a:p>
            <a:pPr marL="342900" lvl="3" indent="-342900">
              <a:spcBef>
                <a:spcPts val="1200"/>
              </a:spcBef>
              <a:buFont typeface="Wingdings" panose="05000000000000000000" pitchFamily="2" charset="2"/>
              <a:buChar char="ü"/>
            </a:pPr>
            <a:r>
              <a:rPr lang="en-US" sz="2000" dirty="0" smtClean="0">
                <a:solidFill>
                  <a:prstClr val="black"/>
                </a:solidFill>
              </a:rPr>
              <a:t>The </a:t>
            </a:r>
            <a:r>
              <a:rPr lang="en-US" sz="2000" dirty="0">
                <a:solidFill>
                  <a:prstClr val="black"/>
                </a:solidFill>
              </a:rPr>
              <a:t>average temperature is going to increase by 1.5° during the next 40 years which is much more the temperature increase verified during the last 50 year (0.5°) World Bank 2013.</a:t>
            </a:r>
          </a:p>
          <a:p>
            <a:pPr marL="342900" lvl="3" indent="-342900">
              <a:spcBef>
                <a:spcPts val="1200"/>
              </a:spcBef>
              <a:buFont typeface="Wingdings" panose="05000000000000000000" pitchFamily="2" charset="2"/>
              <a:buChar char="ü"/>
            </a:pPr>
            <a:r>
              <a:rPr lang="en-US" sz="2000" dirty="0">
                <a:solidFill>
                  <a:prstClr val="black"/>
                </a:solidFill>
              </a:rPr>
              <a:t>The precipitation are </a:t>
            </a:r>
            <a:r>
              <a:rPr lang="sq-AL" sz="2000" dirty="0" err="1" smtClean="0">
                <a:solidFill>
                  <a:prstClr val="black"/>
                </a:solidFill>
              </a:rPr>
              <a:t>expected</a:t>
            </a:r>
            <a:r>
              <a:rPr lang="sq-AL" sz="2000" dirty="0" smtClean="0">
                <a:solidFill>
                  <a:prstClr val="black"/>
                </a:solidFill>
              </a:rPr>
              <a:t> </a:t>
            </a:r>
            <a:r>
              <a:rPr lang="en-US" sz="2000" dirty="0" smtClean="0">
                <a:solidFill>
                  <a:prstClr val="black"/>
                </a:solidFill>
              </a:rPr>
              <a:t>to </a:t>
            </a:r>
            <a:r>
              <a:rPr lang="sq-AL" sz="2000" dirty="0" smtClean="0">
                <a:solidFill>
                  <a:prstClr val="black"/>
                </a:solidFill>
              </a:rPr>
              <a:t>de</a:t>
            </a:r>
            <a:r>
              <a:rPr lang="en-US" sz="2000" dirty="0" smtClean="0"/>
              <a:t>crease</a:t>
            </a:r>
            <a:r>
              <a:rPr lang="en-US" sz="2000" dirty="0" smtClean="0">
                <a:solidFill>
                  <a:prstClr val="black"/>
                </a:solidFill>
              </a:rPr>
              <a:t> </a:t>
            </a:r>
            <a:r>
              <a:rPr lang="en-US" sz="2000" dirty="0">
                <a:solidFill>
                  <a:prstClr val="black"/>
                </a:solidFill>
              </a:rPr>
              <a:t>from 30 </a:t>
            </a:r>
            <a:r>
              <a:rPr lang="en-US" sz="2000" dirty="0" smtClean="0">
                <a:solidFill>
                  <a:prstClr val="black"/>
                </a:solidFill>
              </a:rPr>
              <a:t>to </a:t>
            </a:r>
            <a:r>
              <a:rPr lang="en-US" sz="2000" dirty="0">
                <a:solidFill>
                  <a:prstClr val="black"/>
                </a:solidFill>
              </a:rPr>
              <a:t>90 </a:t>
            </a:r>
            <a:r>
              <a:rPr lang="en-US" sz="2000" dirty="0" smtClean="0">
                <a:solidFill>
                  <a:prstClr val="black"/>
                </a:solidFill>
              </a:rPr>
              <a:t>mm/year</a:t>
            </a:r>
            <a:r>
              <a:rPr lang="sq-AL" sz="2000" dirty="0" smtClean="0">
                <a:solidFill>
                  <a:prstClr val="black"/>
                </a:solidFill>
              </a:rPr>
              <a:t>.</a:t>
            </a:r>
            <a:r>
              <a:rPr lang="en-US" sz="2000" dirty="0" smtClean="0">
                <a:solidFill>
                  <a:prstClr val="black"/>
                </a:solidFill>
              </a:rPr>
              <a:t> </a:t>
            </a:r>
            <a:endParaRPr lang="en-US" sz="2000" dirty="0">
              <a:solidFill>
                <a:prstClr val="black"/>
              </a:solidFill>
            </a:endParaRPr>
          </a:p>
          <a:p>
            <a:pPr marL="342900" lvl="3" indent="-342900">
              <a:spcBef>
                <a:spcPts val="1200"/>
              </a:spcBef>
              <a:buFont typeface="Wingdings" panose="05000000000000000000" pitchFamily="2" charset="2"/>
              <a:buChar char="ü"/>
            </a:pPr>
            <a:r>
              <a:rPr lang="en-US" sz="2000" dirty="0">
                <a:solidFill>
                  <a:prstClr val="black"/>
                </a:solidFill>
              </a:rPr>
              <a:t>These changes are going to have an important impact on two key sectors of Albanian </a:t>
            </a:r>
            <a:r>
              <a:rPr lang="en-US" sz="2000" dirty="0" smtClean="0">
                <a:solidFill>
                  <a:prstClr val="black"/>
                </a:solidFill>
              </a:rPr>
              <a:t>Economy </a:t>
            </a:r>
            <a:endParaRPr lang="en-US" sz="2000" dirty="0">
              <a:solidFill>
                <a:prstClr val="black"/>
              </a:solidFill>
              <a:latin typeface="+mn-lt"/>
            </a:endParaRPr>
          </a:p>
          <a:p>
            <a:pPr marL="800100" lvl="4" indent="-342900">
              <a:spcBef>
                <a:spcPts val="600"/>
              </a:spcBef>
              <a:buFont typeface="Calibri" panose="020F0502020204030204" pitchFamily="34" charset="0"/>
              <a:buChar char="–"/>
            </a:pPr>
            <a:r>
              <a:rPr lang="en-US" sz="2000" dirty="0">
                <a:solidFill>
                  <a:prstClr val="black"/>
                </a:solidFill>
              </a:rPr>
              <a:t>Agriculture and</a:t>
            </a:r>
          </a:p>
          <a:p>
            <a:pPr marL="800100" lvl="4" indent="-342900">
              <a:spcBef>
                <a:spcPts val="600"/>
              </a:spcBef>
              <a:buFont typeface="Calibri" panose="020F0502020204030204" pitchFamily="34" charset="0"/>
              <a:buChar char="–"/>
            </a:pPr>
            <a:r>
              <a:rPr lang="en-US" sz="2000" dirty="0">
                <a:solidFill>
                  <a:prstClr val="black"/>
                </a:solidFill>
              </a:rPr>
              <a:t>Energy </a:t>
            </a:r>
            <a:endParaRPr lang="en-US" sz="2000" dirty="0" smtClean="0">
              <a:solidFill>
                <a:prstClr val="black"/>
              </a:solidFill>
            </a:endParaRPr>
          </a:p>
          <a:p>
            <a:pPr marL="800100" lvl="4" indent="-342900">
              <a:spcBef>
                <a:spcPts val="600"/>
              </a:spcBef>
              <a:buFont typeface="Calibri" panose="020F0502020204030204" pitchFamily="34" charset="0"/>
              <a:buChar char="–"/>
            </a:pPr>
            <a:r>
              <a:rPr lang="en-GB" sz="2000" dirty="0"/>
              <a:t>Other side effects as flooding which are going to be more recurrent, have to be taken into </a:t>
            </a:r>
            <a:r>
              <a:rPr lang="en-GB" sz="2000" dirty="0" smtClean="0"/>
              <a:t>account too. </a:t>
            </a:r>
            <a:endParaRPr lang="en-GB" sz="2000" dirty="0"/>
          </a:p>
        </p:txBody>
      </p:sp>
    </p:spTree>
    <p:extLst>
      <p:ext uri="{BB962C8B-B14F-4D97-AF65-F5344CB8AC3E}">
        <p14:creationId xmlns:p14="http://schemas.microsoft.com/office/powerpoint/2010/main" val="3338032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nvPr>
        </p:nvGraphicFramePr>
        <p:xfrm>
          <a:off x="8514057" y="3176"/>
          <a:ext cx="610893" cy="473074"/>
        </p:xfrm>
        <a:graphic>
          <a:graphicData uri="http://schemas.openxmlformats.org/presentationml/2006/ole">
            <mc:AlternateContent xmlns:mc="http://schemas.openxmlformats.org/markup-compatibility/2006">
              <mc:Choice xmlns:v="urn:schemas-microsoft-com:vml" Requires="v">
                <p:oleObj spid="_x0000_s19483" name="Bitmap Image" r:id="rId4" imgW="2838846" imgH="1238423" progId="Paint.Picture">
                  <p:embed/>
                </p:oleObj>
              </mc:Choice>
              <mc:Fallback>
                <p:oleObj name="Bitmap Image" r:id="rId4" imgW="2838846" imgH="123842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4057" y="3176"/>
                        <a:ext cx="610893" cy="473074"/>
                      </a:xfrm>
                      <a:prstGeom prst="rect">
                        <a:avLst/>
                      </a:prstGeom>
                      <a:noFill/>
                    </p:spPr>
                  </p:pic>
                </p:oleObj>
              </mc:Fallback>
            </mc:AlternateContent>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6862752"/>
          </a:xfrm>
          <a:prstGeom prst="rect">
            <a:avLst/>
          </a:prstGeom>
        </p:spPr>
      </p:pic>
      <p:sp>
        <p:nvSpPr>
          <p:cNvPr id="2" name="Title 1"/>
          <p:cNvSpPr>
            <a:spLocks noGrp="1"/>
          </p:cNvSpPr>
          <p:nvPr>
            <p:ph type="title"/>
          </p:nvPr>
        </p:nvSpPr>
        <p:spPr>
          <a:xfrm>
            <a:off x="628650" y="365126"/>
            <a:ext cx="7886700" cy="1015999"/>
          </a:xfrm>
          <a:solidFill>
            <a:schemeClr val="accent5">
              <a:lumMod val="75000"/>
            </a:schemeClr>
          </a:solidFill>
        </p:spPr>
        <p:txBody>
          <a:bodyPr/>
          <a:lstStyle/>
          <a:p>
            <a:r>
              <a:rPr lang="sq-AL" sz="2800" dirty="0" smtClean="0">
                <a:solidFill>
                  <a:prstClr val="white"/>
                </a:solidFill>
                <a:latin typeface="Calibri"/>
              </a:rPr>
              <a:t>Share </a:t>
            </a:r>
            <a:r>
              <a:rPr lang="sq-AL" sz="2800" dirty="0" err="1" smtClean="0">
                <a:solidFill>
                  <a:prstClr val="white"/>
                </a:solidFill>
                <a:latin typeface="Calibri"/>
              </a:rPr>
              <a:t>of</a:t>
            </a:r>
            <a:r>
              <a:rPr lang="en-US" sz="2800" dirty="0" smtClean="0">
                <a:solidFill>
                  <a:prstClr val="white"/>
                </a:solidFill>
                <a:latin typeface="Calibri"/>
              </a:rPr>
              <a:t> </a:t>
            </a:r>
            <a:r>
              <a:rPr lang="en-US" sz="2800" dirty="0">
                <a:solidFill>
                  <a:prstClr val="white"/>
                </a:solidFill>
                <a:latin typeface="Calibri"/>
              </a:rPr>
              <a:t>Agriculture and </a:t>
            </a:r>
            <a:r>
              <a:rPr lang="en-US" sz="2800" dirty="0" smtClean="0">
                <a:solidFill>
                  <a:prstClr val="white"/>
                </a:solidFill>
                <a:latin typeface="Calibri"/>
              </a:rPr>
              <a:t>Energy </a:t>
            </a:r>
            <a:r>
              <a:rPr lang="sq-AL" sz="2800" dirty="0" smtClean="0">
                <a:solidFill>
                  <a:prstClr val="white"/>
                </a:solidFill>
                <a:latin typeface="Calibri"/>
              </a:rPr>
              <a:t>in </a:t>
            </a:r>
            <a:r>
              <a:rPr lang="sq-AL" sz="2800" dirty="0" err="1" smtClean="0">
                <a:solidFill>
                  <a:prstClr val="white"/>
                </a:solidFill>
                <a:latin typeface="Calibri"/>
              </a:rPr>
              <a:t>Production</a:t>
            </a:r>
            <a:endParaRPr lang="en-US" dirty="0">
              <a:solidFill>
                <a:schemeClr val="bg2"/>
              </a:solidFill>
            </a:endParaRPr>
          </a:p>
        </p:txBody>
      </p:sp>
      <p:sp>
        <p:nvSpPr>
          <p:cNvPr id="6" name="TextBox 13"/>
          <p:cNvSpPr txBox="1">
            <a:spLocks/>
          </p:cNvSpPr>
          <p:nvPr/>
        </p:nvSpPr>
        <p:spPr>
          <a:xfrm>
            <a:off x="0" y="365126"/>
            <a:ext cx="342900" cy="1015999"/>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10" name="Slide Number Placeholder 9"/>
          <p:cNvSpPr>
            <a:spLocks noGrp="1"/>
          </p:cNvSpPr>
          <p:nvPr>
            <p:ph type="sldNum" sz="quarter" idx="12"/>
          </p:nvPr>
        </p:nvSpPr>
        <p:spPr/>
        <p:txBody>
          <a:bodyPr/>
          <a:lstStyle/>
          <a:p>
            <a:fld id="{806EDAD7-9D44-4B54-B1AC-28B0461D6169}" type="slidenum">
              <a:rPr lang="en-US" smtClean="0"/>
              <a:t>6</a:t>
            </a:fld>
            <a:endParaRPr lang="en-US"/>
          </a:p>
        </p:txBody>
      </p:sp>
      <p:graphicFrame>
        <p:nvGraphicFramePr>
          <p:cNvPr id="8" name="Chart 7"/>
          <p:cNvGraphicFramePr>
            <a:graphicFrameLocks/>
          </p:cNvGraphicFramePr>
          <p:nvPr>
            <p:extLst>
              <p:ext uri="{D42A27DB-BD31-4B8C-83A1-F6EECF244321}">
                <p14:modId xmlns:p14="http://schemas.microsoft.com/office/powerpoint/2010/main" val="1387606250"/>
              </p:ext>
            </p:extLst>
          </p:nvPr>
        </p:nvGraphicFramePr>
        <p:xfrm>
          <a:off x="0" y="1743075"/>
          <a:ext cx="4484452" cy="389126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2" name="Chart 11"/>
          <p:cNvGraphicFramePr>
            <a:graphicFrameLocks/>
          </p:cNvGraphicFramePr>
          <p:nvPr>
            <p:extLst>
              <p:ext uri="{D42A27DB-BD31-4B8C-83A1-F6EECF244321}">
                <p14:modId xmlns:p14="http://schemas.microsoft.com/office/powerpoint/2010/main" val="3705679498"/>
              </p:ext>
            </p:extLst>
          </p:nvPr>
        </p:nvGraphicFramePr>
        <p:xfrm>
          <a:off x="4484453" y="1771650"/>
          <a:ext cx="4660194" cy="386269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724647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nvPr>
        </p:nvGraphicFramePr>
        <p:xfrm>
          <a:off x="8514057" y="3176"/>
          <a:ext cx="610893" cy="473074"/>
        </p:xfrm>
        <a:graphic>
          <a:graphicData uri="http://schemas.openxmlformats.org/presentationml/2006/ole">
            <mc:AlternateContent xmlns:mc="http://schemas.openxmlformats.org/markup-compatibility/2006">
              <mc:Choice xmlns:v="urn:schemas-microsoft-com:vml" Requires="v">
                <p:oleObj spid="_x0000_s14390" name="Bitmap Image" r:id="rId4" imgW="2838846" imgH="1238423" progId="Paint.Picture">
                  <p:embed/>
                </p:oleObj>
              </mc:Choice>
              <mc:Fallback>
                <p:oleObj name="Bitmap Image" r:id="rId4" imgW="2838846" imgH="123842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4057" y="3176"/>
                        <a:ext cx="610893" cy="473074"/>
                      </a:xfrm>
                      <a:prstGeom prst="rect">
                        <a:avLst/>
                      </a:prstGeom>
                      <a:noFill/>
                    </p:spPr>
                  </p:pic>
                </p:oleObj>
              </mc:Fallback>
            </mc:AlternateContent>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6862752"/>
          </a:xfrm>
          <a:prstGeom prst="rect">
            <a:avLst/>
          </a:prstGeom>
        </p:spPr>
      </p:pic>
      <p:sp>
        <p:nvSpPr>
          <p:cNvPr id="2" name="Title 1"/>
          <p:cNvSpPr>
            <a:spLocks noGrp="1"/>
          </p:cNvSpPr>
          <p:nvPr>
            <p:ph type="title"/>
          </p:nvPr>
        </p:nvSpPr>
        <p:spPr>
          <a:xfrm>
            <a:off x="628650" y="365126"/>
            <a:ext cx="7886700" cy="1015999"/>
          </a:xfrm>
          <a:solidFill>
            <a:schemeClr val="accent5">
              <a:lumMod val="75000"/>
            </a:schemeClr>
          </a:solidFill>
        </p:spPr>
        <p:txBody>
          <a:bodyPr/>
          <a:lstStyle/>
          <a:p>
            <a:r>
              <a:rPr lang="en-US" sz="2800" dirty="0">
                <a:solidFill>
                  <a:prstClr val="white"/>
                </a:solidFill>
                <a:latin typeface="Calibri"/>
              </a:rPr>
              <a:t>Effects of climate change on Agriculture </a:t>
            </a:r>
            <a:r>
              <a:rPr lang="en-US" sz="2800" dirty="0" smtClean="0">
                <a:solidFill>
                  <a:prstClr val="white"/>
                </a:solidFill>
                <a:latin typeface="Calibri"/>
              </a:rPr>
              <a:t>production </a:t>
            </a:r>
            <a:endParaRPr lang="en-US" dirty="0">
              <a:solidFill>
                <a:schemeClr val="bg2"/>
              </a:solidFill>
            </a:endParaRPr>
          </a:p>
        </p:txBody>
      </p:sp>
      <p:sp>
        <p:nvSpPr>
          <p:cNvPr id="6" name="TextBox 13"/>
          <p:cNvSpPr txBox="1">
            <a:spLocks/>
          </p:cNvSpPr>
          <p:nvPr/>
        </p:nvSpPr>
        <p:spPr>
          <a:xfrm>
            <a:off x="0" y="365126"/>
            <a:ext cx="342900" cy="1015999"/>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10" name="Slide Number Placeholder 9"/>
          <p:cNvSpPr>
            <a:spLocks noGrp="1"/>
          </p:cNvSpPr>
          <p:nvPr>
            <p:ph type="sldNum" sz="quarter" idx="12"/>
          </p:nvPr>
        </p:nvSpPr>
        <p:spPr/>
        <p:txBody>
          <a:bodyPr/>
          <a:lstStyle/>
          <a:p>
            <a:fld id="{806EDAD7-9D44-4B54-B1AC-28B0461D6169}" type="slidenum">
              <a:rPr lang="en-US" smtClean="0"/>
              <a:t>7</a:t>
            </a:fld>
            <a:endParaRPr lang="en-US"/>
          </a:p>
        </p:txBody>
      </p:sp>
      <p:sp>
        <p:nvSpPr>
          <p:cNvPr id="11" name="Espace réservé du contenu 1"/>
          <p:cNvSpPr>
            <a:spLocks noGrp="1"/>
          </p:cNvSpPr>
          <p:nvPr>
            <p:ph sz="half" idx="1"/>
          </p:nvPr>
        </p:nvSpPr>
        <p:spPr>
          <a:xfrm>
            <a:off x="629297" y="1677976"/>
            <a:ext cx="7884760" cy="5114926"/>
          </a:xfrm>
        </p:spPr>
        <p:txBody>
          <a:bodyPr>
            <a:normAutofit fontScale="92500" lnSpcReduction="10000"/>
          </a:bodyPr>
          <a:lstStyle/>
          <a:p>
            <a:pPr marL="342900" lvl="3" indent="-342900">
              <a:spcBef>
                <a:spcPts val="1200"/>
              </a:spcBef>
              <a:buFont typeface="Wingdings" panose="05000000000000000000" pitchFamily="2" charset="2"/>
              <a:buChar char="ü"/>
            </a:pPr>
            <a:r>
              <a:rPr lang="en-US" sz="2300" dirty="0">
                <a:solidFill>
                  <a:prstClr val="black"/>
                </a:solidFill>
              </a:rPr>
              <a:t>An analysis is made on the effects the climate change on arable cultures and some vegetables on the annual </a:t>
            </a:r>
            <a:r>
              <a:rPr lang="en-US" sz="2300" dirty="0" smtClean="0">
                <a:solidFill>
                  <a:prstClr val="black"/>
                </a:solidFill>
              </a:rPr>
              <a:t>yields.</a:t>
            </a:r>
          </a:p>
          <a:p>
            <a:pPr marL="0" lvl="3" indent="0">
              <a:spcBef>
                <a:spcPts val="1200"/>
              </a:spcBef>
              <a:buNone/>
            </a:pPr>
            <a:r>
              <a:rPr lang="en-US" sz="2000" b="1" dirty="0">
                <a:solidFill>
                  <a:prstClr val="black"/>
                </a:solidFill>
              </a:rPr>
              <a:t> </a:t>
            </a:r>
            <a:r>
              <a:rPr lang="en-US" sz="2000" b="1" dirty="0" smtClean="0">
                <a:solidFill>
                  <a:prstClr val="black"/>
                </a:solidFill>
              </a:rPr>
              <a:t>     </a:t>
            </a:r>
            <a:r>
              <a:rPr lang="en-US" b="1" dirty="0" smtClean="0">
                <a:solidFill>
                  <a:prstClr val="black"/>
                </a:solidFill>
              </a:rPr>
              <a:t>Table 1. </a:t>
            </a:r>
            <a:r>
              <a:rPr lang="en-US" dirty="0" smtClean="0">
                <a:solidFill>
                  <a:prstClr val="black"/>
                </a:solidFill>
              </a:rPr>
              <a:t>Effect </a:t>
            </a:r>
            <a:r>
              <a:rPr lang="en-US" dirty="0">
                <a:solidFill>
                  <a:prstClr val="black"/>
                </a:solidFill>
              </a:rPr>
              <a:t>of Climate Change on Crop Yield 2040–50 Relative to Current Yields under Medium-Impact Scenario, No Irrigation Water Constraints and without New Adaptation Measures </a:t>
            </a:r>
            <a:r>
              <a:rPr lang="en-US" i="1" dirty="0" smtClean="0">
                <a:solidFill>
                  <a:prstClr val="black"/>
                </a:solidFill>
              </a:rPr>
              <a:t>(% change)</a:t>
            </a:r>
          </a:p>
          <a:p>
            <a:pPr marL="457200" lvl="4" indent="0" algn="ctr">
              <a:spcBef>
                <a:spcPts val="1200"/>
              </a:spcBef>
              <a:buNone/>
            </a:pPr>
            <a:endParaRPr lang="en-US" sz="1400" i="1" dirty="0" smtClean="0">
              <a:solidFill>
                <a:prstClr val="black"/>
              </a:solidFill>
            </a:endParaRPr>
          </a:p>
          <a:p>
            <a:pPr marL="457200" lvl="4" indent="0">
              <a:spcBef>
                <a:spcPts val="1200"/>
              </a:spcBef>
              <a:buNone/>
            </a:pPr>
            <a:endParaRPr lang="en-US" sz="1000" i="1" dirty="0" smtClean="0">
              <a:solidFill>
                <a:prstClr val="black"/>
              </a:solidFill>
            </a:endParaRPr>
          </a:p>
          <a:p>
            <a:pPr marL="457200" lvl="4" indent="0">
              <a:spcBef>
                <a:spcPts val="1200"/>
              </a:spcBef>
              <a:buNone/>
            </a:pPr>
            <a:endParaRPr lang="en-US" sz="1000" i="1" dirty="0">
              <a:solidFill>
                <a:prstClr val="black"/>
              </a:solidFill>
            </a:endParaRPr>
          </a:p>
          <a:p>
            <a:pPr marL="457200" lvl="4" indent="0">
              <a:spcBef>
                <a:spcPts val="1200"/>
              </a:spcBef>
              <a:buNone/>
            </a:pPr>
            <a:endParaRPr lang="en-US" sz="1000" i="1" dirty="0" smtClean="0">
              <a:solidFill>
                <a:prstClr val="black"/>
              </a:solidFill>
            </a:endParaRPr>
          </a:p>
          <a:p>
            <a:pPr marL="457200" lvl="4" indent="0">
              <a:spcBef>
                <a:spcPts val="1200"/>
              </a:spcBef>
              <a:buNone/>
            </a:pPr>
            <a:endParaRPr lang="en-US" sz="1000" i="1" dirty="0">
              <a:solidFill>
                <a:prstClr val="black"/>
              </a:solidFill>
            </a:endParaRPr>
          </a:p>
          <a:p>
            <a:pPr marL="457200" lvl="4" indent="0">
              <a:spcBef>
                <a:spcPts val="1200"/>
              </a:spcBef>
              <a:buNone/>
            </a:pPr>
            <a:endParaRPr lang="en-US" sz="1000" i="1" dirty="0" smtClean="0">
              <a:solidFill>
                <a:prstClr val="black"/>
              </a:solidFill>
            </a:endParaRPr>
          </a:p>
          <a:p>
            <a:pPr marL="457200" lvl="4" indent="0">
              <a:spcBef>
                <a:spcPts val="1200"/>
              </a:spcBef>
              <a:buNone/>
            </a:pPr>
            <a:endParaRPr lang="en-US" sz="1000" i="1" dirty="0">
              <a:solidFill>
                <a:prstClr val="black"/>
              </a:solidFill>
            </a:endParaRPr>
          </a:p>
          <a:p>
            <a:pPr marL="457200" lvl="4" indent="0">
              <a:spcBef>
                <a:spcPts val="1200"/>
              </a:spcBef>
              <a:buNone/>
            </a:pPr>
            <a:endParaRPr lang="en-US" sz="1000" i="1" dirty="0" smtClean="0">
              <a:solidFill>
                <a:prstClr val="black"/>
              </a:solidFill>
            </a:endParaRPr>
          </a:p>
          <a:p>
            <a:pPr marL="457200" lvl="4" indent="0" algn="just">
              <a:spcBef>
                <a:spcPts val="1200"/>
              </a:spcBef>
              <a:buNone/>
            </a:pPr>
            <a:endParaRPr lang="en-US" sz="1000" i="1" dirty="0" smtClean="0">
              <a:solidFill>
                <a:prstClr val="black"/>
              </a:solidFill>
            </a:endParaRPr>
          </a:p>
          <a:p>
            <a:pPr marL="457200" lvl="4" indent="0" algn="just">
              <a:spcBef>
                <a:spcPts val="1200"/>
              </a:spcBef>
              <a:buNone/>
            </a:pPr>
            <a:endParaRPr lang="en-US" sz="1000" i="1" dirty="0">
              <a:solidFill>
                <a:prstClr val="black"/>
              </a:solidFill>
            </a:endParaRPr>
          </a:p>
          <a:p>
            <a:pPr marL="0" lvl="3" indent="0" algn="just">
              <a:spcBef>
                <a:spcPts val="1200"/>
              </a:spcBef>
              <a:buNone/>
            </a:pPr>
            <a:r>
              <a:rPr lang="en-US" sz="1300" i="1" dirty="0" smtClean="0">
                <a:solidFill>
                  <a:prstClr val="black"/>
                </a:solidFill>
              </a:rPr>
              <a:t>         Sources: </a:t>
            </a:r>
            <a:r>
              <a:rPr lang="en-US" sz="1300" dirty="0" smtClean="0">
                <a:solidFill>
                  <a:prstClr val="black"/>
                </a:solidFill>
              </a:rPr>
              <a:t>World Bank, 2013</a:t>
            </a:r>
          </a:p>
          <a:p>
            <a:pPr marL="0" lvl="3" indent="0" algn="just">
              <a:spcBef>
                <a:spcPts val="0"/>
              </a:spcBef>
              <a:buNone/>
            </a:pPr>
            <a:r>
              <a:rPr lang="en-US" sz="1300" i="1" dirty="0" smtClean="0">
                <a:solidFill>
                  <a:prstClr val="black"/>
                </a:solidFill>
              </a:rPr>
              <a:t>         Note</a:t>
            </a:r>
            <a:r>
              <a:rPr lang="en-US" sz="1300" dirty="0">
                <a:solidFill>
                  <a:prstClr val="black"/>
                </a:solidFill>
              </a:rPr>
              <a:t>: Results are average changes in crop yield, assuming no effect of carbon dioxide fertilization, under medium-impact scenario (no adaptation and no irrigation water constraints). Declines in yield are shown in shades of orange, with darkest representing biggest declines; increases are shaded green, with darkest representing the biggest increases. N/A = crop is not grown in that AEZ, according to local stakeholders</a:t>
            </a:r>
            <a:r>
              <a:rPr lang="en-US" sz="1300" dirty="0" smtClean="0">
                <a:solidFill>
                  <a:prstClr val="black"/>
                </a:solidFill>
              </a:rPr>
              <a:t>.</a:t>
            </a:r>
            <a:endParaRPr lang="en-US" sz="1300" dirty="0">
              <a:solidFill>
                <a:prstClr val="black"/>
              </a:solidFill>
            </a:endParaRPr>
          </a:p>
        </p:txBody>
      </p:sp>
      <p:pic>
        <p:nvPicPr>
          <p:cNvPr id="3" name="Picture 2"/>
          <p:cNvPicPr>
            <a:picLocks noChangeAspect="1"/>
          </p:cNvPicPr>
          <p:nvPr/>
        </p:nvPicPr>
        <p:blipFill>
          <a:blip r:embed="rId7"/>
          <a:stretch>
            <a:fillRect/>
          </a:stretch>
        </p:blipFill>
        <p:spPr>
          <a:xfrm>
            <a:off x="661708" y="3090774"/>
            <a:ext cx="7842506" cy="2671047"/>
          </a:xfrm>
          <a:prstGeom prst="rect">
            <a:avLst/>
          </a:prstGeom>
        </p:spPr>
      </p:pic>
    </p:spTree>
    <p:extLst>
      <p:ext uri="{BB962C8B-B14F-4D97-AF65-F5344CB8AC3E}">
        <p14:creationId xmlns:p14="http://schemas.microsoft.com/office/powerpoint/2010/main" val="1148333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nvPr>
        </p:nvGraphicFramePr>
        <p:xfrm>
          <a:off x="8514057" y="3176"/>
          <a:ext cx="610893" cy="473074"/>
        </p:xfrm>
        <a:graphic>
          <a:graphicData uri="http://schemas.openxmlformats.org/presentationml/2006/ole">
            <mc:AlternateContent xmlns:mc="http://schemas.openxmlformats.org/markup-compatibility/2006">
              <mc:Choice xmlns:v="urn:schemas-microsoft-com:vml" Requires="v">
                <p:oleObj spid="_x0000_s15407" name="Bitmap Image" r:id="rId4" imgW="2838846" imgH="1238423" progId="Paint.Picture">
                  <p:embed/>
                </p:oleObj>
              </mc:Choice>
              <mc:Fallback>
                <p:oleObj name="Bitmap Image" r:id="rId4" imgW="2838846" imgH="123842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4057" y="3176"/>
                        <a:ext cx="610893" cy="473074"/>
                      </a:xfrm>
                      <a:prstGeom prst="rect">
                        <a:avLst/>
                      </a:prstGeom>
                      <a:noFill/>
                    </p:spPr>
                  </p:pic>
                </p:oleObj>
              </mc:Fallback>
            </mc:AlternateContent>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6862752"/>
          </a:xfrm>
          <a:prstGeom prst="rect">
            <a:avLst/>
          </a:prstGeom>
        </p:spPr>
      </p:pic>
      <p:sp>
        <p:nvSpPr>
          <p:cNvPr id="2" name="Title 1"/>
          <p:cNvSpPr>
            <a:spLocks noGrp="1"/>
          </p:cNvSpPr>
          <p:nvPr>
            <p:ph type="title"/>
          </p:nvPr>
        </p:nvSpPr>
        <p:spPr>
          <a:xfrm>
            <a:off x="628650" y="365126"/>
            <a:ext cx="7886700" cy="1015999"/>
          </a:xfrm>
          <a:solidFill>
            <a:schemeClr val="accent5">
              <a:lumMod val="75000"/>
            </a:schemeClr>
          </a:solidFill>
        </p:spPr>
        <p:txBody>
          <a:bodyPr>
            <a:normAutofit/>
          </a:bodyPr>
          <a:lstStyle/>
          <a:p>
            <a:r>
              <a:rPr lang="en-US" sz="2800" dirty="0" smtClean="0">
                <a:solidFill>
                  <a:prstClr val="white"/>
                </a:solidFill>
                <a:latin typeface="Calibri"/>
              </a:rPr>
              <a:t>Potential economic impact of agriculture and electricity power shocks due to climate changes</a:t>
            </a:r>
            <a:endParaRPr lang="en-US" dirty="0">
              <a:solidFill>
                <a:schemeClr val="bg2"/>
              </a:solidFill>
            </a:endParaRPr>
          </a:p>
        </p:txBody>
      </p:sp>
      <p:sp>
        <p:nvSpPr>
          <p:cNvPr id="6" name="TextBox 13"/>
          <p:cNvSpPr txBox="1">
            <a:spLocks/>
          </p:cNvSpPr>
          <p:nvPr/>
        </p:nvSpPr>
        <p:spPr>
          <a:xfrm>
            <a:off x="0" y="365126"/>
            <a:ext cx="342900" cy="1015999"/>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10" name="Slide Number Placeholder 9"/>
          <p:cNvSpPr>
            <a:spLocks noGrp="1"/>
          </p:cNvSpPr>
          <p:nvPr>
            <p:ph type="sldNum" sz="quarter" idx="12"/>
          </p:nvPr>
        </p:nvSpPr>
        <p:spPr/>
        <p:txBody>
          <a:bodyPr/>
          <a:lstStyle/>
          <a:p>
            <a:fld id="{806EDAD7-9D44-4B54-B1AC-28B0461D6169}" type="slidenum">
              <a:rPr lang="en-US" smtClean="0">
                <a:solidFill>
                  <a:prstClr val="black">
                    <a:tint val="75000"/>
                  </a:prstClr>
                </a:solidFill>
              </a:rPr>
              <a:pPr/>
              <a:t>8</a:t>
            </a:fld>
            <a:endParaRPr lang="en-US">
              <a:solidFill>
                <a:prstClr val="black">
                  <a:tint val="75000"/>
                </a:prstClr>
              </a:solidFill>
            </a:endParaRPr>
          </a:p>
        </p:txBody>
      </p:sp>
      <p:sp>
        <p:nvSpPr>
          <p:cNvPr id="11" name="Espace réservé du contenu 1"/>
          <p:cNvSpPr>
            <a:spLocks noGrp="1"/>
          </p:cNvSpPr>
          <p:nvPr>
            <p:ph sz="half" idx="1"/>
          </p:nvPr>
        </p:nvSpPr>
        <p:spPr>
          <a:xfrm>
            <a:off x="447028" y="1879599"/>
            <a:ext cx="8372475" cy="4559301"/>
          </a:xfrm>
        </p:spPr>
        <p:txBody>
          <a:bodyPr>
            <a:normAutofit fontScale="92500" lnSpcReduction="20000"/>
          </a:bodyPr>
          <a:lstStyle/>
          <a:p>
            <a:pPr marL="342900" lvl="3" indent="-342900">
              <a:spcBef>
                <a:spcPts val="1200"/>
              </a:spcBef>
              <a:buFont typeface="Wingdings" panose="05000000000000000000" pitchFamily="2" charset="2"/>
              <a:buChar char="ü"/>
            </a:pPr>
            <a:r>
              <a:rPr lang="en-US" sz="2000" dirty="0" smtClean="0">
                <a:solidFill>
                  <a:prstClr val="black"/>
                </a:solidFill>
              </a:rPr>
              <a:t>The medium-impact scenario suggests that: </a:t>
            </a:r>
          </a:p>
          <a:p>
            <a:pPr marL="800100" lvl="4" indent="-342900">
              <a:spcBef>
                <a:spcPts val="600"/>
              </a:spcBef>
              <a:buFont typeface="Calibri" panose="020F0502020204030204" pitchFamily="34" charset="0"/>
              <a:buChar char="–"/>
            </a:pPr>
            <a:r>
              <a:rPr lang="en-US" sz="2000" dirty="0" smtClean="0">
                <a:solidFill>
                  <a:prstClr val="black"/>
                </a:solidFill>
              </a:rPr>
              <a:t>Climate change impact could result in 6-13% of yield reduction </a:t>
            </a:r>
            <a:r>
              <a:rPr lang="en-US" sz="2000" dirty="0" smtClean="0">
                <a:solidFill>
                  <a:prstClr val="black"/>
                </a:solidFill>
                <a:sym typeface="Wingdings" panose="05000000000000000000" pitchFamily="2" charset="2"/>
              </a:rPr>
              <a:t> reflected on a 2-4 % </a:t>
            </a:r>
            <a:r>
              <a:rPr lang="en-US" sz="2000" dirty="0" smtClean="0">
                <a:solidFill>
                  <a:prstClr val="black"/>
                </a:solidFill>
              </a:rPr>
              <a:t>of agriculture production reduction;</a:t>
            </a:r>
          </a:p>
          <a:p>
            <a:pPr marL="800100" lvl="4" indent="-342900">
              <a:spcBef>
                <a:spcPts val="600"/>
              </a:spcBef>
              <a:buFont typeface="Calibri" panose="020F0502020204030204" pitchFamily="34" charset="0"/>
              <a:buChar char="–"/>
            </a:pPr>
            <a:r>
              <a:rPr lang="en-US" sz="2000" dirty="0" smtClean="0">
                <a:solidFill>
                  <a:prstClr val="black"/>
                </a:solidFill>
              </a:rPr>
              <a:t>Annual rainfall reduction is estimated to cause a contraction of electrical power production by one-tenth.</a:t>
            </a:r>
          </a:p>
          <a:p>
            <a:pPr marL="342900" lvl="3" indent="-342900">
              <a:spcBef>
                <a:spcPts val="1200"/>
              </a:spcBef>
              <a:buFont typeface="Wingdings" panose="05000000000000000000" pitchFamily="2" charset="2"/>
              <a:buChar char="ü"/>
            </a:pPr>
            <a:r>
              <a:rPr lang="en-US" sz="2000" dirty="0" smtClean="0">
                <a:solidFill>
                  <a:prstClr val="black"/>
                </a:solidFill>
              </a:rPr>
              <a:t>The economic impact is evaluated by using MEAM – a macro econometric model at the Bank – although not really suitable for sectorial analysis, still useful </a:t>
            </a:r>
          </a:p>
          <a:p>
            <a:pPr marL="342900" lvl="3" indent="-342900">
              <a:spcBef>
                <a:spcPts val="1200"/>
              </a:spcBef>
              <a:buFont typeface="Wingdings" panose="05000000000000000000" pitchFamily="2" charset="2"/>
              <a:buChar char="ü"/>
            </a:pPr>
            <a:r>
              <a:rPr lang="en-US" sz="2000" dirty="0" smtClean="0">
                <a:solidFill>
                  <a:prstClr val="black"/>
                </a:solidFill>
              </a:rPr>
              <a:t>A fall in agriculture and electric power production, using MEAM, could lead </a:t>
            </a:r>
            <a:r>
              <a:rPr lang="en-US" sz="2100" dirty="0" smtClean="0">
                <a:solidFill>
                  <a:prstClr val="black"/>
                </a:solidFill>
              </a:rPr>
              <a:t>to a:</a:t>
            </a:r>
          </a:p>
          <a:p>
            <a:pPr marL="800100" lvl="4" indent="-342900">
              <a:spcBef>
                <a:spcPts val="600"/>
              </a:spcBef>
              <a:buFont typeface="Calibri" panose="020F0502020204030204" pitchFamily="34" charset="0"/>
              <a:buChar char="–"/>
            </a:pPr>
            <a:r>
              <a:rPr lang="en-US" sz="2100" dirty="0" smtClean="0">
                <a:solidFill>
                  <a:prstClr val="black"/>
                </a:solidFill>
              </a:rPr>
              <a:t>Deterioration in external trade balance (assuming perfect substitution of goods);</a:t>
            </a:r>
          </a:p>
          <a:p>
            <a:pPr marL="800100" lvl="4" indent="-342900">
              <a:spcBef>
                <a:spcPts val="600"/>
              </a:spcBef>
              <a:buFont typeface="Calibri" panose="020F0502020204030204" pitchFamily="34" charset="0"/>
              <a:buChar char="–"/>
            </a:pPr>
            <a:r>
              <a:rPr lang="en-US" sz="2100" dirty="0" smtClean="0">
                <a:solidFill>
                  <a:prstClr val="black"/>
                </a:solidFill>
              </a:rPr>
              <a:t>Decline of Albanian gross domestic production between 0.6 and 1.0% (two-thirds of it stemming from agriculture). </a:t>
            </a:r>
          </a:p>
          <a:p>
            <a:pPr marL="342900" lvl="3" indent="-342900">
              <a:spcBef>
                <a:spcPts val="1200"/>
              </a:spcBef>
              <a:buFont typeface="Wingdings" panose="05000000000000000000" pitchFamily="2" charset="2"/>
              <a:buChar char="ü"/>
            </a:pPr>
            <a:r>
              <a:rPr lang="en-US" sz="2100" dirty="0" smtClean="0">
                <a:solidFill>
                  <a:prstClr val="black"/>
                </a:solidFill>
              </a:rPr>
              <a:t>These developments could exert pressure on:</a:t>
            </a:r>
          </a:p>
          <a:p>
            <a:pPr marL="800100" lvl="4" indent="-342900">
              <a:spcBef>
                <a:spcPts val="600"/>
              </a:spcBef>
              <a:buFont typeface="Calibri" panose="020F0502020204030204" pitchFamily="34" charset="0"/>
              <a:buChar char="–"/>
            </a:pPr>
            <a:r>
              <a:rPr lang="en-US" sz="2100" dirty="0" smtClean="0">
                <a:solidFill>
                  <a:prstClr val="black"/>
                </a:solidFill>
              </a:rPr>
              <a:t>Weakening the exchange rate;</a:t>
            </a:r>
          </a:p>
          <a:p>
            <a:pPr marL="800100" lvl="4" indent="-342900">
              <a:spcBef>
                <a:spcPts val="600"/>
              </a:spcBef>
              <a:buFont typeface="Calibri" panose="020F0502020204030204" pitchFamily="34" charset="0"/>
              <a:buChar char="–"/>
            </a:pPr>
            <a:r>
              <a:rPr lang="en-US" sz="2100" dirty="0" smtClean="0">
                <a:solidFill>
                  <a:prstClr val="black"/>
                </a:solidFill>
              </a:rPr>
              <a:t>Rising consumer prices, </a:t>
            </a:r>
          </a:p>
          <a:p>
            <a:pPr marL="800100" lvl="4" indent="-342900">
              <a:spcBef>
                <a:spcPts val="600"/>
              </a:spcBef>
              <a:buFont typeface="Calibri" panose="020F0502020204030204" pitchFamily="34" charset="0"/>
              <a:buChar char="–"/>
            </a:pPr>
            <a:r>
              <a:rPr lang="en-US" sz="2100" dirty="0" smtClean="0">
                <a:solidFill>
                  <a:prstClr val="black"/>
                </a:solidFill>
              </a:rPr>
              <a:t>Migration of workers from agriculture sector to other more productive economic sectors</a:t>
            </a:r>
            <a:endParaRPr lang="en-US" sz="2100" dirty="0">
              <a:solidFill>
                <a:prstClr val="black"/>
              </a:solidFill>
            </a:endParaRPr>
          </a:p>
        </p:txBody>
      </p:sp>
    </p:spTree>
    <p:extLst>
      <p:ext uri="{BB962C8B-B14F-4D97-AF65-F5344CB8AC3E}">
        <p14:creationId xmlns:p14="http://schemas.microsoft.com/office/powerpoint/2010/main" val="2974377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nvPr>
        </p:nvGraphicFramePr>
        <p:xfrm>
          <a:off x="8514057" y="3176"/>
          <a:ext cx="610893" cy="473074"/>
        </p:xfrm>
        <a:graphic>
          <a:graphicData uri="http://schemas.openxmlformats.org/presentationml/2006/ole">
            <mc:AlternateContent xmlns:mc="http://schemas.openxmlformats.org/markup-compatibility/2006">
              <mc:Choice xmlns:v="urn:schemas-microsoft-com:vml" Requires="v">
                <p:oleObj spid="_x0000_s20491" name="Bitmap Image" r:id="rId4" imgW="2838846" imgH="1238423" progId="Paint.Picture">
                  <p:embed/>
                </p:oleObj>
              </mc:Choice>
              <mc:Fallback>
                <p:oleObj name="Bitmap Image" r:id="rId4" imgW="2838846" imgH="123842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4057" y="3176"/>
                        <a:ext cx="610893" cy="473074"/>
                      </a:xfrm>
                      <a:prstGeom prst="rect">
                        <a:avLst/>
                      </a:prstGeom>
                      <a:noFill/>
                    </p:spPr>
                  </p:pic>
                </p:oleObj>
              </mc:Fallback>
            </mc:AlternateContent>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6862752"/>
          </a:xfrm>
          <a:prstGeom prst="rect">
            <a:avLst/>
          </a:prstGeom>
        </p:spPr>
      </p:pic>
      <p:sp>
        <p:nvSpPr>
          <p:cNvPr id="2" name="Title 1"/>
          <p:cNvSpPr>
            <a:spLocks noGrp="1"/>
          </p:cNvSpPr>
          <p:nvPr>
            <p:ph type="title"/>
          </p:nvPr>
        </p:nvSpPr>
        <p:spPr>
          <a:xfrm>
            <a:off x="628650" y="365126"/>
            <a:ext cx="7886700" cy="1015999"/>
          </a:xfrm>
          <a:solidFill>
            <a:schemeClr val="accent5">
              <a:lumMod val="75000"/>
            </a:schemeClr>
          </a:solidFill>
        </p:spPr>
        <p:txBody>
          <a:bodyPr/>
          <a:lstStyle/>
          <a:p>
            <a:r>
              <a:rPr lang="en-US" sz="2800" dirty="0">
                <a:solidFill>
                  <a:prstClr val="white"/>
                </a:solidFill>
                <a:latin typeface="Calibri"/>
              </a:rPr>
              <a:t>Conclusions: The </a:t>
            </a:r>
            <a:r>
              <a:rPr lang="en-US" sz="2800" dirty="0" err="1">
                <a:solidFill>
                  <a:prstClr val="white"/>
                </a:solidFill>
                <a:latin typeface="Calibri"/>
              </a:rPr>
              <a:t>BoA</a:t>
            </a:r>
            <a:r>
              <a:rPr lang="en-US" sz="2800" dirty="0">
                <a:solidFill>
                  <a:prstClr val="white"/>
                </a:solidFill>
                <a:latin typeface="Calibri"/>
              </a:rPr>
              <a:t> operates sustainably</a:t>
            </a:r>
            <a:endParaRPr lang="en-US" dirty="0">
              <a:solidFill>
                <a:schemeClr val="bg2"/>
              </a:solidFill>
            </a:endParaRPr>
          </a:p>
        </p:txBody>
      </p:sp>
      <p:sp>
        <p:nvSpPr>
          <p:cNvPr id="6" name="TextBox 13"/>
          <p:cNvSpPr txBox="1">
            <a:spLocks/>
          </p:cNvSpPr>
          <p:nvPr/>
        </p:nvSpPr>
        <p:spPr>
          <a:xfrm>
            <a:off x="0" y="365126"/>
            <a:ext cx="342900" cy="1015999"/>
          </a:xfrm>
          <a:prstGeom prst="rect">
            <a:avLst/>
          </a:prstGeom>
          <a:solidFill>
            <a:srgbClr val="00A0E0"/>
          </a:solidFill>
        </p:spPr>
        <p:txBody>
          <a:bodyPr wrap="square" rtlCol="0">
            <a:spAutoFit/>
          </a:bodyPr>
          <a:lstStyle/>
          <a:p>
            <a:endParaRPr lang="en-US" sz="1350" dirty="0">
              <a:solidFill>
                <a:prstClr val="black"/>
              </a:solidFill>
            </a:endParaRPr>
          </a:p>
        </p:txBody>
      </p:sp>
      <p:sp>
        <p:nvSpPr>
          <p:cNvPr id="10" name="Slide Number Placeholder 9"/>
          <p:cNvSpPr>
            <a:spLocks noGrp="1"/>
          </p:cNvSpPr>
          <p:nvPr>
            <p:ph type="sldNum" sz="quarter" idx="12"/>
          </p:nvPr>
        </p:nvSpPr>
        <p:spPr/>
        <p:txBody>
          <a:bodyPr/>
          <a:lstStyle/>
          <a:p>
            <a:fld id="{806EDAD7-9D44-4B54-B1AC-28B0461D6169}" type="slidenum">
              <a:rPr lang="en-US" smtClean="0"/>
              <a:t>9</a:t>
            </a:fld>
            <a:endParaRPr lang="en-US"/>
          </a:p>
        </p:txBody>
      </p:sp>
      <p:sp>
        <p:nvSpPr>
          <p:cNvPr id="11" name="Espace réservé du contenu 1"/>
          <p:cNvSpPr>
            <a:spLocks noGrp="1"/>
          </p:cNvSpPr>
          <p:nvPr>
            <p:ph sz="half" idx="1"/>
          </p:nvPr>
        </p:nvSpPr>
        <p:spPr>
          <a:xfrm>
            <a:off x="628650" y="1700809"/>
            <a:ext cx="7981950" cy="3806380"/>
          </a:xfrm>
        </p:spPr>
        <p:txBody>
          <a:bodyPr>
            <a:normAutofit/>
          </a:bodyPr>
          <a:lstStyle/>
          <a:p>
            <a:pPr marL="342900" lvl="3" indent="-342900">
              <a:spcBef>
                <a:spcPts val="1200"/>
              </a:spcBef>
              <a:buFont typeface="Wingdings" panose="05000000000000000000" pitchFamily="2" charset="2"/>
              <a:buChar char="ü"/>
            </a:pPr>
            <a:r>
              <a:rPr lang="en-US" sz="2000" dirty="0"/>
              <a:t>Albania is one of the most vulnerable countries in the Western Balkan Region to the changes of climate </a:t>
            </a:r>
            <a:r>
              <a:rPr lang="en-US" sz="2000" dirty="0" smtClean="0"/>
              <a:t>trends</a:t>
            </a:r>
            <a:r>
              <a:rPr lang="en-US" sz="2000" dirty="0" smtClean="0">
                <a:solidFill>
                  <a:prstClr val="black"/>
                </a:solidFill>
              </a:rPr>
              <a:t> </a:t>
            </a:r>
            <a:endParaRPr lang="en-US" sz="2000" dirty="0">
              <a:solidFill>
                <a:prstClr val="black"/>
              </a:solidFill>
              <a:latin typeface="+mn-lt"/>
            </a:endParaRPr>
          </a:p>
          <a:p>
            <a:pPr marL="800100" lvl="4" indent="-342900">
              <a:spcBef>
                <a:spcPts val="600"/>
              </a:spcBef>
              <a:buFont typeface="Calibri" panose="020F0502020204030204" pitchFamily="34" charset="0"/>
              <a:buChar char="–"/>
            </a:pPr>
            <a:r>
              <a:rPr lang="en-US" sz="2000" dirty="0">
                <a:solidFill>
                  <a:prstClr val="black"/>
                </a:solidFill>
              </a:rPr>
              <a:t>Two sectors that are the most impacted by these shifts in climate are agriculture and energy. </a:t>
            </a:r>
          </a:p>
          <a:p>
            <a:pPr marL="800100" lvl="4" indent="-342900">
              <a:spcBef>
                <a:spcPts val="600"/>
              </a:spcBef>
              <a:buFont typeface="Calibri" panose="020F0502020204030204" pitchFamily="34" charset="0"/>
              <a:buChar char="–"/>
            </a:pPr>
            <a:r>
              <a:rPr lang="en-US" sz="2000" dirty="0">
                <a:solidFill>
                  <a:prstClr val="black"/>
                </a:solidFill>
              </a:rPr>
              <a:t>Bank of Albania takes these </a:t>
            </a:r>
            <a:r>
              <a:rPr lang="en-US" sz="2000" dirty="0" smtClean="0">
                <a:solidFill>
                  <a:prstClr val="black"/>
                </a:solidFill>
              </a:rPr>
              <a:t>climate risks </a:t>
            </a:r>
            <a:r>
              <a:rPr lang="en-US" sz="2000" dirty="0">
                <a:solidFill>
                  <a:prstClr val="black"/>
                </a:solidFill>
              </a:rPr>
              <a:t>seriously and tries to model their impact on Albanian </a:t>
            </a:r>
            <a:r>
              <a:rPr lang="en-US" sz="2000" dirty="0" smtClean="0">
                <a:solidFill>
                  <a:prstClr val="black"/>
                </a:solidFill>
              </a:rPr>
              <a:t>economy</a:t>
            </a:r>
            <a:endParaRPr lang="en-US" sz="2000" dirty="0" smtClean="0">
              <a:solidFill>
                <a:prstClr val="black"/>
              </a:solidFill>
              <a:latin typeface="+mn-lt"/>
            </a:endParaRPr>
          </a:p>
          <a:p>
            <a:pPr marL="342900" lvl="3" indent="-342900">
              <a:spcBef>
                <a:spcPts val="1200"/>
              </a:spcBef>
              <a:buFont typeface="Wingdings" panose="05000000000000000000" pitchFamily="2" charset="2"/>
              <a:buChar char="ü"/>
            </a:pPr>
            <a:r>
              <a:rPr lang="en-US" sz="2000" dirty="0" smtClean="0"/>
              <a:t>Climate risks and impacted variables...:</a:t>
            </a:r>
            <a:r>
              <a:rPr lang="en-US" sz="2000" dirty="0" smtClean="0">
                <a:solidFill>
                  <a:prstClr val="black"/>
                </a:solidFill>
              </a:rPr>
              <a:t> </a:t>
            </a:r>
            <a:endParaRPr lang="en-US" sz="2000" dirty="0">
              <a:solidFill>
                <a:prstClr val="black"/>
              </a:solidFill>
            </a:endParaRPr>
          </a:p>
          <a:p>
            <a:pPr marL="800100" lvl="4" indent="-342900">
              <a:spcBef>
                <a:spcPts val="600"/>
              </a:spcBef>
              <a:buFont typeface="Calibri" panose="020F0502020204030204" pitchFamily="34" charset="0"/>
              <a:buChar char="–"/>
            </a:pPr>
            <a:r>
              <a:rPr lang="en-US" sz="2000" dirty="0" smtClean="0"/>
              <a:t>Beyond </a:t>
            </a:r>
            <a:r>
              <a:rPr lang="en-US" sz="2000" dirty="0"/>
              <a:t>lost </a:t>
            </a:r>
            <a:r>
              <a:rPr lang="en-US" sz="2000" dirty="0" smtClean="0"/>
              <a:t>of the GDP and</a:t>
            </a:r>
          </a:p>
          <a:p>
            <a:pPr marL="800100" lvl="4" indent="-342900">
              <a:spcBef>
                <a:spcPts val="600"/>
              </a:spcBef>
              <a:buFont typeface="Calibri" panose="020F0502020204030204" pitchFamily="34" charset="0"/>
              <a:buChar char="–"/>
            </a:pPr>
            <a:r>
              <a:rPr lang="en-US" sz="2000" dirty="0" smtClean="0"/>
              <a:t>Volatility </a:t>
            </a:r>
            <a:r>
              <a:rPr lang="en-US" sz="2000" dirty="0"/>
              <a:t>of commodities prices, </a:t>
            </a:r>
            <a:r>
              <a:rPr lang="en-GB" sz="2000" dirty="0" smtClean="0"/>
              <a:t>…</a:t>
            </a:r>
          </a:p>
          <a:p>
            <a:pPr marL="342900" lvl="3" indent="-342900">
              <a:spcBef>
                <a:spcPts val="1200"/>
              </a:spcBef>
              <a:buFont typeface="Wingdings" panose="05000000000000000000" pitchFamily="2" charset="2"/>
              <a:buChar char="ü"/>
            </a:pPr>
            <a:r>
              <a:rPr lang="en-GB" sz="2000" dirty="0" smtClean="0"/>
              <a:t>… Hence, </a:t>
            </a:r>
            <a:r>
              <a:rPr lang="en-US" sz="2000" dirty="0" smtClean="0"/>
              <a:t>Bank </a:t>
            </a:r>
            <a:r>
              <a:rPr lang="en-US" sz="2000" dirty="0"/>
              <a:t>of Albania is making efforts to step up its understanding, discussion and implementation of </a:t>
            </a:r>
            <a:r>
              <a:rPr lang="en-US" sz="2000" dirty="0" smtClean="0"/>
              <a:t>these risks in its policies across board.</a:t>
            </a:r>
            <a:endParaRPr lang="en-US" sz="2000" dirty="0"/>
          </a:p>
        </p:txBody>
      </p:sp>
      <p:sp>
        <p:nvSpPr>
          <p:cNvPr id="12" name="TextBox 11"/>
          <p:cNvSpPr txBox="1"/>
          <p:nvPr/>
        </p:nvSpPr>
        <p:spPr>
          <a:xfrm>
            <a:off x="1097756" y="5577827"/>
            <a:ext cx="6948488"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0" lvl="3" algn="ctr">
              <a:spcBef>
                <a:spcPts val="1200"/>
              </a:spcBef>
            </a:pPr>
            <a:r>
              <a:rPr lang="en-US" sz="2000" dirty="0"/>
              <a:t>One thing is clear: </a:t>
            </a:r>
            <a:endParaRPr lang="en-US" sz="2000" dirty="0" smtClean="0"/>
          </a:p>
          <a:p>
            <a:pPr marL="0" lvl="3" algn="ctr"/>
            <a:r>
              <a:rPr lang="en-US" sz="2000" dirty="0" smtClean="0"/>
              <a:t>The </a:t>
            </a:r>
            <a:r>
              <a:rPr lang="en-US" sz="2000" dirty="0"/>
              <a:t>costs of inaction will be much greater than the cost of </a:t>
            </a:r>
            <a:r>
              <a:rPr lang="en-US" sz="2000" dirty="0" smtClean="0"/>
              <a:t>action!</a:t>
            </a:r>
            <a:endParaRPr lang="en-US" sz="2000" dirty="0"/>
          </a:p>
        </p:txBody>
      </p:sp>
    </p:spTree>
    <p:extLst>
      <p:ext uri="{BB962C8B-B14F-4D97-AF65-F5344CB8AC3E}">
        <p14:creationId xmlns:p14="http://schemas.microsoft.com/office/powerpoint/2010/main" val="200885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1032</TotalTime>
  <Words>1430</Words>
  <Application>Microsoft Office PowerPoint</Application>
  <PresentationFormat>On-screen Show (4:3)</PresentationFormat>
  <Paragraphs>125</Paragraphs>
  <Slides>10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Book Antiqua</vt:lpstr>
      <vt:lpstr>Calibri</vt:lpstr>
      <vt:lpstr>Calibri Light</vt:lpstr>
      <vt:lpstr>Myriad Pro</vt:lpstr>
      <vt:lpstr>Wingdings</vt:lpstr>
      <vt:lpstr>Office Theme</vt:lpstr>
      <vt:lpstr>Bitmap Image</vt:lpstr>
      <vt:lpstr>PowerPoint Presentation</vt:lpstr>
      <vt:lpstr>Introduction</vt:lpstr>
      <vt:lpstr>Climate Change and Central Banks </vt:lpstr>
      <vt:lpstr>BoA’s contribution to Climate Action</vt:lpstr>
      <vt:lpstr>Why climate change is an important issue in Albania?</vt:lpstr>
      <vt:lpstr>Share of Agriculture and Energy in Production</vt:lpstr>
      <vt:lpstr>Effects of climate change on Agriculture production </vt:lpstr>
      <vt:lpstr>Potential economic impact of agriculture and electricity power shocks due to climate changes</vt:lpstr>
      <vt:lpstr>Conclusions: The BoA operates sustainably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Margerita Topalli</dc:creator>
  <cp:lastModifiedBy>Luljeta Minxhozi</cp:lastModifiedBy>
  <cp:revision>99</cp:revision>
  <cp:lastPrinted>2020-09-29T07:22:41Z</cp:lastPrinted>
  <dcterms:created xsi:type="dcterms:W3CDTF">2020-09-18T07:47:48Z</dcterms:created>
  <dcterms:modified xsi:type="dcterms:W3CDTF">2020-10-07T10:56:15Z</dcterms:modified>
</cp:coreProperties>
</file>