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73" r:id="rId5"/>
    <p:sldId id="542" r:id="rId6"/>
    <p:sldId id="532" r:id="rId7"/>
    <p:sldId id="541" r:id="rId8"/>
  </p:sldIdLst>
  <p:sldSz cx="12190413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Nationalbank" panose="020B0604020202020204" charset="0"/>
      <p:regular r:id="rId15"/>
      <p:bold r:id="rId16"/>
      <p:italic r:id="rId17"/>
      <p:boldItalic r:id="rId18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5">
          <p15:clr>
            <a:srgbClr val="A4A3A4"/>
          </p15:clr>
        </p15:guide>
        <p15:guide id="2" orient="horz" pos="698">
          <p15:clr>
            <a:srgbClr val="A4A3A4"/>
          </p15:clr>
        </p15:guide>
        <p15:guide id="3" orient="horz" pos="853">
          <p15:clr>
            <a:srgbClr val="A4A3A4"/>
          </p15:clr>
        </p15:guide>
        <p15:guide id="4" orient="horz" pos="3779">
          <p15:clr>
            <a:srgbClr val="A4A3A4"/>
          </p15:clr>
        </p15:guide>
        <p15:guide id="5" pos="266">
          <p15:clr>
            <a:srgbClr val="A4A3A4"/>
          </p15:clr>
        </p15:guide>
        <p15:guide id="6" pos="7413">
          <p15:clr>
            <a:srgbClr val="A4A3A4"/>
          </p15:clr>
        </p15:guide>
        <p15:guide id="7" pos="2538">
          <p15:clr>
            <a:srgbClr val="A4A3A4"/>
          </p15:clr>
        </p15:guide>
        <p15:guide id="8" pos="2698">
          <p15:clr>
            <a:srgbClr val="A4A3A4"/>
          </p15:clr>
        </p15:guide>
        <p15:guide id="9" pos="4968">
          <p15:clr>
            <a:srgbClr val="A4A3A4"/>
          </p15:clr>
        </p15:guide>
        <p15:guide id="10" pos="51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øren Truels Nielsen" initials="STN" lastIdx="24" clrIdx="0">
    <p:extLst>
      <p:ext uri="{19B8F6BF-5375-455C-9EA6-DF929625EA0E}">
        <p15:presenceInfo xmlns:p15="http://schemas.microsoft.com/office/powerpoint/2012/main" userId="S-1-5-21-1482476501-1417001333-725345543-27628" providerId="AD"/>
      </p:ext>
    </p:extLst>
  </p:cmAuthor>
  <p:cmAuthor id="2" name="Julia Weismann Seixas" initials="JWS" lastIdx="10" clrIdx="1">
    <p:extLst>
      <p:ext uri="{19B8F6BF-5375-455C-9EA6-DF929625EA0E}">
        <p15:presenceInfo xmlns:p15="http://schemas.microsoft.com/office/powerpoint/2012/main" userId="S-1-5-21-1482476501-1417001333-725345543-452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B0D1"/>
    <a:srgbClr val="4A6179"/>
    <a:srgbClr val="A07948"/>
    <a:srgbClr val="5A506F"/>
    <a:srgbClr val="CC7624"/>
    <a:srgbClr val="D9D9D9"/>
    <a:srgbClr val="454545"/>
    <a:srgbClr val="666666"/>
    <a:srgbClr val="97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58667" autoAdjust="0"/>
  </p:normalViewPr>
  <p:slideViewPr>
    <p:cSldViewPr snapToObjects="1" showGuides="1">
      <p:cViewPr varScale="1">
        <p:scale>
          <a:sx n="62" d="100"/>
          <a:sy n="62" d="100"/>
        </p:scale>
        <p:origin x="1320" y="36"/>
      </p:cViewPr>
      <p:guideLst>
        <p:guide orient="horz" pos="185"/>
        <p:guide orient="horz" pos="698"/>
        <p:guide orient="horz" pos="853"/>
        <p:guide orient="horz" pos="3779"/>
        <p:guide pos="266"/>
        <p:guide pos="7413"/>
        <p:guide pos="2538"/>
        <p:guide pos="2698"/>
        <p:guide pos="4968"/>
        <p:guide pos="51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95" d="100"/>
          <a:sy n="95" d="100"/>
        </p:scale>
        <p:origin x="366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CFADF-F1A0-4AC5-81F9-1D4C5B6A0746}" type="datetimeFigureOut">
              <a:rPr lang="da-DK" smtClean="0"/>
              <a:t>23-09-2021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62759-9D17-492C-9428-853CBA7AF553}" type="slidenum">
              <a:rPr lang="da-DK" smtClean="0"/>
              <a:t>‹N°›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86122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Nationalbank" panose="020B05030400000200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Nationalbank" panose="020B0503040000020004" pitchFamily="34" charset="0"/>
              </a:defRPr>
            </a:lvl1pPr>
          </a:lstStyle>
          <a:p>
            <a:fld id="{4B1A0FD2-8FB0-4CFA-BDDE-512EAD5FF794}" type="datetimeFigureOut">
              <a:rPr lang="da-DK" smtClean="0"/>
              <a:pPr/>
              <a:t>23-09-2021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Nationalbank" panose="020B05030400000200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Nationalbank" panose="020B0503040000020004" pitchFamily="34" charset="0"/>
              </a:defRPr>
            </a:lvl1pPr>
          </a:lstStyle>
          <a:p>
            <a:fld id="{DCDDD98C-28D9-4335-8B56-BF781F27919D}" type="slidenum">
              <a:rPr lang="da-DK" smtClean="0"/>
              <a:pPr/>
              <a:t>‹N°›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97290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ationalbank" panose="020B05030400000200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da-DK" b="0" dirty="0"/>
          </a:p>
        </p:txBody>
      </p:sp>
    </p:spTree>
    <p:extLst>
      <p:ext uri="{BB962C8B-B14F-4D97-AF65-F5344CB8AC3E}">
        <p14:creationId xmlns:p14="http://schemas.microsoft.com/office/powerpoint/2010/main" val="433624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sz="1100" b="1" dirty="0"/>
          </a:p>
        </p:txBody>
      </p:sp>
    </p:spTree>
    <p:extLst>
      <p:ext uri="{BB962C8B-B14F-4D97-AF65-F5344CB8AC3E}">
        <p14:creationId xmlns:p14="http://schemas.microsoft.com/office/powerpoint/2010/main" val="596459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b="0" noProof="0" dirty="0"/>
          </a:p>
        </p:txBody>
      </p:sp>
    </p:spTree>
    <p:extLst>
      <p:ext uri="{BB962C8B-B14F-4D97-AF65-F5344CB8AC3E}">
        <p14:creationId xmlns:p14="http://schemas.microsoft.com/office/powerpoint/2010/main" val="26071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0822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246399"/>
            <a:ext cx="12190413" cy="3755939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3600"/>
            <a:ext cx="11340000" cy="896400"/>
          </a:xfrm>
        </p:spPr>
        <p:txBody>
          <a:bodyPr rIns="2160000" anchor="t" anchorCtr="0"/>
          <a:lstStyle>
            <a:lvl1pPr>
              <a:defRPr cap="all" baseline="0"/>
            </a:lvl1pPr>
          </a:lstStyle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246400"/>
            <a:ext cx="12190413" cy="324000"/>
          </a:xfrm>
          <a:blipFill>
            <a:blip r:embed="rId2"/>
            <a:stretch>
              <a:fillRect/>
            </a:stretch>
          </a:blipFill>
        </p:spPr>
        <p:txBody>
          <a:bodyPr lIns="446400" tIns="0" rIns="1080000" anchor="ctr" anchorCtr="0"/>
          <a:lstStyle>
            <a:lvl1pPr>
              <a:defRPr lang="da-DK" sz="1200" b="1" baseline="0" dirty="0" smtClean="0">
                <a:solidFill>
                  <a:schemeClr val="bg1"/>
                </a:solidFill>
                <a:latin typeface="Nationalbank" panose="020B0503040000020004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da-DK" dirty="0"/>
              <a:t>Klik for at indsætte overskrift i en linje</a:t>
            </a:r>
          </a:p>
        </p:txBody>
      </p:sp>
      <p:sp>
        <p:nvSpPr>
          <p:cNvPr id="14" name="Text Box 8"/>
          <p:cNvSpPr txBox="1">
            <a:spLocks noChangeArrowheads="1"/>
          </p:cNvSpPr>
          <p:nvPr userDrawn="1"/>
        </p:nvSpPr>
        <p:spPr bwMode="auto">
          <a:xfrm>
            <a:off x="424799" y="284163"/>
            <a:ext cx="11340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3000"/>
              </a:lnSpc>
            </a:pPr>
            <a:r>
              <a:rPr lang="da-DK" sz="3000" dirty="0">
                <a:latin typeface="Nationalbank" panose="020B0503040000020004" pitchFamily="2" charset="0"/>
              </a:rPr>
              <a:t>DANMARKS</a:t>
            </a:r>
            <a:br>
              <a:rPr lang="da-DK" sz="3000" dirty="0">
                <a:latin typeface="Nationalbank" panose="020B0503040000020004" pitchFamily="2" charset="0"/>
              </a:rPr>
            </a:br>
            <a:r>
              <a:rPr lang="da-DK" sz="3000" dirty="0">
                <a:latin typeface="Nationalbank" panose="020B0503040000020004" pitchFamily="2" charset="0"/>
              </a:rPr>
              <a:t>NATIONALBANK</a:t>
            </a:r>
          </a:p>
        </p:txBody>
      </p:sp>
      <p:sp>
        <p:nvSpPr>
          <p:cNvPr id="22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1FE839C1-677A-48B1-B30B-C86CA0B3D8C8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23" name="Pladsholder til sidefod 3" hidden="1"/>
          <p:cNvSpPr>
            <a:spLocks noGrp="1"/>
          </p:cNvSpPr>
          <p:nvPr>
            <p:ph type="ftr" sz="quarter" idx="11"/>
          </p:nvPr>
        </p:nvSpPr>
        <p:spPr>
          <a:xfrm>
            <a:off x="10167110" y="7434064"/>
            <a:ext cx="1460343" cy="315416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4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2" name="Tekstboks 1"/>
          <p:cNvSpPr txBox="1"/>
          <p:nvPr userDrawn="1"/>
        </p:nvSpPr>
        <p:spPr>
          <a:xfrm>
            <a:off x="12335089" y="0"/>
            <a:ext cx="2041038" cy="13681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Gitter- og hjælpelinjer</a:t>
            </a:r>
          </a:p>
          <a:p>
            <a:pPr algn="l"/>
            <a:r>
              <a:rPr lang="da-DK" sz="900" dirty="0">
                <a:solidFill>
                  <a:schemeClr val="bg1">
                    <a:lumMod val="50000"/>
                  </a:schemeClr>
                </a:solidFill>
              </a:rPr>
              <a:t>For at se gitter- og hjælpelinjer</a:t>
            </a:r>
          </a:p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1. </a:t>
            </a:r>
            <a:r>
              <a:rPr lang="da-DK" sz="900" dirty="0">
                <a:solidFill>
                  <a:schemeClr val="bg1">
                    <a:lumMod val="50000"/>
                  </a:schemeClr>
                </a:solidFill>
              </a:rPr>
              <a:t>Klik på </a:t>
            </a:r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Vis</a:t>
            </a:r>
          </a:p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da-DK" sz="900" dirty="0">
                <a:solidFill>
                  <a:schemeClr val="bg1">
                    <a:lumMod val="50000"/>
                  </a:schemeClr>
                </a:solidFill>
              </a:rPr>
              <a:t>Vælg </a:t>
            </a:r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Gitterlinjer </a:t>
            </a:r>
            <a:r>
              <a:rPr lang="da-DK" sz="900" dirty="0">
                <a:solidFill>
                  <a:schemeClr val="bg1">
                    <a:lumMod val="50000"/>
                  </a:schemeClr>
                </a:solidFill>
              </a:rPr>
              <a:t>og/eller </a:t>
            </a:r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Hjælpelinjer</a:t>
            </a:r>
          </a:p>
          <a:p>
            <a:pPr algn="l"/>
            <a:endParaRPr lang="da-DK" sz="90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Tip</a:t>
            </a:r>
            <a:r>
              <a:rPr lang="da-DK" sz="900" dirty="0">
                <a:solidFill>
                  <a:schemeClr val="bg1">
                    <a:lumMod val="50000"/>
                  </a:schemeClr>
                </a:solidFill>
              </a:rPr>
              <a:t>: Alt + F9 for hurtig visning af hjælpelinjer</a:t>
            </a:r>
          </a:p>
          <a:p>
            <a:pPr algn="l"/>
            <a:endParaRPr lang="da-DK" sz="900" dirty="0" err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kstboks 15"/>
          <p:cNvSpPr txBox="1"/>
          <p:nvPr userDrawn="1"/>
        </p:nvSpPr>
        <p:spPr>
          <a:xfrm>
            <a:off x="12335088" y="2570400"/>
            <a:ext cx="2447681" cy="4985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Forsider:</a:t>
            </a:r>
          </a:p>
          <a:p>
            <a:pPr algn="l"/>
            <a:r>
              <a:rPr lang="da-DK" sz="900" b="0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Husk at der er mulighed for at</a:t>
            </a:r>
          </a:p>
          <a:p>
            <a:pPr algn="l"/>
            <a:r>
              <a:rPr lang="da-DK" sz="900" b="0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vælge mellem 6 forsideslides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4" name="Gruppe 3"/>
          <p:cNvGrpSpPr/>
          <p:nvPr userDrawn="1"/>
        </p:nvGrpSpPr>
        <p:grpSpPr>
          <a:xfrm>
            <a:off x="12335087" y="3823878"/>
            <a:ext cx="2221903" cy="3034122"/>
            <a:chOff x="12335087" y="3823878"/>
            <a:chExt cx="2221903" cy="3034122"/>
          </a:xfrm>
        </p:grpSpPr>
        <p:sp>
          <p:nvSpPr>
            <p:cNvPr id="19" name="Tekstboks 18"/>
            <p:cNvSpPr txBox="1"/>
            <p:nvPr userDrawn="1"/>
          </p:nvSpPr>
          <p:spPr>
            <a:xfrm>
              <a:off x="12335087" y="3823878"/>
              <a:ext cx="2221903" cy="1440160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noAutofit/>
            </a:bodyPr>
            <a:lstStyle/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Valgfrit:</a:t>
              </a:r>
              <a:b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</a:b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Indsætte Sidehoved og sidefod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Indsæt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 topmenuen 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Sidehoved og Sidefod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Tjek om der er sat hak i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Dato og klokkeslæt - Opdater automatisk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og i 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Diasnummer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ønsket indhold i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Sidefod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7.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Vælg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Anvend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på alle eller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Anvend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hvis det kun skal være på et enkelt slide</a:t>
              </a: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45182" y="5329522"/>
              <a:ext cx="2211808" cy="1528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43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24800" y="1354138"/>
            <a:ext cx="11340000" cy="4645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54FF8-1B9E-4872-9D9F-C311D9081B65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351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n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9" y="1354138"/>
            <a:ext cx="11340000" cy="4320000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424800" y="5749200"/>
            <a:ext cx="1134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note</a:t>
            </a:r>
          </a:p>
        </p:txBody>
      </p:sp>
      <p:sp>
        <p:nvSpPr>
          <p:cNvPr id="9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424800" y="5876352"/>
            <a:ext cx="1134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9095848" y="6274800"/>
            <a:ext cx="2682851" cy="158400"/>
          </a:xfrm>
        </p:spPr>
        <p:txBody>
          <a:bodyPr/>
          <a:lstStyle/>
          <a:p>
            <a:fld id="{72A7DD5B-E4EA-477C-A3A0-1C6F71F5AB01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9095848" y="6426000"/>
            <a:ext cx="2682851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8" y="5790396"/>
            <a:ext cx="2447681" cy="2604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Valgfrit at vælge note og kilde: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8573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 med n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8" y="1354138"/>
            <a:ext cx="5580000" cy="4320000"/>
          </a:xfrm>
        </p:spPr>
        <p:txBody>
          <a:bodyPr tIns="72000" rIns="108000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8" hasCustomPrompt="1"/>
          </p:nvPr>
        </p:nvSpPr>
        <p:spPr>
          <a:xfrm>
            <a:off x="6183406" y="5749199"/>
            <a:ext cx="5580000" cy="126000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note</a:t>
            </a:r>
          </a:p>
        </p:txBody>
      </p:sp>
      <p:sp>
        <p:nvSpPr>
          <p:cNvPr id="9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6183406" y="5876352"/>
            <a:ext cx="5580000" cy="133200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9095848" y="6274800"/>
            <a:ext cx="2682851" cy="158400"/>
          </a:xfrm>
        </p:spPr>
        <p:txBody>
          <a:bodyPr/>
          <a:lstStyle/>
          <a:p>
            <a:fld id="{DA57B003-AB3C-46D6-809B-3EB22D7B8B5C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9095848" y="6426000"/>
            <a:ext cx="2682851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8" y="5790396"/>
            <a:ext cx="2447681" cy="2604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Valgfrit at vælge note og kilde:</a:t>
            </a:r>
          </a:p>
        </p:txBody>
      </p:sp>
      <p:sp>
        <p:nvSpPr>
          <p:cNvPr id="16" name="Pladsholder til indhold 2"/>
          <p:cNvSpPr>
            <a:spLocks noGrp="1"/>
          </p:cNvSpPr>
          <p:nvPr>
            <p:ph sz="quarter" idx="20" hasCustomPrompt="1"/>
          </p:nvPr>
        </p:nvSpPr>
        <p:spPr>
          <a:xfrm>
            <a:off x="6186309" y="1354138"/>
            <a:ext cx="5580000" cy="4320000"/>
          </a:xfrm>
        </p:spPr>
        <p:txBody>
          <a:bodyPr tIns="72000" rIns="108000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1" hasCustomPrompt="1"/>
          </p:nvPr>
        </p:nvSpPr>
        <p:spPr>
          <a:xfrm>
            <a:off x="424800" y="5749200"/>
            <a:ext cx="558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note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2" hasCustomPrompt="1"/>
          </p:nvPr>
        </p:nvSpPr>
        <p:spPr>
          <a:xfrm>
            <a:off x="424800" y="5876352"/>
            <a:ext cx="558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kilde</a:t>
            </a:r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711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til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0" name="Pladsholder til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424799" y="1352550"/>
            <a:ext cx="11340000" cy="360000"/>
          </a:xfrm>
        </p:spPr>
        <p:txBody>
          <a:bodyPr tIns="0" rIns="0"/>
          <a:lstStyle>
            <a:lvl1pPr>
              <a:spcBef>
                <a:spcPts val="0"/>
              </a:spcBef>
              <a:defRPr sz="1400" b="1"/>
            </a:lvl1pPr>
          </a:lstStyle>
          <a:p>
            <a:pPr lvl="0"/>
            <a:r>
              <a:rPr lang="da-DK" dirty="0"/>
              <a:t>Klik for at indsætte figurtitel i en linje</a:t>
            </a:r>
          </a:p>
        </p:txBody>
      </p:sp>
      <p:sp>
        <p:nvSpPr>
          <p:cNvPr id="7" name="Pladsholder til indhold 3"/>
          <p:cNvSpPr>
            <a:spLocks noGrp="1"/>
          </p:cNvSpPr>
          <p:nvPr>
            <p:ph sz="quarter" idx="13" hasCustomPrompt="1"/>
          </p:nvPr>
        </p:nvSpPr>
        <p:spPr>
          <a:xfrm>
            <a:off x="424799" y="1713600"/>
            <a:ext cx="11340000" cy="3960000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8" name="Pladsholder til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424800" y="5749200"/>
            <a:ext cx="11340000" cy="12421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note</a:t>
            </a:r>
          </a:p>
        </p:txBody>
      </p:sp>
      <p:sp>
        <p:nvSpPr>
          <p:cNvPr id="9" name="Pladsholder til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424800" y="5876352"/>
            <a:ext cx="11340000" cy="133262"/>
          </a:xfrm>
        </p:spPr>
        <p:txBody>
          <a:bodyPr tIns="0" rIns="0"/>
          <a:lstStyle>
            <a:lvl1pPr algn="r">
              <a:lnSpc>
                <a:spcPct val="100000"/>
              </a:lnSpc>
              <a:spcBef>
                <a:spcPts val="0"/>
              </a:spcBef>
              <a:defRPr sz="800"/>
            </a:lvl1pPr>
          </a:lstStyle>
          <a:p>
            <a:pPr lvl="0"/>
            <a:r>
              <a:rPr lang="da-DK" dirty="0"/>
              <a:t>Klik for at indsætte kilde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B63B2-1C6C-45CC-AEFC-21ED815AA437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249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på verden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Verden" descr="verdens-kort_2012_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800" y="1288800"/>
            <a:ext cx="9140825" cy="5573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424799" y="1354138"/>
            <a:ext cx="11340000" cy="4645025"/>
          </a:xfrm>
        </p:spPr>
        <p:txBody>
          <a:bodyPr tIns="72000" rIns="216000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DAC83-EA57-4732-9584-7B5E4AA9D539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1" name="Tekstboks 20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2" name="Gruppe 21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Afrundet rektangel 23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152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6177600" y="1353601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1769-9066-4C1B-AB34-5A51C8626BF2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1" name="Tekstboks 20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2" name="Gruppe 21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Afrundet rektangel 23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9885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177600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BE88-4AA5-45EC-A035-9801754F907F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7" y="0"/>
            <a:ext cx="1969031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l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l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l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l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1" name="Gruppe 3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32" name="Tekstboks 3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33" name="Gruppe 3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3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Afrundet rektangel 3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grpSp>
        <p:nvGrpSpPr>
          <p:cNvPr id="37" name="Gruppe 36"/>
          <p:cNvGrpSpPr/>
          <p:nvPr userDrawn="1"/>
        </p:nvGrpSpPr>
        <p:grpSpPr>
          <a:xfrm>
            <a:off x="12330866" y="2570400"/>
            <a:ext cx="1836000" cy="2154744"/>
            <a:chOff x="9252520" y="2570400"/>
            <a:chExt cx="1836000" cy="2154744"/>
          </a:xfrm>
        </p:grpSpPr>
        <p:sp>
          <p:nvSpPr>
            <p:cNvPr id="38" name="Tekstboks 37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l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l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9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5574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0" name="Gruppe 39"/>
            <p:cNvGrpSpPr/>
            <p:nvPr userDrawn="1"/>
          </p:nvGrpSpPr>
          <p:grpSpPr>
            <a:xfrm>
              <a:off x="9258729" y="4402493"/>
              <a:ext cx="291716" cy="322651"/>
              <a:chOff x="9218790" y="4378700"/>
              <a:chExt cx="343634" cy="380074"/>
            </a:xfrm>
          </p:grpSpPr>
          <p:pic>
            <p:nvPicPr>
              <p:cNvPr id="41" name="Picture 3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4924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2" name="Afrundet rektangel 41"/>
              <p:cNvSpPr/>
              <p:nvPr userDrawn="1"/>
            </p:nvSpPr>
            <p:spPr>
              <a:xfrm>
                <a:off x="9218790" y="4378700"/>
                <a:ext cx="227291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74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424799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6177600" y="1353601"/>
            <a:ext cx="558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4A7AC-1663-44C9-9E23-D275FDDBA743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34" name="Tekstboks 33"/>
          <p:cNvSpPr txBox="1"/>
          <p:nvPr userDrawn="1"/>
        </p:nvSpPr>
        <p:spPr>
          <a:xfrm>
            <a:off x="-2079020" y="0"/>
            <a:ext cx="1899305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Gruppe 34"/>
          <p:cNvGrpSpPr/>
          <p:nvPr userDrawn="1"/>
        </p:nvGrpSpPr>
        <p:grpSpPr>
          <a:xfrm>
            <a:off x="-2079020" y="2570400"/>
            <a:ext cx="1836000" cy="2154744"/>
            <a:chOff x="9252520" y="2570400"/>
            <a:chExt cx="1836000" cy="2154744"/>
          </a:xfrm>
        </p:grpSpPr>
        <p:sp>
          <p:nvSpPr>
            <p:cNvPr id="36" name="Tekstboks 35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r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r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7537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8" name="Gruppe 37"/>
            <p:cNvGrpSpPr/>
            <p:nvPr userDrawn="1"/>
          </p:nvGrpSpPr>
          <p:grpSpPr>
            <a:xfrm>
              <a:off x="10784755" y="4402493"/>
              <a:ext cx="291714" cy="322651"/>
              <a:chOff x="11016426" y="4378700"/>
              <a:chExt cx="343632" cy="380074"/>
            </a:xfrm>
          </p:grpSpPr>
          <p:pic>
            <p:nvPicPr>
              <p:cNvPr id="39" name="Picture 3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558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0" name="Afrundet rektangel 39"/>
              <p:cNvSpPr/>
              <p:nvPr userDrawn="1"/>
            </p:nvSpPr>
            <p:spPr>
              <a:xfrm>
                <a:off x="11016426" y="4378700"/>
                <a:ext cx="227292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grpSp>
        <p:nvGrpSpPr>
          <p:cNvPr id="46" name="Gruppe 45"/>
          <p:cNvGrpSpPr/>
          <p:nvPr userDrawn="1"/>
        </p:nvGrpSpPr>
        <p:grpSpPr>
          <a:xfrm>
            <a:off x="12335087" y="1354138"/>
            <a:ext cx="1475960" cy="2434902"/>
            <a:chOff x="-1620688" y="1354138"/>
            <a:chExt cx="1475960" cy="2434902"/>
          </a:xfrm>
        </p:grpSpPr>
        <p:sp>
          <p:nvSpPr>
            <p:cNvPr id="47" name="Tekstboks 4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l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l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l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l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48" name="Gruppe 47"/>
            <p:cNvGrpSpPr/>
            <p:nvPr userDrawn="1"/>
          </p:nvGrpSpPr>
          <p:grpSpPr>
            <a:xfrm>
              <a:off x="-1620688" y="3048030"/>
              <a:ext cx="358775" cy="236537"/>
              <a:chOff x="-1620688" y="3171825"/>
              <a:chExt cx="358775" cy="236537"/>
            </a:xfrm>
          </p:grpSpPr>
          <p:pic>
            <p:nvPicPr>
              <p:cNvPr id="49" name="Picture 2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620688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" name="Afrundet rektangel 49"/>
              <p:cNvSpPr/>
              <p:nvPr userDrawn="1"/>
            </p:nvSpPr>
            <p:spPr>
              <a:xfrm>
                <a:off x="-1620688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8639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424799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177600" y="1352550"/>
            <a:ext cx="5580000" cy="464400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7F02-325E-4F58-84D2-2FF568AF2298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-2079020" y="0"/>
            <a:ext cx="1899305" cy="11967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Valg af layout: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Billeder kan stå til højre og venstre. Der kan også være 2 billeder ved siden af hinanden.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2079020" y="2570400"/>
            <a:ext cx="1836000" cy="2154744"/>
            <a:chOff x="9252520" y="2570400"/>
            <a:chExt cx="1836000" cy="2154744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r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r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r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27537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uppe 19"/>
            <p:cNvGrpSpPr/>
            <p:nvPr userDrawn="1"/>
          </p:nvGrpSpPr>
          <p:grpSpPr>
            <a:xfrm>
              <a:off x="10784755" y="4402493"/>
              <a:ext cx="291714" cy="322651"/>
              <a:chOff x="11016426" y="4378700"/>
              <a:chExt cx="343632" cy="380074"/>
            </a:xfrm>
          </p:grpSpPr>
          <p:pic>
            <p:nvPicPr>
              <p:cNvPr id="21" name="Picture 3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2558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2" name="Afrundet rektangel 21"/>
              <p:cNvSpPr/>
              <p:nvPr userDrawn="1"/>
            </p:nvSpPr>
            <p:spPr>
              <a:xfrm>
                <a:off x="11016426" y="4378700"/>
                <a:ext cx="227292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872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til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4138"/>
            <a:ext cx="6660000" cy="4645025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7689600" y="1352550"/>
            <a:ext cx="4500000" cy="5505450"/>
          </a:xfrm>
        </p:spPr>
        <p:txBody>
          <a:bodyPr tIns="432000" rIns="0" anchor="ctr" anchorCtr="0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D7803-7617-407B-9AC2-311B4CA305AA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335087" y="0"/>
            <a:ext cx="1969031" cy="47667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Udskifte billeder:</a:t>
            </a:r>
          </a:p>
          <a:p>
            <a:pPr algn="l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Der er frit valg mellem 16 billeder. Se slides med flere billeder.</a:t>
            </a:r>
          </a:p>
        </p:txBody>
      </p:sp>
      <p:grpSp>
        <p:nvGrpSpPr>
          <p:cNvPr id="27" name="Gruppe 26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8" name="Tekstboks 2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9" name="Gruppe 2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Afrundet rektangel 3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grpSp>
        <p:nvGrpSpPr>
          <p:cNvPr id="32" name="Gruppe 31"/>
          <p:cNvGrpSpPr/>
          <p:nvPr userDrawn="1"/>
        </p:nvGrpSpPr>
        <p:grpSpPr>
          <a:xfrm>
            <a:off x="12330866" y="2570400"/>
            <a:ext cx="1836000" cy="2154744"/>
            <a:chOff x="9252520" y="2570400"/>
            <a:chExt cx="1836000" cy="2154744"/>
          </a:xfrm>
        </p:grpSpPr>
        <p:sp>
          <p:nvSpPr>
            <p:cNvPr id="33" name="Tekstboks 32"/>
            <p:cNvSpPr txBox="1"/>
            <p:nvPr userDrawn="1"/>
          </p:nvSpPr>
          <p:spPr>
            <a:xfrm>
              <a:off x="9252520" y="2570400"/>
              <a:ext cx="1836000" cy="18667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billede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1.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 på det lille billede-indsættelsesikon i midten</a:t>
              </a:r>
            </a:p>
            <a:p>
              <a:pPr algn="l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af pladsholderen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2.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Indsæt det ønskede billede</a:t>
              </a: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3.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Klik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 Beskær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for at ændre</a:t>
              </a:r>
            </a:p>
            <a:p>
              <a:pPr algn="l"/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billedets fokus/størrelse</a:t>
              </a: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4. 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Ønsker du at skalere billedet, så hold </a:t>
              </a:r>
              <a:r>
                <a:rPr lang="da-DK" sz="900" b="1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SHIFT</a:t>
              </a:r>
              <a:r>
                <a:rPr lang="da-DK" sz="900" b="0" i="0" u="none" strike="noStrike" kern="1200" baseline="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cs"/>
                </a:rPr>
                <a:t>-knappen nede, mens der trækkes i billedets hjørner</a:t>
              </a: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  <a:p>
              <a:pPr algn="l"/>
              <a:endParaRPr lang="da-DK" sz="900" b="1" i="0" u="none" strike="noStrike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4" name="Picture 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5574" y="3552224"/>
              <a:ext cx="251185" cy="230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" name="Gruppe 34"/>
            <p:cNvGrpSpPr/>
            <p:nvPr userDrawn="1"/>
          </p:nvGrpSpPr>
          <p:grpSpPr>
            <a:xfrm>
              <a:off x="9258729" y="4402493"/>
              <a:ext cx="291716" cy="322651"/>
              <a:chOff x="9218790" y="4378700"/>
              <a:chExt cx="343634" cy="380074"/>
            </a:xfrm>
          </p:grpSpPr>
          <p:pic>
            <p:nvPicPr>
              <p:cNvPr id="36" name="Picture 3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44924" y="4417462"/>
                <a:ext cx="317500" cy="3413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Afrundet rektangel 36"/>
              <p:cNvSpPr/>
              <p:nvPr userDrawn="1"/>
            </p:nvSpPr>
            <p:spPr>
              <a:xfrm>
                <a:off x="9218790" y="4378700"/>
                <a:ext cx="227291" cy="182221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8339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bla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/>
          <p:cNvSpPr/>
          <p:nvPr userDrawn="1"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4" y="6113753"/>
            <a:ext cx="1520955" cy="56083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4138"/>
            <a:ext cx="11340000" cy="1357200"/>
          </a:xfrm>
        </p:spPr>
        <p:txBody>
          <a:bodyPr rIns="288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indsætte overskrift i en, to eller tre linjer</a:t>
            </a:r>
          </a:p>
        </p:txBody>
      </p:sp>
      <p:sp>
        <p:nvSpPr>
          <p:cNvPr id="3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67F24DF-A4CB-4C08-875E-D829DE97351C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1897682" y="0"/>
            <a:ext cx="1717967" cy="6926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Skilleblad: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Underpunkter valgfri</a:t>
            </a: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4800" y="3240000"/>
            <a:ext cx="11340000" cy="2102400"/>
          </a:xfrm>
        </p:spPr>
        <p:txBody>
          <a:bodyPr tIns="0" rIns="28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grpSp>
        <p:nvGrpSpPr>
          <p:cNvPr id="16" name="Gruppe 15"/>
          <p:cNvGrpSpPr/>
          <p:nvPr userDrawn="1"/>
        </p:nvGrpSpPr>
        <p:grpSpPr>
          <a:xfrm>
            <a:off x="-1620688" y="3240000"/>
            <a:ext cx="1475960" cy="2434902"/>
            <a:chOff x="-1620688" y="1354138"/>
            <a:chExt cx="1475960" cy="2434902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19" name="Gruppe 1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Afrundet rektangel 2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0157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bla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/>
          <p:cNvSpPr/>
          <p:nvPr userDrawn="1"/>
        </p:nvSpPr>
        <p:spPr bwMode="auto">
          <a:xfrm>
            <a:off x="0" y="0"/>
            <a:ext cx="12190413" cy="68580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2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+mn-lt"/>
            </a:endParaRP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424800" y="1354138"/>
            <a:ext cx="11340000" cy="1357200"/>
          </a:xfrm>
        </p:spPr>
        <p:txBody>
          <a:bodyPr rIns="2880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indsætte overskrift i en, to eller tre linjer</a:t>
            </a:r>
          </a:p>
        </p:txBody>
      </p:sp>
      <p:sp>
        <p:nvSpPr>
          <p:cNvPr id="20" name="Pladsholder til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424800" y="3240000"/>
            <a:ext cx="11340000" cy="2102400"/>
          </a:xfrm>
        </p:spPr>
        <p:txBody>
          <a:bodyPr tIns="0" rIns="2880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3" name="Pladsholder til dato 2" hidden="1"/>
          <p:cNvSpPr>
            <a:spLocks noGrp="1"/>
          </p:cNvSpPr>
          <p:nvPr>
            <p:ph type="dt" sz="half" idx="10"/>
          </p:nvPr>
        </p:nvSpPr>
        <p:spPr>
          <a:xfrm>
            <a:off x="8941236" y="7850328"/>
            <a:ext cx="2682851" cy="1584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CFBB80EC-0217-4D71-9F87-BEFD36960A46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 hidden="1"/>
          <p:cNvSpPr>
            <a:spLocks noGrp="1"/>
          </p:cNvSpPr>
          <p:nvPr>
            <p:ph type="sldNum" sz="quarter" idx="12"/>
          </p:nvPr>
        </p:nvSpPr>
        <p:spPr>
          <a:xfrm>
            <a:off x="8941236" y="8001528"/>
            <a:ext cx="2682851" cy="180000"/>
          </a:xfrm>
        </p:spPr>
        <p:txBody>
          <a:bodyPr/>
          <a:lstStyle>
            <a:lvl1pPr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771666" y="0"/>
            <a:ext cx="2591951" cy="548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dirty="0">
                <a:solidFill>
                  <a:schemeClr val="bg1">
                    <a:lumMod val="50000"/>
                  </a:schemeClr>
                </a:solidFill>
              </a:rPr>
              <a:t>Skilleblad:</a:t>
            </a: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  <a:p>
            <a:pPr algn="r"/>
            <a:endParaRPr lang="da-DK" sz="900" b="0" dirty="0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dirty="0">
                <a:solidFill>
                  <a:schemeClr val="bg1">
                    <a:lumMod val="50000"/>
                  </a:schemeClr>
                </a:solidFill>
              </a:rPr>
              <a:t>Underpunkter valgfri</a:t>
            </a:r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3240000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4" y="6113768"/>
            <a:ext cx="1520955" cy="56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776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799" y="1352550"/>
            <a:ext cx="558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6184800" y="1353600"/>
            <a:ext cx="558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9DAC3-78C9-4719-9019-68E603147142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  <p:grpSp>
        <p:nvGrpSpPr>
          <p:cNvPr id="22" name="Gruppe 21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3" name="Tekstboks 22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4" name="Gruppe 23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5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Afrundet rektangel 25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3796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799" y="1352550"/>
            <a:ext cx="558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6184800" y="1353600"/>
            <a:ext cx="558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ECAAF-F09A-4D05-A426-D069CE5EF9B9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2" name="Tekstboks 21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3" name="Gruppe 22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4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Afrundet rektangel 24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6" name="Tekstboks 25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1781305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42840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81648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08A-728F-4068-B634-1D35736D4FAE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1359320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3F3A1-E3C9-4A0C-A6AC-730A0E548EE1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42840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8164800" y="1353600"/>
            <a:ext cx="3600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12806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3322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622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9100800" y="1355725"/>
            <a:ext cx="2664000" cy="4643438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2655F-B051-457C-96BC-9A3BFF26C169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9" name="Tekstboks 28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24573052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3" hasCustomPrompt="1"/>
          </p:nvPr>
        </p:nvSpPr>
        <p:spPr>
          <a:xfrm>
            <a:off x="424800" y="135255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28" hasCustomPrompt="1"/>
          </p:nvPr>
        </p:nvSpPr>
        <p:spPr>
          <a:xfrm>
            <a:off x="3322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622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30" hasCustomPrompt="1"/>
          </p:nvPr>
        </p:nvSpPr>
        <p:spPr>
          <a:xfrm>
            <a:off x="9100800" y="1353600"/>
            <a:ext cx="2664000" cy="4643438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5E795-010E-4AE5-8B0A-181DD10B8E2D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9" name="Tekstboks 28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2589428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bre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20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21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22" name="Pladsholder til tekst 5"/>
          <p:cNvSpPr>
            <a:spLocks noGrp="1"/>
          </p:cNvSpPr>
          <p:nvPr>
            <p:ph type="body" sz="quarter" idx="32" hasCustomPrompt="1"/>
          </p:nvPr>
        </p:nvSpPr>
        <p:spPr>
          <a:xfrm>
            <a:off x="618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C0728-DD2D-43EB-AD5F-F6DEDBBD4193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6" name="Tekstboks 25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7" name="Gruppe 26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8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Afrundet rektangel 28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30" name="Tekstboks 29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3492101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 bre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50A8F-D84F-4D3B-8D37-2378FC23AB1B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799" y="3736800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800" y="1352549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9" name="Pladsholder til tekst 5"/>
          <p:cNvSpPr>
            <a:spLocks noGrp="1"/>
          </p:cNvSpPr>
          <p:nvPr>
            <p:ph type="body" sz="quarter" idx="32" hasCustomPrompt="1"/>
          </p:nvPr>
        </p:nvSpPr>
        <p:spPr>
          <a:xfrm>
            <a:off x="6184800" y="3736800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6" name="Tekstboks 25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7" name="Gruppe 26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8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Afrundet rektangel 28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30" name="Tekstboks 29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</p:spTree>
    <p:extLst>
      <p:ext uri="{BB962C8B-B14F-4D97-AF65-F5344CB8AC3E}">
        <p14:creationId xmlns:p14="http://schemas.microsoft.com/office/powerpoint/2010/main" val="2490194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bred 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800" y="3736800"/>
            <a:ext cx="1134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rgbClr val="666666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bg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bg1"/>
                </a:solidFill>
              </a:defRPr>
            </a:lvl2pPr>
            <a:lvl3pPr marL="540000" indent="-180000">
              <a:defRPr sz="1500">
                <a:solidFill>
                  <a:schemeClr val="bg1"/>
                </a:solidFill>
              </a:defRPr>
            </a:lvl3pPr>
            <a:lvl4pPr marL="720000" indent="-180000">
              <a:defRPr sz="1200">
                <a:solidFill>
                  <a:schemeClr val="bg1"/>
                </a:solidFill>
              </a:defRPr>
            </a:lvl4pPr>
            <a:lvl5pPr marL="900000" indent="-180000">
              <a:defRPr sz="1000">
                <a:solidFill>
                  <a:schemeClr val="bg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8pPr>
            <a:lvl9pPr marL="900000" indent="-180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003D8-67D0-4BF6-970C-0F9DF0FD8DCA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  <p:sp>
        <p:nvSpPr>
          <p:cNvPr id="28" name="Tekstboks 27"/>
          <p:cNvSpPr txBox="1"/>
          <p:nvPr userDrawn="1"/>
        </p:nvSpPr>
        <p:spPr>
          <a:xfrm>
            <a:off x="-2113706" y="0"/>
            <a:ext cx="1933991" cy="9087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mest egnet til skærm eller projektor</a:t>
            </a:r>
          </a:p>
        </p:txBody>
      </p:sp>
    </p:spTree>
    <p:extLst>
      <p:ext uri="{BB962C8B-B14F-4D97-AF65-F5344CB8AC3E}">
        <p14:creationId xmlns:p14="http://schemas.microsoft.com/office/powerpoint/2010/main" val="2803889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 bred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9E8BC-1956-45B1-921D-210DAC5D7F07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4" name="Tekstboks 13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Boks: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Denne farve er egnet til print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sz="quarter" idx="29" hasCustomPrompt="1"/>
          </p:nvPr>
        </p:nvSpPr>
        <p:spPr>
          <a:xfrm>
            <a:off x="424799" y="1352548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6" name="Pladsholder til tekst 3"/>
          <p:cNvSpPr>
            <a:spLocks noGrp="1"/>
          </p:cNvSpPr>
          <p:nvPr>
            <p:ph type="body" sz="quarter" idx="30" hasCustomPrompt="1"/>
          </p:nvPr>
        </p:nvSpPr>
        <p:spPr>
          <a:xfrm>
            <a:off x="424800" y="3736800"/>
            <a:ext cx="1134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sp>
        <p:nvSpPr>
          <p:cNvPr id="17" name="Pladsholder til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6184799" y="1352549"/>
            <a:ext cx="5580000" cy="2232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</p:spPr>
        <p:txBody>
          <a:bodyPr lIns="126000" tIns="126000" rIns="126000" bIns="126000"/>
          <a:lstStyle>
            <a:lvl1pPr>
              <a:defRPr sz="1800">
                <a:solidFill>
                  <a:schemeClr val="tx1"/>
                </a:solidFill>
              </a:defRPr>
            </a:lvl1pPr>
            <a:lvl2pPr marL="230400" indent="-230400">
              <a:spcBef>
                <a:spcPts val="1600"/>
              </a:spcBef>
              <a:defRPr sz="1800">
                <a:solidFill>
                  <a:schemeClr val="tx1"/>
                </a:solidFill>
              </a:defRPr>
            </a:lvl2pPr>
            <a:lvl3pPr marL="540000" indent="-180000">
              <a:defRPr sz="1500">
                <a:solidFill>
                  <a:schemeClr val="tx1"/>
                </a:solidFill>
              </a:defRPr>
            </a:lvl3pPr>
            <a:lvl4pPr marL="720000" indent="-180000">
              <a:defRPr sz="1200">
                <a:solidFill>
                  <a:schemeClr val="tx1"/>
                </a:solidFill>
              </a:defRPr>
            </a:lvl4pPr>
            <a:lvl5pPr marL="900000" indent="-180000">
              <a:defRPr sz="1000">
                <a:solidFill>
                  <a:schemeClr val="tx1"/>
                </a:solidFill>
              </a:defRPr>
            </a:lvl5pPr>
            <a:lvl6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6pPr>
            <a:lvl7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7pPr>
            <a:lvl8pPr marL="900000" indent="-1800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8pPr>
            <a:lvl9pPr marL="900000" indent="-180000"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</a:t>
            </a:r>
          </a:p>
          <a:p>
            <a:pPr lvl="6"/>
            <a:r>
              <a:rPr lang="da-DK" dirty="0"/>
              <a:t>7</a:t>
            </a:r>
          </a:p>
          <a:p>
            <a:pPr lvl="7"/>
            <a:r>
              <a:rPr lang="da-DK" dirty="0"/>
              <a:t>8</a:t>
            </a:r>
          </a:p>
          <a:p>
            <a:pPr lvl="8"/>
            <a:r>
              <a:rPr lang="da-DK" dirty="0"/>
              <a:t>9</a:t>
            </a:r>
          </a:p>
        </p:txBody>
      </p:sp>
      <p:grpSp>
        <p:nvGrpSpPr>
          <p:cNvPr id="23" name="Gruppe 22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24" name="Tekstboks 23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5" name="Gruppe 24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frundet rektangel 26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22363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2550"/>
            <a:ext cx="565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549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6112800" y="1353600"/>
            <a:ext cx="565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6112800" y="2073600"/>
            <a:ext cx="549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298EA-D665-44AE-9057-6EFC52F21F75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uppe 16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18" name="Tekstboks 17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19" name="Gruppe 18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0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Afrundet rektangel 20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847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800" y="135255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4212000" y="135360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42120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17" name="Pladsholder til tekst  6"/>
          <p:cNvSpPr>
            <a:spLocks noGrp="1"/>
          </p:cNvSpPr>
          <p:nvPr>
            <p:ph type="body" sz="quarter" idx="23" hasCustomPrompt="1"/>
          </p:nvPr>
        </p:nvSpPr>
        <p:spPr>
          <a:xfrm>
            <a:off x="8002800" y="1352550"/>
            <a:ext cx="3762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8" name="Pladsholder til tekst 7"/>
          <p:cNvSpPr>
            <a:spLocks noGrp="1"/>
          </p:cNvSpPr>
          <p:nvPr>
            <p:ph type="body" sz="quarter" idx="24" hasCustomPrompt="1"/>
          </p:nvPr>
        </p:nvSpPr>
        <p:spPr>
          <a:xfrm>
            <a:off x="8002800" y="2073600"/>
            <a:ext cx="36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F2E68-8AFC-4A91-A242-E2832264B76C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25" name="Tekstboks 24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6" name="Gruppe 25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Afrundet rektangel 27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64650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 fi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6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424800" y="135255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1"/>
              </a:gs>
              <a:gs pos="100000">
                <a:srgbClr val="454545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4248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9" name="Pladsholder til tekst  4"/>
          <p:cNvSpPr>
            <a:spLocks noGrp="1"/>
          </p:cNvSpPr>
          <p:nvPr>
            <p:ph type="body" sz="quarter" idx="19" hasCustomPrompt="1"/>
          </p:nvPr>
        </p:nvSpPr>
        <p:spPr>
          <a:xfrm>
            <a:off x="3258000" y="135360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rgbClr val="454545"/>
              </a:gs>
              <a:gs pos="100000">
                <a:schemeClr val="accent2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6" name="Pladsholder til tekst 5"/>
          <p:cNvSpPr>
            <a:spLocks noGrp="1"/>
          </p:cNvSpPr>
          <p:nvPr>
            <p:ph type="body" sz="quarter" idx="22" hasCustomPrompt="1"/>
          </p:nvPr>
        </p:nvSpPr>
        <p:spPr>
          <a:xfrm>
            <a:off x="32580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17" name="Pladsholder til tekst  6"/>
          <p:cNvSpPr>
            <a:spLocks noGrp="1"/>
          </p:cNvSpPr>
          <p:nvPr>
            <p:ph type="body" sz="quarter" idx="23" hasCustomPrompt="1"/>
          </p:nvPr>
        </p:nvSpPr>
        <p:spPr>
          <a:xfrm>
            <a:off x="6084000" y="1352550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8" name="Pladsholder til tekst 7"/>
          <p:cNvSpPr>
            <a:spLocks noGrp="1"/>
          </p:cNvSpPr>
          <p:nvPr>
            <p:ph type="body" sz="quarter" idx="24" hasCustomPrompt="1"/>
          </p:nvPr>
        </p:nvSpPr>
        <p:spPr>
          <a:xfrm>
            <a:off x="60840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19" name="Pladsholder til tekst  8"/>
          <p:cNvSpPr>
            <a:spLocks noGrp="1"/>
          </p:cNvSpPr>
          <p:nvPr>
            <p:ph type="body" sz="quarter" idx="25" hasCustomPrompt="1"/>
          </p:nvPr>
        </p:nvSpPr>
        <p:spPr>
          <a:xfrm>
            <a:off x="8920800" y="1344327"/>
            <a:ext cx="2844000" cy="540000"/>
          </a:xfrm>
          <a:prstGeom prst="chevron">
            <a:avLst>
              <a:gd name="adj" fmla="val 27849"/>
            </a:avLst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0" scaled="1"/>
          </a:gradFill>
        </p:spPr>
        <p:txBody>
          <a:bodyPr lIns="0" tIns="0" rIns="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0" name="Pladsholder til tekst 9"/>
          <p:cNvSpPr>
            <a:spLocks noGrp="1"/>
          </p:cNvSpPr>
          <p:nvPr>
            <p:ph type="body" sz="quarter" idx="26" hasCustomPrompt="1"/>
          </p:nvPr>
        </p:nvSpPr>
        <p:spPr>
          <a:xfrm>
            <a:off x="8920800" y="2073600"/>
            <a:ext cx="2700000" cy="3924000"/>
          </a:xfrm>
        </p:spPr>
        <p:txBody>
          <a:bodyPr tIns="90000" rIns="180000"/>
          <a:lstStyle>
            <a:lvl1pPr>
              <a:spcBef>
                <a:spcPts val="1200"/>
              </a:spcBef>
              <a:defRPr sz="1400" b="0"/>
            </a:lvl1pPr>
            <a:lvl2pPr marL="230400" indent="-230400">
              <a:spcBef>
                <a:spcPts val="1200"/>
              </a:spcBef>
              <a:defRPr sz="1400" b="0"/>
            </a:lvl2pPr>
            <a:lvl3pPr marL="460800" indent="-230400">
              <a:spcBef>
                <a:spcPts val="500"/>
              </a:spcBef>
              <a:defRPr sz="1400"/>
            </a:lvl3pPr>
            <a:lvl4pPr marL="540000" indent="-180000">
              <a:spcBef>
                <a:spcPts val="500"/>
              </a:spcBef>
              <a:defRPr sz="1200"/>
            </a:lvl4pPr>
            <a:lvl5pPr marL="720000" indent="-180000">
              <a:spcBef>
                <a:spcPts val="500"/>
              </a:spcBef>
              <a:defRPr sz="1000"/>
            </a:lvl5pPr>
            <a:lvl6pPr marL="720000" indent="-180000">
              <a:defRPr baseline="0"/>
            </a:lvl6pPr>
            <a:lvl7pPr marL="720000" indent="-180000">
              <a:defRPr/>
            </a:lvl7pPr>
          </a:lstStyle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6"/>
            <a:r>
              <a:rPr lang="da-DK" dirty="0"/>
              <a:t>8 niveau</a:t>
            </a:r>
          </a:p>
          <a:p>
            <a:pPr lvl="6"/>
            <a:r>
              <a:rPr lang="da-DK" dirty="0"/>
              <a:t>9 niveau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4E9C9-2750-4BAF-98A2-29FDC43E518C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-2113706" y="0"/>
            <a:ext cx="1933991" cy="7647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900" b="1" noProof="1">
                <a:solidFill>
                  <a:schemeClr val="bg1">
                    <a:lumMod val="50000"/>
                  </a:schemeClr>
                </a:solidFill>
              </a:rPr>
              <a:t>Procesoversigter:</a:t>
            </a: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Findes i 2, 3 eller 4 spalter.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  <a:p>
            <a:pPr algn="r"/>
            <a:r>
              <a:rPr lang="da-DK" sz="900" b="0" noProof="1">
                <a:solidFill>
                  <a:schemeClr val="bg1">
                    <a:lumMod val="50000"/>
                  </a:schemeClr>
                </a:solidFill>
              </a:rPr>
              <a:t>Mellemrubrik skrives enten med fed eller store bogstaver i regular</a:t>
            </a:r>
          </a:p>
          <a:p>
            <a:pPr algn="r"/>
            <a:endParaRPr lang="da-DK" sz="900" b="0" noProof="1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Gruppe 25"/>
          <p:cNvGrpSpPr/>
          <p:nvPr userDrawn="1"/>
        </p:nvGrpSpPr>
        <p:grpSpPr>
          <a:xfrm>
            <a:off x="-1620688" y="2060848"/>
            <a:ext cx="1475960" cy="2434902"/>
            <a:chOff x="-1620688" y="1354138"/>
            <a:chExt cx="1475960" cy="2434902"/>
          </a:xfrm>
        </p:grpSpPr>
        <p:sp>
          <p:nvSpPr>
            <p:cNvPr id="27" name="Tekstboks 2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28" name="Gruppe 27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29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Afrundet rektangel 29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35779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BF296-499F-46A0-AB9B-C94D4C7326B5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424799" y="284163"/>
            <a:ext cx="11340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algn="l">
              <a:lnSpc>
                <a:spcPts val="3000"/>
              </a:lnSpc>
            </a:pPr>
            <a:r>
              <a:rPr lang="da-DK" sz="3000" dirty="0">
                <a:latin typeface="Nationalbank" panose="020B0503040000020004" pitchFamily="2" charset="0"/>
              </a:rPr>
              <a:t>DANMARKS</a:t>
            </a:r>
            <a:br>
              <a:rPr lang="da-DK" sz="3000" dirty="0">
                <a:latin typeface="Nationalbank" panose="020B0503040000020004" pitchFamily="2" charset="0"/>
              </a:rPr>
            </a:br>
            <a:r>
              <a:rPr lang="da-DK" sz="3000" dirty="0">
                <a:latin typeface="Nationalbank" panose="020B0503040000020004" pitchFamily="2" charset="0"/>
              </a:rPr>
              <a:t>NATIONALBANK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24799" y="1352550"/>
            <a:ext cx="11340000" cy="4644000"/>
          </a:xfrm>
          <a:prstGeom prst="rect">
            <a:avLst/>
          </a:prstGeom>
        </p:spPr>
        <p:txBody>
          <a:bodyPr tIns="0" rIns="0" anchor="ctr" anchorCtr="0"/>
          <a:lstStyle>
            <a:lvl1pPr marL="0" indent="0" algn="ctr">
              <a:lnSpc>
                <a:spcPct val="83000"/>
              </a:lnSpc>
              <a:spcBef>
                <a:spcPts val="0"/>
              </a:spcBef>
              <a:buNone/>
              <a:defRPr sz="3000" b="1" cap="all" baseline="0">
                <a:latin typeface="Nationalbank" panose="020B0503040000020004" pitchFamily="2" charset="0"/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</p:spTree>
    <p:extLst>
      <p:ext uri="{BB962C8B-B14F-4D97-AF65-F5344CB8AC3E}">
        <p14:creationId xmlns:p14="http://schemas.microsoft.com/office/powerpoint/2010/main" val="638367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BDBC7-F363-4698-9D76-5B15FBACF593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grpSp>
        <p:nvGrpSpPr>
          <p:cNvPr id="6" name="Gruppe 5"/>
          <p:cNvGrpSpPr/>
          <p:nvPr userDrawn="1"/>
        </p:nvGrpSpPr>
        <p:grpSpPr>
          <a:xfrm>
            <a:off x="-1620688" y="1354138"/>
            <a:ext cx="1475960" cy="2434902"/>
            <a:chOff x="-1620688" y="1354138"/>
            <a:chExt cx="1475960" cy="2434902"/>
          </a:xfrm>
        </p:grpSpPr>
        <p:sp>
          <p:nvSpPr>
            <p:cNvPr id="7" name="Tekstboks 6"/>
            <p:cNvSpPr txBox="1"/>
            <p:nvPr userDrawn="1"/>
          </p:nvSpPr>
          <p:spPr>
            <a:xfrm>
              <a:off x="-1620688" y="1354138"/>
              <a:ext cx="1475960" cy="2434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Tekst-typografier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TAB</a:t>
              </a: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 for at gå frem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i tekst-niveauer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l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Klik for at indsætte tekst</a:t>
              </a:r>
            </a:p>
            <a:p>
              <a:pPr marL="108000" indent="-108000" algn="l">
                <a:buFont typeface="Arial" panose="020B0604020202020204" pitchFamily="34" charset="0"/>
                <a:buChar char="•"/>
              </a:pPr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Andet niveau</a:t>
              </a:r>
            </a:p>
            <a:p>
              <a:pPr marL="288000" indent="-108000" algn="l">
                <a:buFont typeface="Arial" panose="020B0604020202020204" pitchFamily="34" charset="0"/>
                <a:buChar char="•"/>
              </a:pPr>
              <a:r>
                <a:rPr lang="da-DK" sz="800" b="0" dirty="0">
                  <a:solidFill>
                    <a:schemeClr val="bg1">
                      <a:lumMod val="50000"/>
                    </a:schemeClr>
                  </a:solidFill>
                </a:rPr>
                <a:t>Tredje niveau</a:t>
              </a:r>
            </a:p>
            <a:p>
              <a:pPr marL="468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Fjerde niveau</a:t>
              </a:r>
            </a:p>
            <a:p>
              <a:pPr marL="612000" indent="-108000" algn="l">
                <a:buFont typeface="Arial" panose="020B0604020202020204" pitchFamily="34" charset="0"/>
                <a:buChar char="•"/>
              </a:pPr>
              <a:r>
                <a:rPr lang="da-DK" sz="600" b="0" dirty="0">
                  <a:solidFill>
                    <a:schemeClr val="bg1">
                      <a:lumMod val="50000"/>
                    </a:schemeClr>
                  </a:solidFill>
                </a:rPr>
                <a:t>Femte niveau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For at gå tilbage i tekst-niveauer,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brug </a:t>
              </a:r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SHIFT + TAB</a:t>
              </a: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endParaRPr lang="da-DK" sz="9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Alternativt kan</a:t>
              </a:r>
            </a:p>
            <a:p>
              <a:pPr algn="r"/>
              <a:r>
                <a:rPr lang="da-DK" sz="900" b="1" dirty="0">
                  <a:solidFill>
                    <a:schemeClr val="bg1">
                      <a:lumMod val="50000"/>
                    </a:schemeClr>
                  </a:solidFill>
                </a:rPr>
                <a:t>Forøg og Formindsk </a:t>
              </a:r>
            </a:p>
            <a:p>
              <a:pPr algn="r"/>
              <a:r>
                <a:rPr lang="da-DK" sz="900" b="0" dirty="0">
                  <a:solidFill>
                    <a:schemeClr val="bg1">
                      <a:lumMod val="50000"/>
                    </a:schemeClr>
                  </a:solidFill>
                </a:rPr>
                <a:t>listeniveau bruges</a:t>
              </a:r>
            </a:p>
          </p:txBody>
        </p:sp>
        <p:grpSp>
          <p:nvGrpSpPr>
            <p:cNvPr id="8" name="Gruppe 7"/>
            <p:cNvGrpSpPr/>
            <p:nvPr userDrawn="1"/>
          </p:nvGrpSpPr>
          <p:grpSpPr>
            <a:xfrm>
              <a:off x="-503503" y="3048030"/>
              <a:ext cx="358775" cy="236537"/>
              <a:chOff x="-503503" y="3171825"/>
              <a:chExt cx="358775" cy="236537"/>
            </a:xfrm>
          </p:grpSpPr>
          <p:pic>
            <p:nvPicPr>
              <p:cNvPr id="9" name="Picture 2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03503" y="3171825"/>
                <a:ext cx="358775" cy="236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Afrundet rektangel 9"/>
              <p:cNvSpPr/>
              <p:nvPr userDrawn="1"/>
            </p:nvSpPr>
            <p:spPr>
              <a:xfrm>
                <a:off x="-503503" y="3171825"/>
                <a:ext cx="179387" cy="236537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4568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D26D6-EEAC-4A5C-A1AA-034CAB7F6062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4" name="Pladsholder til sidefod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43896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4" y="6113768"/>
            <a:ext cx="1520955" cy="560833"/>
          </a:xfrm>
          <a:prstGeom prst="rect">
            <a:avLst/>
          </a:prstGeom>
        </p:spPr>
      </p:pic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24800" y="291600"/>
            <a:ext cx="11340000" cy="813600"/>
          </a:xfrm>
          <a:prstGeom prst="rect">
            <a:avLst/>
          </a:prstGeom>
        </p:spPr>
        <p:txBody>
          <a:bodyPr vert="horz" lIns="0" tIns="0" rIns="1080000" bIns="0" rtlCol="0" anchor="b" anchorCtr="0">
            <a:noAutofit/>
          </a:bodyPr>
          <a:lstStyle/>
          <a:p>
            <a:r>
              <a:rPr lang="da-DK" dirty="0"/>
              <a:t>Klik for at indsætte overskrift i en eller to linjer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24800" y="1353599"/>
            <a:ext cx="11340000" cy="4644000"/>
          </a:xfrm>
          <a:prstGeom prst="rect">
            <a:avLst/>
          </a:prstGeom>
        </p:spPr>
        <p:txBody>
          <a:bodyPr vert="horz" lIns="0" tIns="72000" rIns="2160000" bIns="0" rtlCol="0">
            <a:noAutofit/>
          </a:bodyPr>
          <a:lstStyle/>
          <a:p>
            <a:pPr lvl="0"/>
            <a:r>
              <a:rPr lang="da-DK" dirty="0"/>
              <a:t>Klik for at indsætte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9081949" y="6274800"/>
            <a:ext cx="2682851" cy="158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lnSpc>
                <a:spcPct val="99000"/>
              </a:lnSpc>
              <a:defRPr sz="1000">
                <a:solidFill>
                  <a:schemeClr val="accent3"/>
                </a:solidFill>
              </a:defRPr>
            </a:lvl1pPr>
          </a:lstStyle>
          <a:p>
            <a:fld id="{569492FA-A424-404F-89C4-648F822656B2}" type="datetime2">
              <a:rPr lang="da-DK" smtClean="0"/>
              <a:t>23. september 2021</a:t>
            </a:fld>
            <a:endParaRPr lang="da-DK" dirty="0"/>
          </a:p>
        </p:txBody>
      </p:sp>
      <p:sp>
        <p:nvSpPr>
          <p:cNvPr id="5" name="Pladsholder til sidefod 4" hidden="1"/>
          <p:cNvSpPr>
            <a:spLocks noGrp="1"/>
          </p:cNvSpPr>
          <p:nvPr>
            <p:ph type="ftr" sz="quarter" idx="3"/>
          </p:nvPr>
        </p:nvSpPr>
        <p:spPr>
          <a:xfrm>
            <a:off x="10167110" y="7434064"/>
            <a:ext cx="1460343" cy="31541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9081949" y="6426000"/>
            <a:ext cx="268285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9000"/>
              </a:lnSpc>
              <a:defRPr sz="1000">
                <a:solidFill>
                  <a:schemeClr val="accent3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‹N°›</a:t>
            </a:fld>
            <a:endParaRPr lang="da-DK" dirty="0"/>
          </a:p>
        </p:txBody>
      </p:sp>
      <p:cxnSp>
        <p:nvCxnSpPr>
          <p:cNvPr id="9" name="Lige forbindelse 8"/>
          <p:cNvCxnSpPr/>
          <p:nvPr/>
        </p:nvCxnSpPr>
        <p:spPr>
          <a:xfrm>
            <a:off x="424799" y="1191600"/>
            <a:ext cx="11772000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77" r:id="rId14"/>
    <p:sldLayoutId id="2147483662" r:id="rId15"/>
    <p:sldLayoutId id="2147483663" r:id="rId16"/>
    <p:sldLayoutId id="2147483664" r:id="rId17"/>
    <p:sldLayoutId id="2147483679" r:id="rId18"/>
    <p:sldLayoutId id="2147483680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5" r:id="rId25"/>
    <p:sldLayoutId id="2147483676" r:id="rId26"/>
    <p:sldLayoutId id="2147483672" r:id="rId27"/>
    <p:sldLayoutId id="2147483673" r:id="rId28"/>
    <p:sldLayoutId id="2147483674" r:id="rId29"/>
  </p:sldLayoutIdLst>
  <p:hf hdr="0" ft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9000"/>
        </a:lnSpc>
        <a:spcBef>
          <a:spcPts val="2000"/>
        </a:spcBef>
        <a:buFont typeface="Arial" panose="020B0604020202020204" pitchFamily="34" charset="0"/>
        <a:buChar char="​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30400" algn="l" defTabSz="914400" rtl="0" eaLnBrk="1" latinLnBrk="0" hangingPunct="1">
        <a:lnSpc>
          <a:spcPct val="99000"/>
        </a:lnSpc>
        <a:spcBef>
          <a:spcPts val="2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0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99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4">
            <a:extLst>
              <a:ext uri="{FF2B5EF4-FFF2-40B4-BE49-F238E27FC236}">
                <a16:creationId xmlns:a16="http://schemas.microsoft.com/office/drawing/2014/main" id="{497101A5-1A03-476C-AA2C-0EFAA8893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7045"/>
            <a:ext cx="12190412" cy="375464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24800" y="1353600"/>
            <a:ext cx="11340000" cy="707248"/>
          </a:xfrm>
        </p:spPr>
        <p:txBody>
          <a:bodyPr/>
          <a:lstStyle/>
          <a:p>
            <a:r>
              <a:rPr lang="en-US" dirty="0"/>
              <a:t>Digital currencies impact on monetary and financial stability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4"/>
          </p:nvPr>
        </p:nvSpPr>
        <p:spPr>
          <a:xfrm>
            <a:off x="-407" y="2252836"/>
            <a:ext cx="12190413" cy="324000"/>
          </a:xfrm>
        </p:spPr>
        <p:txBody>
          <a:bodyPr/>
          <a:lstStyle/>
          <a:p>
            <a:r>
              <a:rPr lang="da-DK" dirty="0"/>
              <a:t>BCC 9th </a:t>
            </a:r>
            <a:r>
              <a:rPr lang="da-DK" dirty="0" err="1"/>
              <a:t>Annual</a:t>
            </a:r>
            <a:r>
              <a:rPr lang="da-DK" dirty="0"/>
              <a:t> Conference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303E31FE-EF88-40F2-B979-668A36529E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50001"/>
            <a:ext cx="12190413" cy="3751692"/>
          </a:xfrm>
        </p:spPr>
      </p:sp>
    </p:spTree>
    <p:extLst>
      <p:ext uri="{BB962C8B-B14F-4D97-AF65-F5344CB8AC3E}">
        <p14:creationId xmlns:p14="http://schemas.microsoft.com/office/powerpoint/2010/main" val="45206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dsholder til indhold 18">
            <a:extLst>
              <a:ext uri="{FF2B5EF4-FFF2-40B4-BE49-F238E27FC236}">
                <a16:creationId xmlns:a16="http://schemas.microsoft.com/office/drawing/2014/main" id="{5F252CF2-E7F5-4236-8D54-233006524E5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-1" y="0"/>
            <a:ext cx="12190413" cy="6858000"/>
          </a:xfrm>
          <a:solidFill>
            <a:schemeClr val="accent5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8212EB-B05E-451A-A920-F2FDDBDAD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303030"/>
                </a:solidFill>
              </a:rPr>
              <a:t>New Digital Currencies – what are we talking about?</a:t>
            </a:r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7F12A2-2FD3-4F03-A317-9DC1FAAA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54" name="Tekstfelt 53">
            <a:extLst>
              <a:ext uri="{FF2B5EF4-FFF2-40B4-BE49-F238E27FC236}">
                <a16:creationId xmlns:a16="http://schemas.microsoft.com/office/drawing/2014/main" id="{983EDAD1-2F1E-4D48-A18E-CFB0F03805AC}"/>
              </a:ext>
            </a:extLst>
          </p:cNvPr>
          <p:cNvSpPr txBox="1"/>
          <p:nvPr/>
        </p:nvSpPr>
        <p:spPr>
          <a:xfrm>
            <a:off x="5147696" y="3975920"/>
            <a:ext cx="2309001" cy="1513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endParaRPr lang="da-DK" sz="1200" b="1" dirty="0">
              <a:solidFill>
                <a:schemeClr val="bg2"/>
              </a:solidFill>
            </a:endParaRPr>
          </a:p>
        </p:txBody>
      </p:sp>
      <p:sp>
        <p:nvSpPr>
          <p:cNvPr id="71" name="Tekstfelt 70">
            <a:extLst>
              <a:ext uri="{FF2B5EF4-FFF2-40B4-BE49-F238E27FC236}">
                <a16:creationId xmlns:a16="http://schemas.microsoft.com/office/drawing/2014/main" id="{39E52454-94E2-46DB-9205-53E7C58CC9F0}"/>
              </a:ext>
            </a:extLst>
          </p:cNvPr>
          <p:cNvSpPr txBox="1"/>
          <p:nvPr/>
        </p:nvSpPr>
        <p:spPr>
          <a:xfrm>
            <a:off x="3024978" y="2071012"/>
            <a:ext cx="1586549" cy="3121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70" dirty="0"/>
              <a:t>CBDC</a:t>
            </a:r>
          </a:p>
        </p:txBody>
      </p:sp>
      <p:sp>
        <p:nvSpPr>
          <p:cNvPr id="72" name="Tekstfelt 71">
            <a:extLst>
              <a:ext uri="{FF2B5EF4-FFF2-40B4-BE49-F238E27FC236}">
                <a16:creationId xmlns:a16="http://schemas.microsoft.com/office/drawing/2014/main" id="{8BCBA0B9-938B-4F11-9BA5-30595E9DD6EF}"/>
              </a:ext>
            </a:extLst>
          </p:cNvPr>
          <p:cNvSpPr txBox="1"/>
          <p:nvPr/>
        </p:nvSpPr>
        <p:spPr>
          <a:xfrm>
            <a:off x="5926185" y="5064892"/>
            <a:ext cx="1586549" cy="151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100" b="1" spc="70" dirty="0"/>
              <a:t>COMMERCIAL BANK</a:t>
            </a:r>
          </a:p>
        </p:txBody>
      </p:sp>
      <p:sp>
        <p:nvSpPr>
          <p:cNvPr id="73" name="Tekstfelt 72">
            <a:extLst>
              <a:ext uri="{FF2B5EF4-FFF2-40B4-BE49-F238E27FC236}">
                <a16:creationId xmlns:a16="http://schemas.microsoft.com/office/drawing/2014/main" id="{DF75D600-D68C-44B2-B50B-A9CAAE5AB121}"/>
              </a:ext>
            </a:extLst>
          </p:cNvPr>
          <p:cNvSpPr txBox="1"/>
          <p:nvPr/>
        </p:nvSpPr>
        <p:spPr>
          <a:xfrm>
            <a:off x="2049759" y="5083658"/>
            <a:ext cx="1368148" cy="1948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100" b="1" spc="70" dirty="0"/>
              <a:t>CENTRALBANK</a:t>
            </a:r>
          </a:p>
        </p:txBody>
      </p:sp>
      <p:sp>
        <p:nvSpPr>
          <p:cNvPr id="34" name="Pladsholder til dato 3">
            <a:extLst>
              <a:ext uri="{FF2B5EF4-FFF2-40B4-BE49-F238E27FC236}">
                <a16:creationId xmlns:a16="http://schemas.microsoft.com/office/drawing/2014/main" id="{ECE2759E-F2F7-4009-B442-C8CFCF940427}"/>
              </a:ext>
            </a:extLst>
          </p:cNvPr>
          <p:cNvSpPr txBox="1">
            <a:spLocks/>
          </p:cNvSpPr>
          <p:nvPr/>
        </p:nvSpPr>
        <p:spPr>
          <a:xfrm>
            <a:off x="9081561" y="6316639"/>
            <a:ext cx="2682502" cy="15837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lnSpc>
                <a:spcPct val="99000"/>
              </a:lnSpc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>
              <a:solidFill>
                <a:srgbClr val="979797"/>
              </a:solidFill>
              <a:latin typeface="Nationalbank"/>
            </a:endParaRPr>
          </a:p>
        </p:txBody>
      </p:sp>
      <p:sp>
        <p:nvSpPr>
          <p:cNvPr id="36" name="Pladsholder til slidenummer 4">
            <a:extLst>
              <a:ext uri="{FF2B5EF4-FFF2-40B4-BE49-F238E27FC236}">
                <a16:creationId xmlns:a16="http://schemas.microsoft.com/office/drawing/2014/main" id="{7EABD683-8186-49B7-8DC2-9E8CC14EE5AF}"/>
              </a:ext>
            </a:extLst>
          </p:cNvPr>
          <p:cNvSpPr txBox="1">
            <a:spLocks/>
          </p:cNvSpPr>
          <p:nvPr/>
        </p:nvSpPr>
        <p:spPr>
          <a:xfrm>
            <a:off x="9081949" y="6468209"/>
            <a:ext cx="268285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lnSpc>
                <a:spcPct val="99000"/>
              </a:lnSpc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dirty="0">
              <a:solidFill>
                <a:srgbClr val="979797"/>
              </a:solidFill>
              <a:latin typeface="Nationalbank"/>
            </a:endParaRPr>
          </a:p>
        </p:txBody>
      </p:sp>
      <p:sp>
        <p:nvSpPr>
          <p:cNvPr id="41" name="Tekstfelt 40">
            <a:extLst>
              <a:ext uri="{FF2B5EF4-FFF2-40B4-BE49-F238E27FC236}">
                <a16:creationId xmlns:a16="http://schemas.microsoft.com/office/drawing/2014/main" id="{304F45A4-D0A3-46D3-BA78-50EC28C6C54A}"/>
              </a:ext>
            </a:extLst>
          </p:cNvPr>
          <p:cNvSpPr txBox="1"/>
          <p:nvPr/>
        </p:nvSpPr>
        <p:spPr>
          <a:xfrm>
            <a:off x="8597575" y="5055411"/>
            <a:ext cx="2196244" cy="2732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100" b="1" spc="70" dirty="0"/>
              <a:t>PRIVATE COMPANY</a:t>
            </a:r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16E9B167-455E-4828-AE91-5571AD813B09}"/>
              </a:ext>
            </a:extLst>
          </p:cNvPr>
          <p:cNvSpPr txBox="1"/>
          <p:nvPr/>
        </p:nvSpPr>
        <p:spPr>
          <a:xfrm>
            <a:off x="8897370" y="2059814"/>
            <a:ext cx="1586549" cy="3121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 err="1"/>
              <a:t>Stablecoins</a:t>
            </a:r>
            <a:endParaRPr lang="da-DK" sz="1100" b="1" cap="all" spc="100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121CEFE1-39E6-4221-87EB-BF9D6FCB9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92" y="4127289"/>
            <a:ext cx="1921500" cy="83265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CACEEAAA-FCC0-4668-B307-71E87EABA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382" y="1328965"/>
            <a:ext cx="666785" cy="73822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8C43E90F-A7D6-4C65-BDB8-4408D2035B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97" y="4137184"/>
            <a:ext cx="1043452" cy="831501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835879AC-F0B6-4937-9465-79112E17C8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150" y="1299003"/>
            <a:ext cx="907052" cy="705923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B6F1308C-FB27-45CB-BBCD-0E6BA37015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602" y="1328965"/>
            <a:ext cx="1071300" cy="693455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89317BF4-1BFF-4A1E-8320-A0ABFD6156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956" y="1328965"/>
            <a:ext cx="1071300" cy="68901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C20E0DE4-FA27-4150-812E-645A91D0D4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181" y="4095070"/>
            <a:ext cx="690073" cy="897518"/>
          </a:xfrm>
          <a:prstGeom prst="rect">
            <a:avLst/>
          </a:prstGeom>
        </p:spPr>
      </p:pic>
      <p:cxnSp>
        <p:nvCxnSpPr>
          <p:cNvPr id="49" name="Lige pilforbindelse 48">
            <a:extLst>
              <a:ext uri="{FF2B5EF4-FFF2-40B4-BE49-F238E27FC236}">
                <a16:creationId xmlns:a16="http://schemas.microsoft.com/office/drawing/2014/main" id="{44D7DA42-FB83-4D9C-8C7B-A31F4FF98BE2}"/>
              </a:ext>
            </a:extLst>
          </p:cNvPr>
          <p:cNvCxnSpPr>
            <a:cxnSpLocks/>
          </p:cNvCxnSpPr>
          <p:nvPr/>
        </p:nvCxnSpPr>
        <p:spPr>
          <a:xfrm>
            <a:off x="1623682" y="2383843"/>
            <a:ext cx="0" cy="1715361"/>
          </a:xfrm>
          <a:prstGeom prst="straightConnector1">
            <a:avLst/>
          </a:prstGeom>
          <a:ln w="15875">
            <a:solidFill>
              <a:schemeClr val="accent6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Pladsholder til dato 3">
            <a:extLst>
              <a:ext uri="{FF2B5EF4-FFF2-40B4-BE49-F238E27FC236}">
                <a16:creationId xmlns:a16="http://schemas.microsoft.com/office/drawing/2014/main" id="{26148303-5230-4A2E-B7DD-7A36327D2390}"/>
              </a:ext>
            </a:extLst>
          </p:cNvPr>
          <p:cNvSpPr txBox="1">
            <a:spLocks/>
          </p:cNvSpPr>
          <p:nvPr/>
        </p:nvSpPr>
        <p:spPr>
          <a:xfrm>
            <a:off x="9081949" y="6274800"/>
            <a:ext cx="2682851" cy="158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da-DK"/>
            </a:defPPr>
            <a:lvl1pPr marL="0" algn="r" defTabSz="914400" rtl="0" eaLnBrk="1" latinLnBrk="0" hangingPunct="1">
              <a:lnSpc>
                <a:spcPct val="99000"/>
              </a:lnSpc>
              <a:defRPr sz="1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9492FA-A424-404F-89C4-648F822656B2}" type="datetime2">
              <a:rPr lang="da-DK" smtClean="0"/>
              <a:pPr/>
              <a:t>23. september 2021</a:t>
            </a:fld>
            <a:endParaRPr lang="da-DK" dirty="0"/>
          </a:p>
        </p:txBody>
      </p: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403506D3-8D5A-4070-B1DB-29551E59A590}"/>
              </a:ext>
            </a:extLst>
          </p:cNvPr>
          <p:cNvCxnSpPr/>
          <p:nvPr/>
        </p:nvCxnSpPr>
        <p:spPr>
          <a:xfrm>
            <a:off x="424799" y="1161336"/>
            <a:ext cx="1177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Billede 59">
            <a:extLst>
              <a:ext uri="{FF2B5EF4-FFF2-40B4-BE49-F238E27FC236}">
                <a16:creationId xmlns:a16="http://schemas.microsoft.com/office/drawing/2014/main" id="{CCDCCA38-C630-48D8-97B4-736A815264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5" y="6109154"/>
            <a:ext cx="1520955" cy="560833"/>
          </a:xfrm>
          <a:prstGeom prst="rect">
            <a:avLst/>
          </a:prstGeom>
        </p:spPr>
      </p:pic>
      <p:cxnSp>
        <p:nvCxnSpPr>
          <p:cNvPr id="31" name="Lige pilforbindelse 30">
            <a:extLst>
              <a:ext uri="{FF2B5EF4-FFF2-40B4-BE49-F238E27FC236}">
                <a16:creationId xmlns:a16="http://schemas.microsoft.com/office/drawing/2014/main" id="{319B9EB4-0A36-49D2-BC49-4241BD771BFE}"/>
              </a:ext>
            </a:extLst>
          </p:cNvPr>
          <p:cNvCxnSpPr>
            <a:cxnSpLocks/>
          </p:cNvCxnSpPr>
          <p:nvPr/>
        </p:nvCxnSpPr>
        <p:spPr>
          <a:xfrm>
            <a:off x="3819525" y="2383843"/>
            <a:ext cx="0" cy="1715361"/>
          </a:xfrm>
          <a:prstGeom prst="straightConnector1">
            <a:avLst/>
          </a:prstGeom>
          <a:ln w="15875">
            <a:solidFill>
              <a:schemeClr val="accent6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ge pilforbindelse 31">
            <a:extLst>
              <a:ext uri="{FF2B5EF4-FFF2-40B4-BE49-F238E27FC236}">
                <a16:creationId xmlns:a16="http://schemas.microsoft.com/office/drawing/2014/main" id="{9499BC1B-D30C-489E-A827-ADDB245BD54C}"/>
              </a:ext>
            </a:extLst>
          </p:cNvPr>
          <p:cNvCxnSpPr>
            <a:cxnSpLocks/>
          </p:cNvCxnSpPr>
          <p:nvPr/>
        </p:nvCxnSpPr>
        <p:spPr>
          <a:xfrm>
            <a:off x="6778773" y="2383116"/>
            <a:ext cx="0" cy="1716088"/>
          </a:xfrm>
          <a:prstGeom prst="straightConnector1">
            <a:avLst/>
          </a:prstGeom>
          <a:ln w="15875">
            <a:solidFill>
              <a:schemeClr val="accent6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ige pilforbindelse 32">
            <a:extLst>
              <a:ext uri="{FF2B5EF4-FFF2-40B4-BE49-F238E27FC236}">
                <a16:creationId xmlns:a16="http://schemas.microsoft.com/office/drawing/2014/main" id="{CD5E7050-DF7A-4110-838E-FCB990579F42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9690645" y="2371918"/>
            <a:ext cx="19849" cy="1727286"/>
          </a:xfrm>
          <a:prstGeom prst="straightConnector1">
            <a:avLst/>
          </a:prstGeom>
          <a:ln w="15875">
            <a:solidFill>
              <a:schemeClr val="accent6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e 3">
            <a:extLst>
              <a:ext uri="{FF2B5EF4-FFF2-40B4-BE49-F238E27FC236}">
                <a16:creationId xmlns:a16="http://schemas.microsoft.com/office/drawing/2014/main" id="{9EFC9494-6686-4542-A34F-03109E84ACBD}"/>
              </a:ext>
            </a:extLst>
          </p:cNvPr>
          <p:cNvSpPr/>
          <p:nvPr/>
        </p:nvSpPr>
        <p:spPr>
          <a:xfrm>
            <a:off x="943570" y="2476344"/>
            <a:ext cx="1368147" cy="1368147"/>
          </a:xfrm>
          <a:prstGeom prst="ellipse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000" dirty="0" err="1"/>
          </a:p>
        </p:txBody>
      </p:sp>
      <p:sp>
        <p:nvSpPr>
          <p:cNvPr id="48" name="Tekstfelt 47">
            <a:extLst>
              <a:ext uri="{FF2B5EF4-FFF2-40B4-BE49-F238E27FC236}">
                <a16:creationId xmlns:a16="http://schemas.microsoft.com/office/drawing/2014/main" id="{719839E2-D477-450B-97B7-A6C9BCD1D137}"/>
              </a:ext>
            </a:extLst>
          </p:cNvPr>
          <p:cNvSpPr txBox="1"/>
          <p:nvPr/>
        </p:nvSpPr>
        <p:spPr>
          <a:xfrm>
            <a:off x="1097376" y="2703201"/>
            <a:ext cx="1066858" cy="7529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</a:rPr>
              <a:t>Direct </a:t>
            </a:r>
            <a:r>
              <a:rPr lang="da-DK" sz="1100" b="1" dirty="0" err="1">
                <a:solidFill>
                  <a:schemeClr val="bg1"/>
                </a:solidFill>
              </a:rPr>
              <a:t>claim</a:t>
            </a:r>
            <a:r>
              <a:rPr lang="da-DK" sz="1100" b="1" dirty="0">
                <a:solidFill>
                  <a:schemeClr val="bg1"/>
                </a:solidFill>
              </a:rPr>
              <a:t> on Central Bank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18E00284-1BCC-461D-B495-640E032696A3}"/>
              </a:ext>
            </a:extLst>
          </p:cNvPr>
          <p:cNvSpPr/>
          <p:nvPr/>
        </p:nvSpPr>
        <p:spPr>
          <a:xfrm>
            <a:off x="3142883" y="2476344"/>
            <a:ext cx="1368147" cy="1368147"/>
          </a:xfrm>
          <a:prstGeom prst="ellipse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000" dirty="0" err="1"/>
          </a:p>
        </p:txBody>
      </p:sp>
      <p:sp>
        <p:nvSpPr>
          <p:cNvPr id="38" name="Tekstfelt 37">
            <a:extLst>
              <a:ext uri="{FF2B5EF4-FFF2-40B4-BE49-F238E27FC236}">
                <a16:creationId xmlns:a16="http://schemas.microsoft.com/office/drawing/2014/main" id="{8D61132F-745F-4D91-BD49-FD8BD7D146B8}"/>
              </a:ext>
            </a:extLst>
          </p:cNvPr>
          <p:cNvSpPr txBox="1"/>
          <p:nvPr/>
        </p:nvSpPr>
        <p:spPr>
          <a:xfrm>
            <a:off x="3296689" y="2703201"/>
            <a:ext cx="1066858" cy="7529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1100" b="1" dirty="0">
                <a:solidFill>
                  <a:schemeClr val="bg1"/>
                </a:solidFill>
              </a:rPr>
              <a:t>Direct </a:t>
            </a:r>
            <a:r>
              <a:rPr lang="da-DK" sz="1100" b="1" dirty="0" err="1">
                <a:solidFill>
                  <a:schemeClr val="bg1"/>
                </a:solidFill>
              </a:rPr>
              <a:t>claim</a:t>
            </a:r>
            <a:r>
              <a:rPr lang="da-DK" sz="1100" b="1" dirty="0">
                <a:solidFill>
                  <a:schemeClr val="bg1"/>
                </a:solidFill>
              </a:rPr>
              <a:t> on Central Bank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03DE3A52-1A88-4B2B-860F-E9CCBC2CE33C}"/>
              </a:ext>
            </a:extLst>
          </p:cNvPr>
          <p:cNvSpPr/>
          <p:nvPr/>
        </p:nvSpPr>
        <p:spPr>
          <a:xfrm>
            <a:off x="6112709" y="2476344"/>
            <a:ext cx="1368147" cy="1368147"/>
          </a:xfrm>
          <a:prstGeom prst="ellipse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000" dirty="0" err="1"/>
          </a:p>
        </p:txBody>
      </p:sp>
      <p:sp>
        <p:nvSpPr>
          <p:cNvPr id="40" name="Tekstfelt 39">
            <a:extLst>
              <a:ext uri="{FF2B5EF4-FFF2-40B4-BE49-F238E27FC236}">
                <a16:creationId xmlns:a16="http://schemas.microsoft.com/office/drawing/2014/main" id="{3CD717C9-FBD3-44B6-AB40-6061A5E77816}"/>
              </a:ext>
            </a:extLst>
          </p:cNvPr>
          <p:cNvSpPr txBox="1"/>
          <p:nvPr/>
        </p:nvSpPr>
        <p:spPr>
          <a:xfrm>
            <a:off x="6263353" y="2703201"/>
            <a:ext cx="1066858" cy="7529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1100" b="1" dirty="0" err="1">
                <a:solidFill>
                  <a:schemeClr val="bg1"/>
                </a:solidFill>
              </a:rPr>
              <a:t>Claim</a:t>
            </a:r>
            <a:r>
              <a:rPr lang="da-DK" sz="1100" b="1" dirty="0">
                <a:solidFill>
                  <a:schemeClr val="bg1"/>
                </a:solidFill>
              </a:rPr>
              <a:t> on </a:t>
            </a:r>
            <a:r>
              <a:rPr lang="da-DK" sz="1100" b="1" dirty="0" err="1">
                <a:solidFill>
                  <a:schemeClr val="bg1"/>
                </a:solidFill>
              </a:rPr>
              <a:t>commercial</a:t>
            </a:r>
            <a:r>
              <a:rPr lang="da-DK" sz="1100" b="1" dirty="0">
                <a:solidFill>
                  <a:schemeClr val="bg1"/>
                </a:solidFill>
              </a:rPr>
              <a:t> bank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F3CF6C-935C-4612-9BC1-3802407945FD}"/>
              </a:ext>
            </a:extLst>
          </p:cNvPr>
          <p:cNvSpPr/>
          <p:nvPr/>
        </p:nvSpPr>
        <p:spPr>
          <a:xfrm>
            <a:off x="9026421" y="2476344"/>
            <a:ext cx="1368147" cy="1368147"/>
          </a:xfrm>
          <a:prstGeom prst="ellipse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000" dirty="0" err="1"/>
          </a:p>
        </p:txBody>
      </p:sp>
      <p:sp>
        <p:nvSpPr>
          <p:cNvPr id="44" name="Tekstfelt 43">
            <a:extLst>
              <a:ext uri="{FF2B5EF4-FFF2-40B4-BE49-F238E27FC236}">
                <a16:creationId xmlns:a16="http://schemas.microsoft.com/office/drawing/2014/main" id="{C33CEDDA-17F7-4910-AAD9-E990C7D7269F}"/>
              </a:ext>
            </a:extLst>
          </p:cNvPr>
          <p:cNvSpPr txBox="1"/>
          <p:nvPr/>
        </p:nvSpPr>
        <p:spPr>
          <a:xfrm>
            <a:off x="9177065" y="2703201"/>
            <a:ext cx="1066858" cy="75298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1100" b="1" dirty="0" err="1">
                <a:solidFill>
                  <a:schemeClr val="bg1"/>
                </a:solidFill>
              </a:rPr>
              <a:t>Claim</a:t>
            </a:r>
            <a:r>
              <a:rPr lang="da-DK" sz="1100" b="1" dirty="0">
                <a:solidFill>
                  <a:schemeClr val="bg1"/>
                </a:solidFill>
              </a:rPr>
              <a:t> on private </a:t>
            </a:r>
            <a:r>
              <a:rPr lang="da-DK" sz="1100" b="1" dirty="0" err="1">
                <a:solidFill>
                  <a:schemeClr val="bg1"/>
                </a:solidFill>
              </a:rPr>
              <a:t>company</a:t>
            </a:r>
            <a:endParaRPr lang="da-DK" sz="1100" b="1" dirty="0">
              <a:solidFill>
                <a:schemeClr val="bg1"/>
              </a:solidFill>
            </a:endParaRPr>
          </a:p>
        </p:txBody>
      </p:sp>
      <p:sp>
        <p:nvSpPr>
          <p:cNvPr id="45" name="Tekstfelt 44">
            <a:extLst>
              <a:ext uri="{FF2B5EF4-FFF2-40B4-BE49-F238E27FC236}">
                <a16:creationId xmlns:a16="http://schemas.microsoft.com/office/drawing/2014/main" id="{8FD2E7B7-9D49-4622-B09E-3FB091044672}"/>
              </a:ext>
            </a:extLst>
          </p:cNvPr>
          <p:cNvSpPr txBox="1"/>
          <p:nvPr/>
        </p:nvSpPr>
        <p:spPr>
          <a:xfrm>
            <a:off x="5950279" y="2071739"/>
            <a:ext cx="1586549" cy="3121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/>
              <a:t>Bank </a:t>
            </a:r>
            <a:r>
              <a:rPr lang="da-DK" sz="1100" b="1" cap="all" spc="100" dirty="0" err="1"/>
              <a:t>Deposits</a:t>
            </a:r>
            <a:endParaRPr lang="da-DK" sz="1100" b="1" cap="all" spc="100" dirty="0"/>
          </a:p>
        </p:txBody>
      </p:sp>
      <p:sp>
        <p:nvSpPr>
          <p:cNvPr id="47" name="Tekstfelt 46">
            <a:extLst>
              <a:ext uri="{FF2B5EF4-FFF2-40B4-BE49-F238E27FC236}">
                <a16:creationId xmlns:a16="http://schemas.microsoft.com/office/drawing/2014/main" id="{D471D819-9BA7-43A8-AB9C-59D79007DD18}"/>
              </a:ext>
            </a:extLst>
          </p:cNvPr>
          <p:cNvSpPr txBox="1"/>
          <p:nvPr/>
        </p:nvSpPr>
        <p:spPr>
          <a:xfrm>
            <a:off x="839717" y="2042434"/>
            <a:ext cx="1586549" cy="3121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/>
              <a:t>Cash</a:t>
            </a:r>
          </a:p>
        </p:txBody>
      </p:sp>
      <p:pic>
        <p:nvPicPr>
          <p:cNvPr id="50" name="Billede 49">
            <a:extLst>
              <a:ext uri="{FF2B5EF4-FFF2-40B4-BE49-F238E27FC236}">
                <a16:creationId xmlns:a16="http://schemas.microsoft.com/office/drawing/2014/main" id="{478EEDC7-6248-41AE-9D11-90D29E82C8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150" y="5660910"/>
            <a:ext cx="791584" cy="67574"/>
          </a:xfrm>
          <a:prstGeom prst="rect">
            <a:avLst/>
          </a:prstGeom>
        </p:spPr>
      </p:pic>
      <p:sp>
        <p:nvSpPr>
          <p:cNvPr id="51" name="Tekstfelt 50">
            <a:extLst>
              <a:ext uri="{FF2B5EF4-FFF2-40B4-BE49-F238E27FC236}">
                <a16:creationId xmlns:a16="http://schemas.microsoft.com/office/drawing/2014/main" id="{7C49AEC1-8D3D-4D4F-A9D0-2C83EED993D2}"/>
              </a:ext>
            </a:extLst>
          </p:cNvPr>
          <p:cNvSpPr txBox="1"/>
          <p:nvPr/>
        </p:nvSpPr>
        <p:spPr>
          <a:xfrm>
            <a:off x="1901791" y="5852224"/>
            <a:ext cx="1586549" cy="16580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/>
              <a:t>Stable Value</a:t>
            </a:r>
          </a:p>
        </p:txBody>
      </p:sp>
      <p:pic>
        <p:nvPicPr>
          <p:cNvPr id="52" name="Billede 51">
            <a:extLst>
              <a:ext uri="{FF2B5EF4-FFF2-40B4-BE49-F238E27FC236}">
                <a16:creationId xmlns:a16="http://schemas.microsoft.com/office/drawing/2014/main" id="{C685E7AC-44E6-45F4-9D0F-8D7198BBE0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217" y="5657473"/>
            <a:ext cx="791584" cy="67574"/>
          </a:xfrm>
          <a:prstGeom prst="rect">
            <a:avLst/>
          </a:prstGeom>
        </p:spPr>
      </p:pic>
      <p:sp>
        <p:nvSpPr>
          <p:cNvPr id="53" name="Tekstfelt 52">
            <a:extLst>
              <a:ext uri="{FF2B5EF4-FFF2-40B4-BE49-F238E27FC236}">
                <a16:creationId xmlns:a16="http://schemas.microsoft.com/office/drawing/2014/main" id="{35DAF633-DE3F-404C-B109-A22AF90B17A4}"/>
              </a:ext>
            </a:extLst>
          </p:cNvPr>
          <p:cNvSpPr txBox="1"/>
          <p:nvPr/>
        </p:nvSpPr>
        <p:spPr>
          <a:xfrm>
            <a:off x="5873825" y="5854162"/>
            <a:ext cx="1586549" cy="16408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/>
              <a:t>Stable Value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CED0FB2A-8E8E-41E1-8F0C-033946AE6ECA}"/>
              </a:ext>
            </a:extLst>
          </p:cNvPr>
          <p:cNvGrpSpPr/>
          <p:nvPr/>
        </p:nvGrpSpPr>
        <p:grpSpPr>
          <a:xfrm>
            <a:off x="9130124" y="5492018"/>
            <a:ext cx="1074185" cy="281664"/>
            <a:chOff x="6901139" y="5228967"/>
            <a:chExt cx="1074185" cy="281664"/>
          </a:xfrm>
        </p:grpSpPr>
        <p:pic>
          <p:nvPicPr>
            <p:cNvPr id="55" name="Billede 54">
              <a:extLst>
                <a:ext uri="{FF2B5EF4-FFF2-40B4-BE49-F238E27FC236}">
                  <a16:creationId xmlns:a16="http://schemas.microsoft.com/office/drawing/2014/main" id="{6B759971-EEA8-4847-BBAA-5D13305B2A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3742" t="1" r="23742" b="-2"/>
            <a:stretch/>
          </p:blipFill>
          <p:spPr>
            <a:xfrm>
              <a:off x="7435324" y="5300019"/>
              <a:ext cx="540000" cy="67573"/>
            </a:xfrm>
            <a:prstGeom prst="rect">
              <a:avLst/>
            </a:prstGeom>
          </p:spPr>
        </p:pic>
        <p:pic>
          <p:nvPicPr>
            <p:cNvPr id="56" name="Billede 55">
              <a:extLst>
                <a:ext uri="{FF2B5EF4-FFF2-40B4-BE49-F238E27FC236}">
                  <a16:creationId xmlns:a16="http://schemas.microsoft.com/office/drawing/2014/main" id="{90E2AA05-CCF6-4804-9CF9-480919611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139" y="5228967"/>
              <a:ext cx="692090" cy="281664"/>
            </a:xfrm>
            <a:prstGeom prst="rect">
              <a:avLst/>
            </a:prstGeom>
          </p:spPr>
        </p:pic>
      </p:grpSp>
      <p:sp>
        <p:nvSpPr>
          <p:cNvPr id="62" name="Tekstfelt 61">
            <a:extLst>
              <a:ext uri="{FF2B5EF4-FFF2-40B4-BE49-F238E27FC236}">
                <a16:creationId xmlns:a16="http://schemas.microsoft.com/office/drawing/2014/main" id="{7F46AECB-6A31-419C-BD9F-7181419B6A58}"/>
              </a:ext>
            </a:extLst>
          </p:cNvPr>
          <p:cNvSpPr txBox="1"/>
          <p:nvPr/>
        </p:nvSpPr>
        <p:spPr>
          <a:xfrm>
            <a:off x="8897370" y="5849282"/>
            <a:ext cx="1586549" cy="18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da-DK" sz="1100" b="1" cap="all" spc="100" dirty="0"/>
              <a:t>Stable </a:t>
            </a:r>
            <a:r>
              <a:rPr lang="da-DK" sz="1100" b="1" cap="all" spc="100" dirty="0" err="1"/>
              <a:t>value</a:t>
            </a:r>
            <a:r>
              <a:rPr lang="da-DK" sz="1100" b="1" cap="all" spc="100" dirty="0"/>
              <a:t>?</a:t>
            </a:r>
          </a:p>
        </p:txBody>
      </p:sp>
      <p:cxnSp>
        <p:nvCxnSpPr>
          <p:cNvPr id="64" name="Lige forbindelse 63">
            <a:extLst>
              <a:ext uri="{FF2B5EF4-FFF2-40B4-BE49-F238E27FC236}">
                <a16:creationId xmlns:a16="http://schemas.microsoft.com/office/drawing/2014/main" id="{F43E1CAC-B435-4DE5-84CD-F35AE45C12A0}"/>
              </a:ext>
            </a:extLst>
          </p:cNvPr>
          <p:cNvCxnSpPr>
            <a:cxnSpLocks/>
          </p:cNvCxnSpPr>
          <p:nvPr/>
        </p:nvCxnSpPr>
        <p:spPr>
          <a:xfrm>
            <a:off x="5147696" y="1367966"/>
            <a:ext cx="0" cy="470904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Lige forbindelse 64">
            <a:extLst>
              <a:ext uri="{FF2B5EF4-FFF2-40B4-BE49-F238E27FC236}">
                <a16:creationId xmlns:a16="http://schemas.microsoft.com/office/drawing/2014/main" id="{DA9D58C1-6CD1-4DDC-879D-4A9C52A1862E}"/>
              </a:ext>
            </a:extLst>
          </p:cNvPr>
          <p:cNvCxnSpPr>
            <a:cxnSpLocks/>
          </p:cNvCxnSpPr>
          <p:nvPr/>
        </p:nvCxnSpPr>
        <p:spPr>
          <a:xfrm>
            <a:off x="8327454" y="1318102"/>
            <a:ext cx="0" cy="475890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13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dsholder til indhold 61">
            <a:extLst>
              <a:ext uri="{FF2B5EF4-FFF2-40B4-BE49-F238E27FC236}">
                <a16:creationId xmlns:a16="http://schemas.microsoft.com/office/drawing/2014/main" id="{21708DAD-1931-406C-94B1-11989A599D2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08241" y="1338108"/>
            <a:ext cx="8334702" cy="4645025"/>
          </a:xfrm>
          <a:solidFill>
            <a:schemeClr val="bg2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F233E1-EF26-4BDE-9427-3ED73355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Digitalization of money and payments: Monetary and Financial Stability Challenges</a:t>
            </a:r>
          </a:p>
        </p:txBody>
      </p:sp>
      <p:sp>
        <p:nvSpPr>
          <p:cNvPr id="22" name="Pladsholder til dato 3">
            <a:extLst>
              <a:ext uri="{FF2B5EF4-FFF2-40B4-BE49-F238E27FC236}">
                <a16:creationId xmlns:a16="http://schemas.microsoft.com/office/drawing/2014/main" id="{9A138364-13E1-4032-9661-A713B98F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81949" y="6274800"/>
            <a:ext cx="2682851" cy="1584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54FF8-1B9E-4872-9D9F-C311D9081B65}" type="datetime2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797"/>
                </a:solidFill>
                <a:effectLst/>
                <a:uLnTx/>
                <a:uFillTx/>
                <a:latin typeface="Nationalban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 september 2021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979797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sp>
        <p:nvSpPr>
          <p:cNvPr id="14" name="Tekstboks 32">
            <a:extLst>
              <a:ext uri="{FF2B5EF4-FFF2-40B4-BE49-F238E27FC236}">
                <a16:creationId xmlns:a16="http://schemas.microsoft.com/office/drawing/2014/main" id="{73DCF1F9-5C9A-4339-B603-CDB6899F5ECB}"/>
              </a:ext>
            </a:extLst>
          </p:cNvPr>
          <p:cNvSpPr txBox="1"/>
          <p:nvPr/>
        </p:nvSpPr>
        <p:spPr>
          <a:xfrm>
            <a:off x="2508362" y="1962058"/>
            <a:ext cx="1960098" cy="104192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sp>
        <p:nvSpPr>
          <p:cNvPr id="23" name="Tekstboks 29">
            <a:extLst>
              <a:ext uri="{FF2B5EF4-FFF2-40B4-BE49-F238E27FC236}">
                <a16:creationId xmlns:a16="http://schemas.microsoft.com/office/drawing/2014/main" id="{9AC4FFBA-0C1A-4D48-9789-244073CDFB19}"/>
              </a:ext>
            </a:extLst>
          </p:cNvPr>
          <p:cNvSpPr txBox="1"/>
          <p:nvPr/>
        </p:nvSpPr>
        <p:spPr>
          <a:xfrm>
            <a:off x="10887079" y="5254440"/>
            <a:ext cx="831273" cy="75570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sp>
        <p:nvSpPr>
          <p:cNvPr id="25" name="Tekstboks 29">
            <a:extLst>
              <a:ext uri="{FF2B5EF4-FFF2-40B4-BE49-F238E27FC236}">
                <a16:creationId xmlns:a16="http://schemas.microsoft.com/office/drawing/2014/main" id="{AAB4289A-90E8-4EA8-8CBD-C43BC9846E66}"/>
              </a:ext>
            </a:extLst>
          </p:cNvPr>
          <p:cNvSpPr txBox="1"/>
          <p:nvPr/>
        </p:nvSpPr>
        <p:spPr>
          <a:xfrm>
            <a:off x="7033981" y="2245198"/>
            <a:ext cx="831273" cy="755703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454545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grpSp>
        <p:nvGrpSpPr>
          <p:cNvPr id="83" name="Gruppe 82">
            <a:extLst>
              <a:ext uri="{FF2B5EF4-FFF2-40B4-BE49-F238E27FC236}">
                <a16:creationId xmlns:a16="http://schemas.microsoft.com/office/drawing/2014/main" id="{F3D8F681-5950-44FA-A02A-5B1CD19A7D49}"/>
              </a:ext>
            </a:extLst>
          </p:cNvPr>
          <p:cNvGrpSpPr/>
          <p:nvPr/>
        </p:nvGrpSpPr>
        <p:grpSpPr>
          <a:xfrm>
            <a:off x="8192653" y="4276786"/>
            <a:ext cx="1542664" cy="1560513"/>
            <a:chOff x="740759" y="1532515"/>
            <a:chExt cx="2160000" cy="2160000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1340B04-5F8F-4F39-9EA6-F6AA9D4F8807}"/>
                </a:ext>
              </a:extLst>
            </p:cNvPr>
            <p:cNvSpPr/>
            <p:nvPr/>
          </p:nvSpPr>
          <p:spPr>
            <a:xfrm>
              <a:off x="740759" y="1532515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29" name="Tekstboks 45">
              <a:extLst>
                <a:ext uri="{FF2B5EF4-FFF2-40B4-BE49-F238E27FC236}">
                  <a16:creationId xmlns:a16="http://schemas.microsoft.com/office/drawing/2014/main" id="{56EE383D-0912-4046-BFF8-0E6F2B365C3C}"/>
                </a:ext>
              </a:extLst>
            </p:cNvPr>
            <p:cNvSpPr txBox="1"/>
            <p:nvPr/>
          </p:nvSpPr>
          <p:spPr>
            <a:xfrm>
              <a:off x="963604" y="2773473"/>
              <a:ext cx="1714309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Insufficient information on payments</a:t>
              </a:r>
            </a:p>
          </p:txBody>
        </p:sp>
      </p:grpSp>
      <p:sp>
        <p:nvSpPr>
          <p:cNvPr id="66" name="Pladsholder til slidenummer 4">
            <a:extLst>
              <a:ext uri="{FF2B5EF4-FFF2-40B4-BE49-F238E27FC236}">
                <a16:creationId xmlns:a16="http://schemas.microsoft.com/office/drawing/2014/main" id="{5120CA99-20B5-463B-A801-0CAB6EAB9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1949" y="6426000"/>
            <a:ext cx="2682851" cy="180000"/>
          </a:xfrm>
        </p:spPr>
        <p:txBody>
          <a:bodyPr/>
          <a:lstStyle/>
          <a:p>
            <a:fld id="{667EC89C-17A0-4E64-A6D2-B825673CEEDF}" type="slidenum">
              <a:rPr lang="da-DK" smtClean="0"/>
              <a:pPr/>
              <a:t>3</a:t>
            </a:fld>
            <a:endParaRPr lang="da-DK" dirty="0"/>
          </a:p>
        </p:txBody>
      </p:sp>
      <p:grpSp>
        <p:nvGrpSpPr>
          <p:cNvPr id="80" name="Gruppe 79">
            <a:extLst>
              <a:ext uri="{FF2B5EF4-FFF2-40B4-BE49-F238E27FC236}">
                <a16:creationId xmlns:a16="http://schemas.microsoft.com/office/drawing/2014/main" id="{D494F441-51B2-4332-A67B-D753F2F8FF13}"/>
              </a:ext>
            </a:extLst>
          </p:cNvPr>
          <p:cNvGrpSpPr/>
          <p:nvPr/>
        </p:nvGrpSpPr>
        <p:grpSpPr>
          <a:xfrm>
            <a:off x="6526135" y="3820448"/>
            <a:ext cx="1610249" cy="1600065"/>
            <a:chOff x="3977514" y="1532515"/>
            <a:chExt cx="2160000" cy="2160000"/>
          </a:xfrm>
        </p:grpSpPr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BE6252E-13BE-47EC-99EF-F76A69775946}"/>
                </a:ext>
              </a:extLst>
            </p:cNvPr>
            <p:cNvSpPr/>
            <p:nvPr/>
          </p:nvSpPr>
          <p:spPr>
            <a:xfrm>
              <a:off x="3977514" y="1532515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44" name="Tekstboks 45">
              <a:extLst>
                <a:ext uri="{FF2B5EF4-FFF2-40B4-BE49-F238E27FC236}">
                  <a16:creationId xmlns:a16="http://schemas.microsoft.com/office/drawing/2014/main" id="{083ECB52-5231-4529-8CA8-72CD8FCC7F55}"/>
                </a:ext>
              </a:extLst>
            </p:cNvPr>
            <p:cNvSpPr txBox="1"/>
            <p:nvPr/>
          </p:nvSpPr>
          <p:spPr>
            <a:xfrm>
              <a:off x="4283545" y="2852936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inefficient payment system</a:t>
              </a:r>
            </a:p>
          </p:txBody>
        </p:sp>
      </p:grpSp>
      <p:grpSp>
        <p:nvGrpSpPr>
          <p:cNvPr id="79" name="Gruppe 78">
            <a:extLst>
              <a:ext uri="{FF2B5EF4-FFF2-40B4-BE49-F238E27FC236}">
                <a16:creationId xmlns:a16="http://schemas.microsoft.com/office/drawing/2014/main" id="{819E691B-177F-4BD3-88B1-D2B84473B533}"/>
              </a:ext>
            </a:extLst>
          </p:cNvPr>
          <p:cNvGrpSpPr/>
          <p:nvPr/>
        </p:nvGrpSpPr>
        <p:grpSpPr>
          <a:xfrm>
            <a:off x="4295007" y="3232174"/>
            <a:ext cx="1450556" cy="1348954"/>
            <a:chOff x="5483396" y="1532516"/>
            <a:chExt cx="2160000" cy="2160001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8046325-41C9-4F41-A448-225A72E24113}"/>
                </a:ext>
              </a:extLst>
            </p:cNvPr>
            <p:cNvSpPr/>
            <p:nvPr/>
          </p:nvSpPr>
          <p:spPr>
            <a:xfrm>
              <a:off x="5483396" y="1532516"/>
              <a:ext cx="2160000" cy="2160001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47" name="Tekstboks 45">
              <a:extLst>
                <a:ext uri="{FF2B5EF4-FFF2-40B4-BE49-F238E27FC236}">
                  <a16:creationId xmlns:a16="http://schemas.microsoft.com/office/drawing/2014/main" id="{F4E5BCFC-590A-42AC-B392-AB3D47FAA87E}"/>
                </a:ext>
              </a:extLst>
            </p:cNvPr>
            <p:cNvSpPr txBox="1"/>
            <p:nvPr/>
          </p:nvSpPr>
          <p:spPr>
            <a:xfrm>
              <a:off x="5789428" y="2852936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Financial inclusion</a:t>
              </a:r>
            </a:p>
          </p:txBody>
        </p:sp>
      </p:grpSp>
      <p:grpSp>
        <p:nvGrpSpPr>
          <p:cNvPr id="51" name="Gruppe 50">
            <a:extLst>
              <a:ext uri="{FF2B5EF4-FFF2-40B4-BE49-F238E27FC236}">
                <a16:creationId xmlns:a16="http://schemas.microsoft.com/office/drawing/2014/main" id="{6D97BF15-C634-466A-8C7D-81CB996CA7E4}"/>
              </a:ext>
            </a:extLst>
          </p:cNvPr>
          <p:cNvGrpSpPr/>
          <p:nvPr/>
        </p:nvGrpSpPr>
        <p:grpSpPr>
          <a:xfrm>
            <a:off x="2931299" y="4087640"/>
            <a:ext cx="1651739" cy="1717624"/>
            <a:chOff x="3977514" y="1532515"/>
            <a:chExt cx="2160000" cy="2160000"/>
          </a:xfrm>
        </p:grpSpPr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8874FEE-7E5C-4AE3-9243-5A5A9AB7B3F0}"/>
                </a:ext>
              </a:extLst>
            </p:cNvPr>
            <p:cNvSpPr/>
            <p:nvPr/>
          </p:nvSpPr>
          <p:spPr>
            <a:xfrm>
              <a:off x="3977514" y="1532515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54" name="Tekstboks 45">
              <a:extLst>
                <a:ext uri="{FF2B5EF4-FFF2-40B4-BE49-F238E27FC236}">
                  <a16:creationId xmlns:a16="http://schemas.microsoft.com/office/drawing/2014/main" id="{52B29754-9772-4488-A7C9-AC82DA38450A}"/>
                </a:ext>
              </a:extLst>
            </p:cNvPr>
            <p:cNvSpPr txBox="1"/>
            <p:nvPr/>
          </p:nvSpPr>
          <p:spPr>
            <a:xfrm>
              <a:off x="4283545" y="2852936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Threats to national currencies</a:t>
              </a:r>
            </a:p>
          </p:txBody>
        </p:sp>
      </p:grpSp>
      <p:grpSp>
        <p:nvGrpSpPr>
          <p:cNvPr id="81" name="Gruppe 80">
            <a:extLst>
              <a:ext uri="{FF2B5EF4-FFF2-40B4-BE49-F238E27FC236}">
                <a16:creationId xmlns:a16="http://schemas.microsoft.com/office/drawing/2014/main" id="{FA2C494C-043F-474C-A265-CA864224BACF}"/>
              </a:ext>
            </a:extLst>
          </p:cNvPr>
          <p:cNvGrpSpPr/>
          <p:nvPr/>
        </p:nvGrpSpPr>
        <p:grpSpPr>
          <a:xfrm>
            <a:off x="2129614" y="1515336"/>
            <a:ext cx="2194150" cy="2305111"/>
            <a:chOff x="2572078" y="1529514"/>
            <a:chExt cx="2160000" cy="2160000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60757E8-E3FB-4402-AFEC-CFB5FB73CDBC}"/>
                </a:ext>
              </a:extLst>
            </p:cNvPr>
            <p:cNvSpPr/>
            <p:nvPr/>
          </p:nvSpPr>
          <p:spPr>
            <a:xfrm>
              <a:off x="2572078" y="1529514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38" name="Tekstboks 45">
              <a:extLst>
                <a:ext uri="{FF2B5EF4-FFF2-40B4-BE49-F238E27FC236}">
                  <a16:creationId xmlns:a16="http://schemas.microsoft.com/office/drawing/2014/main" id="{DB9CF610-0543-4845-93E7-ED9F7E2A3C5E}"/>
                </a:ext>
              </a:extLst>
            </p:cNvPr>
            <p:cNvSpPr txBox="1"/>
            <p:nvPr/>
          </p:nvSpPr>
          <p:spPr>
            <a:xfrm>
              <a:off x="2878109" y="2852936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GB" sz="1100" b="1" cap="all" spc="70" dirty="0" err="1">
                  <a:solidFill>
                    <a:schemeClr val="bg2"/>
                  </a:solidFill>
                </a:rPr>
                <a:t>Bigtechs</a:t>
              </a:r>
              <a:r>
                <a:rPr lang="en-GB" sz="1100" b="1" cap="all" spc="70" dirty="0">
                  <a:solidFill>
                    <a:schemeClr val="bg2"/>
                  </a:solidFill>
                </a:rPr>
                <a:t> and payment innovation</a:t>
              </a:r>
            </a:p>
          </p:txBody>
        </p:sp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55974040-ED11-4C34-B2F4-72929A17938D}"/>
              </a:ext>
            </a:extLst>
          </p:cNvPr>
          <p:cNvGrpSpPr/>
          <p:nvPr/>
        </p:nvGrpSpPr>
        <p:grpSpPr>
          <a:xfrm>
            <a:off x="5965771" y="2410894"/>
            <a:ext cx="1483845" cy="1427871"/>
            <a:chOff x="6724509" y="1565376"/>
            <a:chExt cx="2160000" cy="2160000"/>
          </a:xfrm>
        </p:grpSpPr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44EE97E-7125-4747-B288-D0E2DAE4EAFD}"/>
                </a:ext>
              </a:extLst>
            </p:cNvPr>
            <p:cNvSpPr/>
            <p:nvPr/>
          </p:nvSpPr>
          <p:spPr>
            <a:xfrm>
              <a:off x="6724509" y="1565376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49" name="Tekstboks 45">
              <a:extLst>
                <a:ext uri="{FF2B5EF4-FFF2-40B4-BE49-F238E27FC236}">
                  <a16:creationId xmlns:a16="http://schemas.microsoft.com/office/drawing/2014/main" id="{D8E6598A-44CE-48B0-B806-F8AD0540CCA9}"/>
                </a:ext>
              </a:extLst>
            </p:cNvPr>
            <p:cNvSpPr txBox="1"/>
            <p:nvPr/>
          </p:nvSpPr>
          <p:spPr>
            <a:xfrm>
              <a:off x="6961896" y="2852936"/>
              <a:ext cx="1738567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Expensive payment services</a:t>
              </a:r>
            </a:p>
          </p:txBody>
        </p:sp>
      </p:grp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261D3097-6CEC-43E7-BEFD-2DDB41C106AC}"/>
              </a:ext>
            </a:extLst>
          </p:cNvPr>
          <p:cNvGrpSpPr/>
          <p:nvPr/>
        </p:nvGrpSpPr>
        <p:grpSpPr>
          <a:xfrm>
            <a:off x="1600928" y="3564450"/>
            <a:ext cx="1416215" cy="1376049"/>
            <a:chOff x="740759" y="1649316"/>
            <a:chExt cx="2160000" cy="2160000"/>
          </a:xfrm>
        </p:grpSpPr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C83B1727-62EA-412E-AF73-4D39DB504B13}"/>
                </a:ext>
              </a:extLst>
            </p:cNvPr>
            <p:cNvSpPr/>
            <p:nvPr/>
          </p:nvSpPr>
          <p:spPr>
            <a:xfrm>
              <a:off x="740759" y="1649316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61" name="Tekstboks 45">
              <a:extLst>
                <a:ext uri="{FF2B5EF4-FFF2-40B4-BE49-F238E27FC236}">
                  <a16:creationId xmlns:a16="http://schemas.microsoft.com/office/drawing/2014/main" id="{AA3E5A5B-1735-4220-8CFE-9E9DAD110E80}"/>
                </a:ext>
              </a:extLst>
            </p:cNvPr>
            <p:cNvSpPr txBox="1"/>
            <p:nvPr/>
          </p:nvSpPr>
          <p:spPr>
            <a:xfrm>
              <a:off x="1046790" y="2852936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Decline in Cash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ECAD0061-DD86-46BA-8FEE-EC739372AC1D}"/>
              </a:ext>
            </a:extLst>
          </p:cNvPr>
          <p:cNvGrpSpPr/>
          <p:nvPr/>
        </p:nvGrpSpPr>
        <p:grpSpPr>
          <a:xfrm>
            <a:off x="4323764" y="1412444"/>
            <a:ext cx="1843128" cy="1819730"/>
            <a:chOff x="740759" y="1532515"/>
            <a:chExt cx="2160000" cy="2160000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ECE39BFA-F56E-4107-8B4B-DAAA47C2853E}"/>
                </a:ext>
              </a:extLst>
            </p:cNvPr>
            <p:cNvSpPr/>
            <p:nvPr/>
          </p:nvSpPr>
          <p:spPr>
            <a:xfrm>
              <a:off x="740759" y="1532515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68" name="Tekstboks 45">
              <a:extLst>
                <a:ext uri="{FF2B5EF4-FFF2-40B4-BE49-F238E27FC236}">
                  <a16:creationId xmlns:a16="http://schemas.microsoft.com/office/drawing/2014/main" id="{2F428941-DDA7-4A1B-8354-B53D3D207344}"/>
                </a:ext>
              </a:extLst>
            </p:cNvPr>
            <p:cNvSpPr txBox="1"/>
            <p:nvPr/>
          </p:nvSpPr>
          <p:spPr>
            <a:xfrm>
              <a:off x="1065189" y="2780891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Network effects and Large </a:t>
              </a:r>
              <a:r>
                <a:rPr lang="en-GB" sz="1100" b="1" cap="all" spc="70" dirty="0" err="1">
                  <a:solidFill>
                    <a:schemeClr val="bg2"/>
                  </a:solidFill>
                </a:rPr>
                <a:t>markups</a:t>
              </a:r>
              <a:endParaRPr lang="en-GB" sz="1100" b="1" cap="all" spc="7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E1C4B3EF-F3A2-4273-BFE0-FCF645659CEA}"/>
              </a:ext>
            </a:extLst>
          </p:cNvPr>
          <p:cNvGrpSpPr/>
          <p:nvPr/>
        </p:nvGrpSpPr>
        <p:grpSpPr>
          <a:xfrm>
            <a:off x="4864450" y="4537868"/>
            <a:ext cx="1583896" cy="1501806"/>
            <a:chOff x="5021513" y="4524785"/>
            <a:chExt cx="1426833" cy="1368028"/>
          </a:xfrm>
        </p:grpSpPr>
        <p:grpSp>
          <p:nvGrpSpPr>
            <p:cNvPr id="71" name="Gruppe 70">
              <a:extLst>
                <a:ext uri="{FF2B5EF4-FFF2-40B4-BE49-F238E27FC236}">
                  <a16:creationId xmlns:a16="http://schemas.microsoft.com/office/drawing/2014/main" id="{88356617-F08D-4307-B416-A4C5A6C7B609}"/>
                </a:ext>
              </a:extLst>
            </p:cNvPr>
            <p:cNvGrpSpPr/>
            <p:nvPr/>
          </p:nvGrpSpPr>
          <p:grpSpPr>
            <a:xfrm>
              <a:off x="5021513" y="4524785"/>
              <a:ext cx="1426833" cy="1368028"/>
              <a:chOff x="5564144" y="1724925"/>
              <a:chExt cx="2079251" cy="1967592"/>
            </a:xfrm>
          </p:grpSpPr>
          <p:sp>
            <p:nvSpPr>
              <p:cNvPr id="73" name="Ellipse 72">
                <a:extLst>
                  <a:ext uri="{FF2B5EF4-FFF2-40B4-BE49-F238E27FC236}">
                    <a16:creationId xmlns:a16="http://schemas.microsoft.com/office/drawing/2014/main" id="{877D14EF-EE9B-4E71-A3C3-6B8AF6C1181F}"/>
                  </a:ext>
                </a:extLst>
              </p:cNvPr>
              <p:cNvSpPr/>
              <p:nvPr/>
            </p:nvSpPr>
            <p:spPr>
              <a:xfrm>
                <a:off x="5564144" y="1724925"/>
                <a:ext cx="2079251" cy="1967592"/>
              </a:xfrm>
              <a:prstGeom prst="ellipse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a-DK" sz="1000" dirty="0" err="1"/>
              </a:p>
            </p:txBody>
          </p:sp>
          <p:sp>
            <p:nvSpPr>
              <p:cNvPr id="74" name="Tekstboks 45">
                <a:extLst>
                  <a:ext uri="{FF2B5EF4-FFF2-40B4-BE49-F238E27FC236}">
                    <a16:creationId xmlns:a16="http://schemas.microsoft.com/office/drawing/2014/main" id="{8B7355C0-4026-495E-887A-5721E4BC5DAE}"/>
                  </a:ext>
                </a:extLst>
              </p:cNvPr>
              <p:cNvSpPr txBox="1"/>
              <p:nvPr/>
            </p:nvSpPr>
            <p:spPr>
              <a:xfrm>
                <a:off x="5608735" y="2852937"/>
                <a:ext cx="1909317" cy="45005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lvl="0" algn="ctr">
                  <a:defRPr/>
                </a:pPr>
                <a:r>
                  <a:rPr lang="en-GB" sz="1100" b="1" cap="all" spc="70" dirty="0">
                    <a:solidFill>
                      <a:schemeClr val="bg2"/>
                    </a:solidFill>
                  </a:rPr>
                  <a:t>No Alternative to private money</a:t>
                </a:r>
              </a:p>
            </p:txBody>
          </p:sp>
        </p:grpSp>
        <p:pic>
          <p:nvPicPr>
            <p:cNvPr id="75" name="Pladsholder til indhold 10">
              <a:extLst>
                <a:ext uri="{FF2B5EF4-FFF2-40B4-BE49-F238E27FC236}">
                  <a16:creationId xmlns:a16="http://schemas.microsoft.com/office/drawing/2014/main" id="{60BEBE4D-AA6E-4474-8E59-7255B9A7B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0820" y="4632856"/>
              <a:ext cx="612806" cy="482625"/>
            </a:xfrm>
            <a:prstGeom prst="rect">
              <a:avLst/>
            </a:prstGeom>
          </p:spPr>
        </p:pic>
      </p:grpSp>
      <p:grpSp>
        <p:nvGrpSpPr>
          <p:cNvPr id="78" name="Gruppe 77">
            <a:extLst>
              <a:ext uri="{FF2B5EF4-FFF2-40B4-BE49-F238E27FC236}">
                <a16:creationId xmlns:a16="http://schemas.microsoft.com/office/drawing/2014/main" id="{CA93D792-1085-4155-822A-FA6BF5D6A067}"/>
              </a:ext>
            </a:extLst>
          </p:cNvPr>
          <p:cNvGrpSpPr/>
          <p:nvPr/>
        </p:nvGrpSpPr>
        <p:grpSpPr>
          <a:xfrm>
            <a:off x="7457096" y="1944857"/>
            <a:ext cx="2322721" cy="2331929"/>
            <a:chOff x="6714677" y="1487348"/>
            <a:chExt cx="2160000" cy="2160000"/>
          </a:xfrm>
        </p:grpSpPr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222BE21-5AAE-4085-8D90-EA067A407478}"/>
                </a:ext>
              </a:extLst>
            </p:cNvPr>
            <p:cNvSpPr/>
            <p:nvPr/>
          </p:nvSpPr>
          <p:spPr>
            <a:xfrm>
              <a:off x="6714677" y="1487348"/>
              <a:ext cx="2160000" cy="21600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a-DK" sz="1000" dirty="0" err="1"/>
            </a:p>
          </p:txBody>
        </p:sp>
        <p:sp>
          <p:nvSpPr>
            <p:cNvPr id="41" name="Tekstboks 45">
              <a:extLst>
                <a:ext uri="{FF2B5EF4-FFF2-40B4-BE49-F238E27FC236}">
                  <a16:creationId xmlns:a16="http://schemas.microsoft.com/office/drawing/2014/main" id="{AADDA89D-B992-4E80-B5CF-6940969D9252}"/>
                </a:ext>
              </a:extLst>
            </p:cNvPr>
            <p:cNvSpPr txBox="1"/>
            <p:nvPr/>
          </p:nvSpPr>
          <p:spPr>
            <a:xfrm>
              <a:off x="7038264" y="2764844"/>
              <a:ext cx="1547938" cy="45005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lvl="0" algn="ctr">
                <a:defRPr/>
              </a:pPr>
              <a:r>
                <a:rPr lang="en-GB" sz="1100" b="1" cap="all" spc="70" dirty="0">
                  <a:solidFill>
                    <a:schemeClr val="bg2"/>
                  </a:solidFill>
                </a:rPr>
                <a:t>Threats to monetary policy transmission</a:t>
              </a:r>
            </a:p>
          </p:txBody>
        </p:sp>
      </p:grpSp>
      <p:pic>
        <p:nvPicPr>
          <p:cNvPr id="69" name="Pladsholder til indhold 6">
            <a:extLst>
              <a:ext uri="{FF2B5EF4-FFF2-40B4-BE49-F238E27FC236}">
                <a16:creationId xmlns:a16="http://schemas.microsoft.com/office/drawing/2014/main" id="{5518E399-3BD1-4A02-BFEC-029C60747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78" y="1687247"/>
            <a:ext cx="588066" cy="491674"/>
          </a:xfrm>
          <a:prstGeom prst="rect">
            <a:avLst/>
          </a:prstGeom>
        </p:spPr>
      </p:pic>
      <p:pic>
        <p:nvPicPr>
          <p:cNvPr id="70" name="Billede 69">
            <a:extLst>
              <a:ext uri="{FF2B5EF4-FFF2-40B4-BE49-F238E27FC236}">
                <a16:creationId xmlns:a16="http://schemas.microsoft.com/office/drawing/2014/main" id="{B202578D-8EE7-4FA0-8594-7969AC951F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278" y="4094455"/>
            <a:ext cx="504445" cy="500254"/>
          </a:xfrm>
          <a:prstGeom prst="rect">
            <a:avLst/>
          </a:prstGeom>
        </p:spPr>
      </p:pic>
      <p:pic>
        <p:nvPicPr>
          <p:cNvPr id="72" name="Billede 71">
            <a:extLst>
              <a:ext uri="{FF2B5EF4-FFF2-40B4-BE49-F238E27FC236}">
                <a16:creationId xmlns:a16="http://schemas.microsoft.com/office/drawing/2014/main" id="{B3BF1393-2866-4595-B1A9-153164F3C0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102" y="3692834"/>
            <a:ext cx="592837" cy="503302"/>
          </a:xfrm>
          <a:prstGeom prst="rect">
            <a:avLst/>
          </a:prstGeom>
        </p:spPr>
      </p:pic>
      <p:pic>
        <p:nvPicPr>
          <p:cNvPr id="77" name="Billede 76">
            <a:extLst>
              <a:ext uri="{FF2B5EF4-FFF2-40B4-BE49-F238E27FC236}">
                <a16:creationId xmlns:a16="http://schemas.microsoft.com/office/drawing/2014/main" id="{14C4B4B7-E896-4027-85D7-28EEA67636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46" y="2107491"/>
            <a:ext cx="708849" cy="618177"/>
          </a:xfrm>
          <a:prstGeom prst="rect">
            <a:avLst/>
          </a:prstGeom>
        </p:spPr>
      </p:pic>
      <p:pic>
        <p:nvPicPr>
          <p:cNvPr id="82" name="Billede 81">
            <a:extLst>
              <a:ext uri="{FF2B5EF4-FFF2-40B4-BE49-F238E27FC236}">
                <a16:creationId xmlns:a16="http://schemas.microsoft.com/office/drawing/2014/main" id="{71466D74-5ECE-40FC-ABEE-3FE8E29CF6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62" y="3356983"/>
            <a:ext cx="556261" cy="576073"/>
          </a:xfrm>
          <a:prstGeom prst="rect">
            <a:avLst/>
          </a:prstGeom>
        </p:spPr>
      </p:pic>
      <p:pic>
        <p:nvPicPr>
          <p:cNvPr id="84" name="Billede 83">
            <a:extLst>
              <a:ext uri="{FF2B5EF4-FFF2-40B4-BE49-F238E27FC236}">
                <a16:creationId xmlns:a16="http://schemas.microsoft.com/office/drawing/2014/main" id="{79D2BCAB-AE4F-4A5F-8531-E49FC8F80F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509" y="2540475"/>
            <a:ext cx="504445" cy="504445"/>
          </a:xfrm>
          <a:prstGeom prst="rect">
            <a:avLst/>
          </a:prstGeom>
        </p:spPr>
      </p:pic>
      <p:pic>
        <p:nvPicPr>
          <p:cNvPr id="85" name="Billede 84">
            <a:extLst>
              <a:ext uri="{FF2B5EF4-FFF2-40B4-BE49-F238E27FC236}">
                <a16:creationId xmlns:a16="http://schemas.microsoft.com/office/drawing/2014/main" id="{59DC9F67-16DC-4C5B-B9B8-D3CC2A8E937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755" y="2614685"/>
            <a:ext cx="667402" cy="522165"/>
          </a:xfrm>
          <a:prstGeom prst="rect">
            <a:avLst/>
          </a:prstGeom>
        </p:spPr>
      </p:pic>
      <p:pic>
        <p:nvPicPr>
          <p:cNvPr id="86" name="Billede 85">
            <a:extLst>
              <a:ext uri="{FF2B5EF4-FFF2-40B4-BE49-F238E27FC236}">
                <a16:creationId xmlns:a16="http://schemas.microsoft.com/office/drawing/2014/main" id="{0A65E3A1-8D00-47B4-9E7E-E3210664625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818" y="4488525"/>
            <a:ext cx="612268" cy="483871"/>
          </a:xfrm>
          <a:prstGeom prst="rect">
            <a:avLst/>
          </a:prstGeom>
        </p:spPr>
      </p:pic>
      <p:pic>
        <p:nvPicPr>
          <p:cNvPr id="87" name="Billede 86">
            <a:extLst>
              <a:ext uri="{FF2B5EF4-FFF2-40B4-BE49-F238E27FC236}">
                <a16:creationId xmlns:a16="http://schemas.microsoft.com/office/drawing/2014/main" id="{1B5C9625-AABD-4B3B-A6A8-668AFB59A0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910" y="4320289"/>
            <a:ext cx="611278" cy="62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6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054D34-5DCF-4581-8BDA-9FC84FAD3E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80E650-70CD-4678-88A4-EA19499BE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CBDC in addressing challenges? Jury still out</a:t>
            </a:r>
          </a:p>
        </p:txBody>
      </p:sp>
      <p:pic>
        <p:nvPicPr>
          <p:cNvPr id="8" name="Pladsholder til billede 7">
            <a:extLst>
              <a:ext uri="{FF2B5EF4-FFF2-40B4-BE49-F238E27FC236}">
                <a16:creationId xmlns:a16="http://schemas.microsoft.com/office/drawing/2014/main" id="{47DD3A99-C66E-4C6F-80C4-8B4A31E882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" b="11"/>
          <a:stretch>
            <a:fillRect/>
          </a:stretch>
        </p:blipFill>
        <p:spPr/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2331116-1093-4541-80B3-01CA8C85A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E54FF8-1B9E-4872-9D9F-C311D9081B65}" type="datetime2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797"/>
                </a:solidFill>
                <a:effectLst/>
                <a:uLnTx/>
                <a:uFillTx/>
                <a:latin typeface="Nationalban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23. september 2021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979797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6B357BA-B00E-4A7B-BE49-71D2FFF9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EC89C-17A0-4E64-A6D2-B825673CEEDF}" type="slidenum">
              <a:rPr kumimoji="0" lang="da-DK" sz="1000" b="0" i="0" u="none" strike="noStrike" kern="1200" cap="none" spc="0" normalizeH="0" baseline="0" noProof="0" smtClean="0">
                <a:ln>
                  <a:noFill/>
                </a:ln>
                <a:solidFill>
                  <a:srgbClr val="979797"/>
                </a:solidFill>
                <a:effectLst/>
                <a:uLnTx/>
                <a:uFillTx/>
                <a:latin typeface="Nationalban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9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000" b="0" i="0" u="none" strike="noStrike" kern="1200" cap="none" spc="0" normalizeH="0" baseline="0" noProof="0" dirty="0">
              <a:ln>
                <a:noFill/>
              </a:ln>
              <a:solidFill>
                <a:srgbClr val="979797"/>
              </a:solidFill>
              <a:effectLst/>
              <a:uLnTx/>
              <a:uFillTx/>
              <a:latin typeface="Nationalbank"/>
              <a:ea typeface="+mn-ea"/>
              <a:cs typeface="+mn-cs"/>
            </a:endParaRP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22966CA1-F66F-4AAA-AB67-85A8539593D5}"/>
              </a:ext>
            </a:extLst>
          </p:cNvPr>
          <p:cNvGrpSpPr/>
          <p:nvPr/>
        </p:nvGrpSpPr>
        <p:grpSpPr>
          <a:xfrm>
            <a:off x="433166" y="5149341"/>
            <a:ext cx="5580000" cy="849822"/>
            <a:chOff x="424799" y="1340768"/>
            <a:chExt cx="5580000" cy="849822"/>
          </a:xfrm>
        </p:grpSpPr>
        <p:sp>
          <p:nvSpPr>
            <p:cNvPr id="12" name="Afrundet rektangel 19">
              <a:extLst>
                <a:ext uri="{FF2B5EF4-FFF2-40B4-BE49-F238E27FC236}">
                  <a16:creationId xmlns:a16="http://schemas.microsoft.com/office/drawing/2014/main" id="{3B7F362F-27E9-4CD3-B3F3-EA503807B2E1}"/>
                </a:ext>
              </a:extLst>
            </p:cNvPr>
            <p:cNvSpPr/>
            <p:nvPr/>
          </p:nvSpPr>
          <p:spPr>
            <a:xfrm>
              <a:off x="424799" y="1340768"/>
              <a:ext cx="5580000" cy="84982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  <a:alpha val="89804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000" tIns="0" rIns="288000" bIns="0" rtlCol="0" anchor="ctr"/>
            <a:lstStyle/>
            <a:p>
              <a:pPr>
                <a:lnSpc>
                  <a:spcPts val="2160"/>
                </a:lnSpc>
              </a:pPr>
              <a:r>
                <a:rPr lang="en-GB" b="1" dirty="0">
                  <a:solidFill>
                    <a:srgbClr val="303030"/>
                  </a:solidFill>
                </a:rPr>
                <a:t>Improving cross border payments?</a:t>
              </a:r>
            </a:p>
          </p:txBody>
        </p:sp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id="{4B4DA077-AA9D-4203-BA0C-A8106DCE3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084" y="1558224"/>
              <a:ext cx="479518" cy="495243"/>
            </a:xfrm>
            <a:prstGeom prst="rect">
              <a:avLst/>
            </a:prstGeom>
          </p:spPr>
        </p:pic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9088B0F3-0C00-4CB1-8A3E-CE1099AE60B0}"/>
              </a:ext>
            </a:extLst>
          </p:cNvPr>
          <p:cNvGrpSpPr/>
          <p:nvPr/>
        </p:nvGrpSpPr>
        <p:grpSpPr>
          <a:xfrm>
            <a:off x="451135" y="1354138"/>
            <a:ext cx="5570398" cy="849822"/>
            <a:chOff x="432813" y="3311530"/>
            <a:chExt cx="5570398" cy="849822"/>
          </a:xfrm>
        </p:grpSpPr>
        <p:sp>
          <p:nvSpPr>
            <p:cNvPr id="18" name="Afrundet rektangel 19">
              <a:extLst>
                <a:ext uri="{FF2B5EF4-FFF2-40B4-BE49-F238E27FC236}">
                  <a16:creationId xmlns:a16="http://schemas.microsoft.com/office/drawing/2014/main" id="{DC03D5D9-CAFC-4460-A992-E84B5BBAAF89}"/>
                </a:ext>
              </a:extLst>
            </p:cNvPr>
            <p:cNvSpPr/>
            <p:nvPr/>
          </p:nvSpPr>
          <p:spPr>
            <a:xfrm>
              <a:off x="432813" y="3311530"/>
              <a:ext cx="5570398" cy="84982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85000"/>
                <a:alpha val="89804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88000" tIns="0" rIns="288000" bIns="0" rtlCol="0" anchor="ctr"/>
            <a:lstStyle/>
            <a:p>
              <a:pPr>
                <a:lnSpc>
                  <a:spcPts val="2160"/>
                </a:lnSpc>
              </a:pPr>
              <a:r>
                <a:rPr lang="en-GB" b="1" dirty="0">
                  <a:solidFill>
                    <a:srgbClr val="303030"/>
                  </a:solidFill>
                </a:rPr>
                <a:t>Stimulating innovation and competition?</a:t>
              </a:r>
            </a:p>
          </p:txBody>
        </p:sp>
        <p:pic>
          <p:nvPicPr>
            <p:cNvPr id="10" name="Billede 9">
              <a:extLst>
                <a:ext uri="{FF2B5EF4-FFF2-40B4-BE49-F238E27FC236}">
                  <a16:creationId xmlns:a16="http://schemas.microsoft.com/office/drawing/2014/main" id="{77BED270-F052-444F-AF0F-7F43A9CCE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565" y="3448595"/>
              <a:ext cx="372238" cy="575692"/>
            </a:xfrm>
            <a:prstGeom prst="rect">
              <a:avLst/>
            </a:prstGeom>
          </p:spPr>
        </p:pic>
      </p:grpSp>
      <p:sp>
        <p:nvSpPr>
          <p:cNvPr id="21" name="Afrundet rektangel 19">
            <a:extLst>
              <a:ext uri="{FF2B5EF4-FFF2-40B4-BE49-F238E27FC236}">
                <a16:creationId xmlns:a16="http://schemas.microsoft.com/office/drawing/2014/main" id="{4CF2766C-583B-43B8-95FB-BB338132B7B7}"/>
              </a:ext>
            </a:extLst>
          </p:cNvPr>
          <p:cNvSpPr/>
          <p:nvPr/>
        </p:nvSpPr>
        <p:spPr>
          <a:xfrm>
            <a:off x="418281" y="3251739"/>
            <a:ext cx="5588014" cy="849822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89804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88000" tIns="0" rIns="288000" bIns="0" rtlCol="0" anchor="ctr"/>
          <a:lstStyle/>
          <a:p>
            <a:pPr lvl="0">
              <a:lnSpc>
                <a:spcPts val="2160"/>
              </a:lnSpc>
              <a:defRPr/>
            </a:pPr>
            <a:r>
              <a:rPr lang="en-GB" b="1" dirty="0">
                <a:solidFill>
                  <a:srgbClr val="303030"/>
                </a:solidFill>
              </a:rPr>
              <a:t>Ensuring monetary and financial stability?</a:t>
            </a:r>
          </a:p>
        </p:txBody>
      </p:sp>
      <p:pic>
        <p:nvPicPr>
          <p:cNvPr id="17" name="Pladsholder til indhold 14">
            <a:extLst>
              <a:ext uri="{FF2B5EF4-FFF2-40B4-BE49-F238E27FC236}">
                <a16:creationId xmlns:a16="http://schemas.microsoft.com/office/drawing/2014/main" id="{3BC5FB7C-6519-4725-8E0B-37C7494ACC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0" y="3426787"/>
            <a:ext cx="595008" cy="5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0407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Skabelon 16_9 - lang version - embedded">
  <a:themeElements>
    <a:clrScheme name="Danmarks Nationalbank">
      <a:dk1>
        <a:sysClr val="windowText" lastClr="000000"/>
      </a:dk1>
      <a:lt1>
        <a:sysClr val="window" lastClr="FFFFFF"/>
      </a:lt1>
      <a:dk2>
        <a:srgbClr val="303030"/>
      </a:dk2>
      <a:lt2>
        <a:srgbClr val="D23757"/>
      </a:lt2>
      <a:accent1>
        <a:srgbClr val="303030"/>
      </a:accent1>
      <a:accent2>
        <a:srgbClr val="666666"/>
      </a:accent2>
      <a:accent3>
        <a:srgbClr val="979797"/>
      </a:accent3>
      <a:accent4>
        <a:srgbClr val="CBCBCB"/>
      </a:accent4>
      <a:accent5>
        <a:srgbClr val="F0F0F0"/>
      </a:accent5>
      <a:accent6>
        <a:srgbClr val="000000"/>
      </a:accent6>
      <a:hlink>
        <a:srgbClr val="007BD2"/>
      </a:hlink>
      <a:folHlink>
        <a:srgbClr val="D23757"/>
      </a:folHlink>
    </a:clrScheme>
    <a:fontScheme name="Danmarks Nationalbank">
      <a:majorFont>
        <a:latin typeface="Nationalbank"/>
        <a:ea typeface=""/>
        <a:cs typeface=""/>
      </a:majorFont>
      <a:minorFont>
        <a:latin typeface="Nationalbank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 w="12700">
          <a:solidFill>
            <a:schemeClr val="tx2"/>
          </a:solidFill>
        </a:ln>
      </a:spPr>
      <a:bodyPr lIns="0" tIns="0" rIns="0" bIns="0" rtlCol="0" anchor="ctr"/>
      <a:lstStyle>
        <a:defPPr algn="ctr">
          <a:defRPr sz="1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ctr">
          <a:defRPr sz="1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7A26F47CFA7F4C9CC2B3680FA1C895" ma:contentTypeVersion="0" ma:contentTypeDescription="Create a new document." ma:contentTypeScope="" ma:versionID="4f22b18e8b909c39b6e05d9ecddb30a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ff03dde4259c08ff71d8d05c94e2e9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1DFAC9-EB24-458C-8DEC-BDEAC04FFC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6D8D37-DDA6-4179-A59D-8E4DB28102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69BD6C6-1F7B-4865-BDEA-46F21AE51305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 16_9 - lang version - embedded</Template>
  <TotalTime>14526</TotalTime>
  <Words>138</Words>
  <Application>Microsoft Office PowerPoint</Application>
  <PresentationFormat>Personnalisé</PresentationFormat>
  <Paragraphs>38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Nationalbank</vt:lpstr>
      <vt:lpstr>Arial</vt:lpstr>
      <vt:lpstr>Calibri</vt:lpstr>
      <vt:lpstr>PowerPoint Skabelon 16_9 - lang version - embedded</vt:lpstr>
      <vt:lpstr>Digital currencies impact on monetary and financial stability</vt:lpstr>
      <vt:lpstr>New Digital Currencies – what are we talking about?</vt:lpstr>
      <vt:lpstr>Digitalization of money and payments: Monetary and Financial Stability Challenges</vt:lpstr>
      <vt:lpstr>Role of CBDC in addressing challenges? Jury still out</vt:lpstr>
    </vt:vector>
  </TitlesOfParts>
  <Company>Danmarks Nationalbank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Presseseminar om digitale valutaler Formål, Form &amp; Indhold</dc:title>
  <dc:creator>Samuel Eddie Mogensen</dc:creator>
  <cp:lastModifiedBy>Elsa F</cp:lastModifiedBy>
  <cp:revision>418</cp:revision>
  <cp:lastPrinted>2018-04-20T06:32:07Z</cp:lastPrinted>
  <dcterms:created xsi:type="dcterms:W3CDTF">2021-06-10T09:22:34Z</dcterms:created>
  <dcterms:modified xsi:type="dcterms:W3CDTF">2021-09-23T13:41:00Z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:">
    <vt:lpwstr>www.skabelondesign.dk</vt:lpwstr>
  </property>
  <property fmtid="{D5CDD505-2E9C-101B-9397-08002B2CF9AE}" pid="3" name="ContentTypeId">
    <vt:lpwstr>0x010100127A26F47CFA7F4C9CC2B3680FA1C895</vt:lpwstr>
  </property>
</Properties>
</file>