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233" r:id="rId1"/>
  </p:sldMasterIdLst>
  <p:notesMasterIdLst>
    <p:notesMasterId r:id="rId34"/>
  </p:notesMasterIdLst>
  <p:handoutMasterIdLst>
    <p:handoutMasterId r:id="rId35"/>
  </p:handoutMasterIdLst>
  <p:sldIdLst>
    <p:sldId id="789" r:id="rId2"/>
    <p:sldId id="696" r:id="rId3"/>
    <p:sldId id="873" r:id="rId4"/>
    <p:sldId id="1231" r:id="rId5"/>
    <p:sldId id="755" r:id="rId6"/>
    <p:sldId id="903" r:id="rId7"/>
    <p:sldId id="1190" r:id="rId8"/>
    <p:sldId id="1227" r:id="rId9"/>
    <p:sldId id="1228" r:id="rId10"/>
    <p:sldId id="902" r:id="rId11"/>
    <p:sldId id="1232" r:id="rId12"/>
    <p:sldId id="888" r:id="rId13"/>
    <p:sldId id="890" r:id="rId14"/>
    <p:sldId id="891" r:id="rId15"/>
    <p:sldId id="889" r:id="rId16"/>
    <p:sldId id="1233" r:id="rId17"/>
    <p:sldId id="691" r:id="rId18"/>
    <p:sldId id="1234" r:id="rId19"/>
    <p:sldId id="818" r:id="rId20"/>
    <p:sldId id="895" r:id="rId21"/>
    <p:sldId id="836" r:id="rId22"/>
    <p:sldId id="837" r:id="rId23"/>
    <p:sldId id="869" r:id="rId24"/>
    <p:sldId id="870" r:id="rId25"/>
    <p:sldId id="871" r:id="rId26"/>
    <p:sldId id="887" r:id="rId27"/>
    <p:sldId id="904" r:id="rId28"/>
    <p:sldId id="759" r:id="rId29"/>
    <p:sldId id="1230" r:id="rId30"/>
    <p:sldId id="905" r:id="rId31"/>
    <p:sldId id="906" r:id="rId32"/>
    <p:sldId id="1229" r:id="rId33"/>
  </p:sldIdLst>
  <p:sldSz cx="12192000" cy="6858000"/>
  <p:notesSz cx="9309100" cy="7023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88"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chen" initials="j" lastIdx="3" clrIdx="0"/>
  <p:cmAuthor id="1" name="Martinez Peria, Maria Soledad" initials="MPMS" lastIdx="3" clrIdx="1">
    <p:extLst>
      <p:ext uri="{19B8F6BF-5375-455C-9EA6-DF929625EA0E}">
        <p15:presenceInfo xmlns:p15="http://schemas.microsoft.com/office/powerpoint/2012/main" userId="S-1-5-21-2133556540-1006569411-724182803-350637" providerId="AD"/>
      </p:ext>
    </p:extLst>
  </p:cmAuthor>
  <p:cmAuthor id="2" name="MCM" initials="MCM" lastIdx="2" clrIdx="2">
    <p:extLst>
      <p:ext uri="{19B8F6BF-5375-455C-9EA6-DF929625EA0E}">
        <p15:presenceInfo xmlns:p15="http://schemas.microsoft.com/office/powerpoint/2012/main" userId="MC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9900"/>
    <a:srgbClr val="CC66FF"/>
    <a:srgbClr val="A42D24"/>
    <a:srgbClr val="33CC33"/>
    <a:srgbClr val="FF7C80"/>
    <a:srgbClr val="FF5050"/>
    <a:srgbClr val="A50021"/>
    <a:srgbClr val="008000"/>
    <a:srgbClr val="DADCF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16" autoAdjust="0"/>
    <p:restoredTop sz="94796" autoAdjust="0"/>
  </p:normalViewPr>
  <p:slideViewPr>
    <p:cSldViewPr snapToGrid="0" snapToObjects="1">
      <p:cViewPr varScale="1">
        <p:scale>
          <a:sx n="100" d="100"/>
          <a:sy n="100" d="100"/>
        </p:scale>
        <p:origin x="48" y="174"/>
      </p:cViewPr>
      <p:guideLst>
        <p:guide orient="horz" pos="3288"/>
        <p:guide pos="3840"/>
      </p:guideLst>
    </p:cSldViewPr>
  </p:slideViewPr>
  <p:outlineViewPr>
    <p:cViewPr>
      <p:scale>
        <a:sx n="33" d="100"/>
        <a:sy n="33" d="100"/>
      </p:scale>
      <p:origin x="0" y="4008"/>
    </p:cViewPr>
  </p:outlineViewPr>
  <p:notesTextViewPr>
    <p:cViewPr>
      <p:scale>
        <a:sx n="3" d="2"/>
        <a:sy n="3" d="2"/>
      </p:scale>
      <p:origin x="0" y="0"/>
    </p:cViewPr>
  </p:notesTextViewPr>
  <p:sorterViewPr>
    <p:cViewPr>
      <p:scale>
        <a:sx n="80" d="100"/>
        <a:sy n="80" d="100"/>
      </p:scale>
      <p:origin x="0" y="0"/>
    </p:cViewPr>
  </p:sorterViewPr>
  <p:notesViewPr>
    <p:cSldViewPr snapToGrid="0" snapToObjects="1">
      <p:cViewPr varScale="1">
        <p:scale>
          <a:sx n="63" d="100"/>
          <a:sy n="63" d="100"/>
        </p:scale>
        <p:origin x="1888" y="6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3"/>
            <a:ext cx="4033943" cy="351155"/>
          </a:xfrm>
          <a:prstGeom prst="rect">
            <a:avLst/>
          </a:prstGeom>
        </p:spPr>
        <p:txBody>
          <a:bodyPr vert="horz" lIns="93311" tIns="46655" rIns="93311" bIns="46655" rtlCol="0"/>
          <a:lstStyle>
            <a:lvl1pPr algn="l">
              <a:defRPr sz="1200"/>
            </a:lvl1pPr>
          </a:lstStyle>
          <a:p>
            <a:endParaRPr lang="en-US" dirty="0"/>
          </a:p>
        </p:txBody>
      </p:sp>
      <p:sp>
        <p:nvSpPr>
          <p:cNvPr id="3" name="Date Placeholder 2"/>
          <p:cNvSpPr>
            <a:spLocks noGrp="1"/>
          </p:cNvSpPr>
          <p:nvPr>
            <p:ph type="dt" sz="quarter" idx="1"/>
          </p:nvPr>
        </p:nvSpPr>
        <p:spPr>
          <a:xfrm>
            <a:off x="5273006" y="3"/>
            <a:ext cx="4033943" cy="351155"/>
          </a:xfrm>
          <a:prstGeom prst="rect">
            <a:avLst/>
          </a:prstGeom>
        </p:spPr>
        <p:txBody>
          <a:bodyPr vert="horz" lIns="93311" tIns="46655" rIns="93311" bIns="46655" rtlCol="0"/>
          <a:lstStyle>
            <a:lvl1pPr algn="r">
              <a:defRPr sz="1200"/>
            </a:lvl1pPr>
          </a:lstStyle>
          <a:p>
            <a:fld id="{FD0D288A-242C-5F45-8311-BB3A32475D7E}" type="datetimeFigureOut">
              <a:rPr lang="en-US" smtClean="0"/>
              <a:pPr/>
              <a:t>10/1/2021</a:t>
            </a:fld>
            <a:endParaRPr lang="en-US" dirty="0"/>
          </a:p>
        </p:txBody>
      </p:sp>
      <p:sp>
        <p:nvSpPr>
          <p:cNvPr id="4" name="Footer Placeholder 3"/>
          <p:cNvSpPr>
            <a:spLocks noGrp="1"/>
          </p:cNvSpPr>
          <p:nvPr>
            <p:ph type="ftr" sz="quarter" idx="2"/>
          </p:nvPr>
        </p:nvSpPr>
        <p:spPr>
          <a:xfrm>
            <a:off x="5" y="6670729"/>
            <a:ext cx="4033943" cy="351155"/>
          </a:xfrm>
          <a:prstGeom prst="rect">
            <a:avLst/>
          </a:prstGeom>
        </p:spPr>
        <p:txBody>
          <a:bodyPr vert="horz" lIns="93311" tIns="46655" rIns="93311" bIns="46655"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73006" y="6670729"/>
            <a:ext cx="4033943" cy="351155"/>
          </a:xfrm>
          <a:prstGeom prst="rect">
            <a:avLst/>
          </a:prstGeom>
        </p:spPr>
        <p:txBody>
          <a:bodyPr vert="horz" lIns="93311" tIns="46655" rIns="93311" bIns="46655" rtlCol="0" anchor="b"/>
          <a:lstStyle>
            <a:lvl1pPr algn="r">
              <a:defRPr sz="1200"/>
            </a:lvl1pPr>
          </a:lstStyle>
          <a:p>
            <a:fld id="{0D70FC45-3D16-B649-8807-86164104F6B3}" type="slidenum">
              <a:rPr lang="en-US" smtClean="0"/>
              <a:pPr/>
              <a:t>‹N°›</a:t>
            </a:fld>
            <a:endParaRPr lang="en-US" dirty="0"/>
          </a:p>
        </p:txBody>
      </p:sp>
    </p:spTree>
    <p:extLst>
      <p:ext uri="{BB962C8B-B14F-4D97-AF65-F5344CB8AC3E}">
        <p14:creationId xmlns:p14="http://schemas.microsoft.com/office/powerpoint/2010/main" val="23195665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3"/>
            <a:ext cx="4033943" cy="351155"/>
          </a:xfrm>
          <a:prstGeom prst="rect">
            <a:avLst/>
          </a:prstGeom>
        </p:spPr>
        <p:txBody>
          <a:bodyPr vert="horz" lIns="93311" tIns="46655" rIns="93311" bIns="46655" rtlCol="0"/>
          <a:lstStyle>
            <a:lvl1pPr algn="l">
              <a:defRPr sz="1200"/>
            </a:lvl1pPr>
          </a:lstStyle>
          <a:p>
            <a:endParaRPr lang="en-US" dirty="0"/>
          </a:p>
        </p:txBody>
      </p:sp>
      <p:sp>
        <p:nvSpPr>
          <p:cNvPr id="3" name="Date Placeholder 2"/>
          <p:cNvSpPr>
            <a:spLocks noGrp="1"/>
          </p:cNvSpPr>
          <p:nvPr>
            <p:ph type="dt" idx="1"/>
          </p:nvPr>
        </p:nvSpPr>
        <p:spPr>
          <a:xfrm>
            <a:off x="5273006" y="3"/>
            <a:ext cx="4033943" cy="351155"/>
          </a:xfrm>
          <a:prstGeom prst="rect">
            <a:avLst/>
          </a:prstGeom>
        </p:spPr>
        <p:txBody>
          <a:bodyPr vert="horz" lIns="93311" tIns="46655" rIns="93311" bIns="46655" rtlCol="0"/>
          <a:lstStyle>
            <a:lvl1pPr algn="r">
              <a:defRPr sz="1200"/>
            </a:lvl1pPr>
          </a:lstStyle>
          <a:p>
            <a:fld id="{41CDA054-D5D3-164D-BC1F-1FB6DC4CBE39}" type="datetimeFigureOut">
              <a:rPr lang="en-US" smtClean="0"/>
              <a:pPr/>
              <a:t>10/1/2021</a:t>
            </a:fld>
            <a:endParaRPr lang="en-US" dirty="0"/>
          </a:p>
        </p:txBody>
      </p:sp>
      <p:sp>
        <p:nvSpPr>
          <p:cNvPr id="4" name="Slide Image Placeholder 3"/>
          <p:cNvSpPr>
            <a:spLocks noGrp="1" noRot="1" noChangeAspect="1"/>
          </p:cNvSpPr>
          <p:nvPr>
            <p:ph type="sldImg" idx="2"/>
          </p:nvPr>
        </p:nvSpPr>
        <p:spPr>
          <a:xfrm>
            <a:off x="2314575" y="527050"/>
            <a:ext cx="4681538" cy="2633663"/>
          </a:xfrm>
          <a:prstGeom prst="rect">
            <a:avLst/>
          </a:prstGeom>
          <a:noFill/>
          <a:ln w="12700">
            <a:solidFill>
              <a:prstClr val="black"/>
            </a:solidFill>
          </a:ln>
        </p:spPr>
        <p:txBody>
          <a:bodyPr vert="horz" lIns="93311" tIns="46655" rIns="93311" bIns="46655" rtlCol="0" anchor="ctr"/>
          <a:lstStyle/>
          <a:p>
            <a:endParaRPr lang="en-US" dirty="0"/>
          </a:p>
        </p:txBody>
      </p:sp>
      <p:sp>
        <p:nvSpPr>
          <p:cNvPr id="5" name="Notes Placeholder 4"/>
          <p:cNvSpPr>
            <a:spLocks noGrp="1"/>
          </p:cNvSpPr>
          <p:nvPr>
            <p:ph type="body" sz="quarter" idx="3"/>
          </p:nvPr>
        </p:nvSpPr>
        <p:spPr>
          <a:xfrm>
            <a:off x="930910" y="3335975"/>
            <a:ext cx="7447280" cy="3160395"/>
          </a:xfrm>
          <a:prstGeom prst="rect">
            <a:avLst/>
          </a:prstGeom>
        </p:spPr>
        <p:txBody>
          <a:bodyPr vert="horz" lIns="93311" tIns="46655" rIns="93311" bIns="46655" rtlCol="0"/>
          <a:lstStyle/>
          <a:p>
            <a:pPr lvl="0"/>
            <a:r>
              <a:rPr lang="fr-CH"/>
              <a:t>Click to edit Master text styles</a:t>
            </a:r>
          </a:p>
          <a:p>
            <a:pPr lvl="1"/>
            <a:r>
              <a:rPr lang="fr-CH"/>
              <a:t>Second level</a:t>
            </a:r>
          </a:p>
          <a:p>
            <a:pPr lvl="2"/>
            <a:r>
              <a:rPr lang="fr-CH"/>
              <a:t>Third level</a:t>
            </a:r>
          </a:p>
          <a:p>
            <a:pPr lvl="3"/>
            <a:r>
              <a:rPr lang="fr-CH"/>
              <a:t>Fourth level</a:t>
            </a:r>
          </a:p>
          <a:p>
            <a:pPr lvl="4"/>
            <a:r>
              <a:rPr lang="fr-CH"/>
              <a:t>Fifth level</a:t>
            </a:r>
            <a:endParaRPr lang="en-US"/>
          </a:p>
        </p:txBody>
      </p:sp>
      <p:sp>
        <p:nvSpPr>
          <p:cNvPr id="6" name="Footer Placeholder 5"/>
          <p:cNvSpPr>
            <a:spLocks noGrp="1"/>
          </p:cNvSpPr>
          <p:nvPr>
            <p:ph type="ftr" sz="quarter" idx="4"/>
          </p:nvPr>
        </p:nvSpPr>
        <p:spPr>
          <a:xfrm>
            <a:off x="5" y="6670729"/>
            <a:ext cx="4033943" cy="351155"/>
          </a:xfrm>
          <a:prstGeom prst="rect">
            <a:avLst/>
          </a:prstGeom>
        </p:spPr>
        <p:txBody>
          <a:bodyPr vert="horz" lIns="93311" tIns="46655" rIns="93311" bIns="46655"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73006" y="6670729"/>
            <a:ext cx="4033943" cy="351155"/>
          </a:xfrm>
          <a:prstGeom prst="rect">
            <a:avLst/>
          </a:prstGeom>
        </p:spPr>
        <p:txBody>
          <a:bodyPr vert="horz" lIns="93311" tIns="46655" rIns="93311" bIns="46655" rtlCol="0" anchor="b"/>
          <a:lstStyle>
            <a:lvl1pPr algn="r">
              <a:defRPr sz="1200"/>
            </a:lvl1pPr>
          </a:lstStyle>
          <a:p>
            <a:fld id="{398E3C03-EA22-5941-A6BD-5A98799E84DB}" type="slidenum">
              <a:rPr lang="en-US" smtClean="0"/>
              <a:pPr/>
              <a:t>‹N°›</a:t>
            </a:fld>
            <a:endParaRPr lang="en-US" dirty="0"/>
          </a:p>
        </p:txBody>
      </p:sp>
    </p:spTree>
    <p:extLst>
      <p:ext uri="{BB962C8B-B14F-4D97-AF65-F5344CB8AC3E}">
        <p14:creationId xmlns:p14="http://schemas.microsoft.com/office/powerpoint/2010/main" val="124941264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527050"/>
            <a:ext cx="4681538" cy="2633663"/>
          </a:xfrm>
        </p:spPr>
      </p:sp>
      <p:sp>
        <p:nvSpPr>
          <p:cNvPr id="4" name="Slide Number Placeholder 3"/>
          <p:cNvSpPr>
            <a:spLocks noGrp="1"/>
          </p:cNvSpPr>
          <p:nvPr>
            <p:ph type="sldNum" sz="quarter" idx="10"/>
          </p:nvPr>
        </p:nvSpPr>
        <p:spPr/>
        <p:txBody>
          <a:bodyPr/>
          <a:lstStyle/>
          <a:p>
            <a:fld id="{398E3C03-EA22-5941-A6BD-5A98799E84DB}" type="slidenum">
              <a:rPr lang="en-US" smtClean="0"/>
              <a:pPr/>
              <a:t>1</a:t>
            </a:fld>
            <a:endParaRPr lang="en-US" dirty="0"/>
          </a:p>
        </p:txBody>
      </p:sp>
    </p:spTree>
    <p:extLst>
      <p:ext uri="{BB962C8B-B14F-4D97-AF65-F5344CB8AC3E}">
        <p14:creationId xmlns:p14="http://schemas.microsoft.com/office/powerpoint/2010/main" val="3418038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527050"/>
            <a:ext cx="4681538" cy="2633663"/>
          </a:xfrm>
        </p:spPr>
      </p:sp>
      <p:sp>
        <p:nvSpPr>
          <p:cNvPr id="4" name="Slide Number Placeholder 3"/>
          <p:cNvSpPr>
            <a:spLocks noGrp="1"/>
          </p:cNvSpPr>
          <p:nvPr>
            <p:ph type="sldNum" sz="quarter" idx="10"/>
          </p:nvPr>
        </p:nvSpPr>
        <p:spPr/>
        <p:txBody>
          <a:bodyPr/>
          <a:lstStyle/>
          <a:p>
            <a:fld id="{398E3C03-EA22-5941-A6BD-5A98799E84DB}" type="slidenum">
              <a:rPr lang="en-US" smtClean="0"/>
              <a:pPr/>
              <a:t>2</a:t>
            </a:fld>
            <a:endParaRPr lang="en-US" dirty="0"/>
          </a:p>
        </p:txBody>
      </p:sp>
    </p:spTree>
    <p:extLst>
      <p:ext uri="{BB962C8B-B14F-4D97-AF65-F5344CB8AC3E}">
        <p14:creationId xmlns:p14="http://schemas.microsoft.com/office/powerpoint/2010/main" val="3254919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527050"/>
            <a:ext cx="4681538" cy="2633663"/>
          </a:xfrm>
        </p:spPr>
      </p:sp>
      <p:sp>
        <p:nvSpPr>
          <p:cNvPr id="4" name="Slide Number Placeholder 3"/>
          <p:cNvSpPr>
            <a:spLocks noGrp="1"/>
          </p:cNvSpPr>
          <p:nvPr>
            <p:ph type="sldNum" sz="quarter" idx="10"/>
          </p:nvPr>
        </p:nvSpPr>
        <p:spPr/>
        <p:txBody>
          <a:bodyPr/>
          <a:lstStyle/>
          <a:p>
            <a:fld id="{398E3C03-EA22-5941-A6BD-5A98799E84DB}" type="slidenum">
              <a:rPr lang="en-US" smtClean="0"/>
              <a:pPr/>
              <a:t>3</a:t>
            </a:fld>
            <a:endParaRPr lang="en-US" dirty="0"/>
          </a:p>
        </p:txBody>
      </p:sp>
    </p:spTree>
    <p:extLst>
      <p:ext uri="{BB962C8B-B14F-4D97-AF65-F5344CB8AC3E}">
        <p14:creationId xmlns:p14="http://schemas.microsoft.com/office/powerpoint/2010/main" val="3227173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527050"/>
            <a:ext cx="4681538" cy="2633663"/>
          </a:xfrm>
        </p:spPr>
      </p:sp>
      <p:sp>
        <p:nvSpPr>
          <p:cNvPr id="4" name="Slide Number Placeholder 3"/>
          <p:cNvSpPr>
            <a:spLocks noGrp="1"/>
          </p:cNvSpPr>
          <p:nvPr>
            <p:ph type="sldNum" sz="quarter" idx="10"/>
          </p:nvPr>
        </p:nvSpPr>
        <p:spPr/>
        <p:txBody>
          <a:bodyPr/>
          <a:lstStyle/>
          <a:p>
            <a:fld id="{398E3C03-EA22-5941-A6BD-5A98799E84DB}" type="slidenum">
              <a:rPr lang="en-US" smtClean="0"/>
              <a:pPr/>
              <a:t>4</a:t>
            </a:fld>
            <a:endParaRPr lang="en-US" dirty="0"/>
          </a:p>
        </p:txBody>
      </p:sp>
    </p:spTree>
    <p:extLst>
      <p:ext uri="{BB962C8B-B14F-4D97-AF65-F5344CB8AC3E}">
        <p14:creationId xmlns:p14="http://schemas.microsoft.com/office/powerpoint/2010/main" val="2474500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5538" cy="3490913"/>
          </a:xfrm>
        </p:spPr>
      </p:sp>
      <p:sp>
        <p:nvSpPr>
          <p:cNvPr id="4" name="Slide Number Placeholder 3"/>
          <p:cNvSpPr>
            <a:spLocks noGrp="1"/>
          </p:cNvSpPr>
          <p:nvPr>
            <p:ph type="sldNum" sz="quarter" idx="10"/>
          </p:nvPr>
        </p:nvSpPr>
        <p:spPr/>
        <p:txBody>
          <a:bodyPr/>
          <a:lstStyle/>
          <a:p>
            <a:fld id="{398E3C03-EA22-5941-A6BD-5A98799E84DB}" type="slidenum">
              <a:rPr lang="en-US" smtClean="0"/>
              <a:pPr/>
              <a:t>5</a:t>
            </a:fld>
            <a:endParaRPr lang="en-US" dirty="0"/>
          </a:p>
        </p:txBody>
      </p:sp>
    </p:spTree>
    <p:extLst>
      <p:ext uri="{BB962C8B-B14F-4D97-AF65-F5344CB8AC3E}">
        <p14:creationId xmlns:p14="http://schemas.microsoft.com/office/powerpoint/2010/main" val="1142177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527050"/>
            <a:ext cx="4681538" cy="2633663"/>
          </a:xfrm>
        </p:spPr>
      </p:sp>
      <p:sp>
        <p:nvSpPr>
          <p:cNvPr id="4" name="Slide Number Placeholder 3"/>
          <p:cNvSpPr>
            <a:spLocks noGrp="1"/>
          </p:cNvSpPr>
          <p:nvPr>
            <p:ph type="sldNum" sz="quarter" idx="10"/>
          </p:nvPr>
        </p:nvSpPr>
        <p:spPr/>
        <p:txBody>
          <a:bodyPr/>
          <a:lstStyle/>
          <a:p>
            <a:fld id="{398E3C03-EA22-5941-A6BD-5A98799E84DB}" type="slidenum">
              <a:rPr lang="en-US" smtClean="0"/>
              <a:pPr/>
              <a:t>6</a:t>
            </a:fld>
            <a:endParaRPr lang="en-US" dirty="0"/>
          </a:p>
        </p:txBody>
      </p:sp>
    </p:spTree>
    <p:extLst>
      <p:ext uri="{BB962C8B-B14F-4D97-AF65-F5344CB8AC3E}">
        <p14:creationId xmlns:p14="http://schemas.microsoft.com/office/powerpoint/2010/main" val="2893089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Date Placeholder 3"/>
          <p:cNvSpPr>
            <a:spLocks noGrp="1"/>
          </p:cNvSpPr>
          <p:nvPr>
            <p:ph type="dt" idx="1"/>
          </p:nvPr>
        </p:nvSpPr>
        <p:spPr/>
        <p:txBody>
          <a:bodyPr/>
          <a:lstStyle/>
          <a:p>
            <a:fld id="{C443C6F0-F824-437F-98D2-639A3BCBFAE3}" type="datetime1">
              <a:rPr lang="en-US" smtClean="0"/>
              <a:t>10/1/2021</a:t>
            </a:fld>
            <a:endParaRPr lang="en-US"/>
          </a:p>
        </p:txBody>
      </p:sp>
      <p:sp>
        <p:nvSpPr>
          <p:cNvPr id="5" name="Slide Number Placeholder 4"/>
          <p:cNvSpPr>
            <a:spLocks noGrp="1"/>
          </p:cNvSpPr>
          <p:nvPr>
            <p:ph type="sldNum" sz="quarter" idx="5"/>
          </p:nvPr>
        </p:nvSpPr>
        <p:spPr/>
        <p:txBody>
          <a:bodyPr/>
          <a:lstStyle/>
          <a:p>
            <a:fld id="{BA49F774-CCF9-492C-9AEB-F2814D4A6625}" type="slidenum">
              <a:rPr lang="en-US" smtClean="0"/>
              <a:pPr/>
              <a:t>7</a:t>
            </a:fld>
            <a:endParaRPr lang="en-US"/>
          </a:p>
        </p:txBody>
      </p:sp>
    </p:spTree>
    <p:extLst>
      <p:ext uri="{BB962C8B-B14F-4D97-AF65-F5344CB8AC3E}">
        <p14:creationId xmlns:p14="http://schemas.microsoft.com/office/powerpoint/2010/main" val="23981845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Date Placeholder 3"/>
          <p:cNvSpPr>
            <a:spLocks noGrp="1"/>
          </p:cNvSpPr>
          <p:nvPr>
            <p:ph type="dt" idx="1"/>
          </p:nvPr>
        </p:nvSpPr>
        <p:spPr/>
        <p:txBody>
          <a:bodyPr/>
          <a:lstStyle/>
          <a:p>
            <a:fld id="{C443C6F0-F824-437F-98D2-639A3BCBFAE3}" type="datetime1">
              <a:rPr lang="en-US" smtClean="0"/>
              <a:t>10/1/2021</a:t>
            </a:fld>
            <a:endParaRPr lang="en-US"/>
          </a:p>
        </p:txBody>
      </p:sp>
      <p:sp>
        <p:nvSpPr>
          <p:cNvPr id="5" name="Slide Number Placeholder 4"/>
          <p:cNvSpPr>
            <a:spLocks noGrp="1"/>
          </p:cNvSpPr>
          <p:nvPr>
            <p:ph type="sldNum" sz="quarter" idx="5"/>
          </p:nvPr>
        </p:nvSpPr>
        <p:spPr/>
        <p:txBody>
          <a:bodyPr/>
          <a:lstStyle/>
          <a:p>
            <a:fld id="{BA49F774-CCF9-492C-9AEB-F2814D4A6625}" type="slidenum">
              <a:rPr lang="en-US" smtClean="0"/>
              <a:pPr/>
              <a:t>8</a:t>
            </a:fld>
            <a:endParaRPr lang="en-US"/>
          </a:p>
        </p:txBody>
      </p:sp>
    </p:spTree>
    <p:extLst>
      <p:ext uri="{BB962C8B-B14F-4D97-AF65-F5344CB8AC3E}">
        <p14:creationId xmlns:p14="http://schemas.microsoft.com/office/powerpoint/2010/main" val="31019936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Date Placeholder 3"/>
          <p:cNvSpPr>
            <a:spLocks noGrp="1"/>
          </p:cNvSpPr>
          <p:nvPr>
            <p:ph type="dt" idx="1"/>
          </p:nvPr>
        </p:nvSpPr>
        <p:spPr/>
        <p:txBody>
          <a:bodyPr/>
          <a:lstStyle/>
          <a:p>
            <a:fld id="{C443C6F0-F824-437F-98D2-639A3BCBFAE3}" type="datetime1">
              <a:rPr lang="en-US" smtClean="0"/>
              <a:t>10/1/2021</a:t>
            </a:fld>
            <a:endParaRPr lang="en-US"/>
          </a:p>
        </p:txBody>
      </p:sp>
      <p:sp>
        <p:nvSpPr>
          <p:cNvPr id="5" name="Slide Number Placeholder 4"/>
          <p:cNvSpPr>
            <a:spLocks noGrp="1"/>
          </p:cNvSpPr>
          <p:nvPr>
            <p:ph type="sldNum" sz="quarter" idx="5"/>
          </p:nvPr>
        </p:nvSpPr>
        <p:spPr/>
        <p:txBody>
          <a:bodyPr/>
          <a:lstStyle/>
          <a:p>
            <a:fld id="{BA49F774-CCF9-492C-9AEB-F2814D4A6625}" type="slidenum">
              <a:rPr lang="en-US" smtClean="0"/>
              <a:pPr/>
              <a:t>9</a:t>
            </a:fld>
            <a:endParaRPr lang="en-US"/>
          </a:p>
        </p:txBody>
      </p:sp>
    </p:spTree>
    <p:extLst>
      <p:ext uri="{BB962C8B-B14F-4D97-AF65-F5344CB8AC3E}">
        <p14:creationId xmlns:p14="http://schemas.microsoft.com/office/powerpoint/2010/main" val="3046350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527050"/>
            <a:ext cx="4681538" cy="2633663"/>
          </a:xfrm>
        </p:spPr>
      </p:sp>
      <p:sp>
        <p:nvSpPr>
          <p:cNvPr id="4" name="Slide Number Placeholder 3"/>
          <p:cNvSpPr>
            <a:spLocks noGrp="1"/>
          </p:cNvSpPr>
          <p:nvPr>
            <p:ph type="sldNum" sz="quarter" idx="10"/>
          </p:nvPr>
        </p:nvSpPr>
        <p:spPr/>
        <p:txBody>
          <a:bodyPr/>
          <a:lstStyle/>
          <a:p>
            <a:fld id="{398E3C03-EA22-5941-A6BD-5A98799E84DB}" type="slidenum">
              <a:rPr lang="en-US" smtClean="0"/>
              <a:pPr/>
              <a:t>10</a:t>
            </a:fld>
            <a:endParaRPr lang="en-US" dirty="0"/>
          </a:p>
        </p:txBody>
      </p:sp>
    </p:spTree>
    <p:extLst>
      <p:ext uri="{BB962C8B-B14F-4D97-AF65-F5344CB8AC3E}">
        <p14:creationId xmlns:p14="http://schemas.microsoft.com/office/powerpoint/2010/main" val="1800146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527050"/>
            <a:ext cx="4681538" cy="2633663"/>
          </a:xfrm>
        </p:spPr>
      </p:sp>
      <p:sp>
        <p:nvSpPr>
          <p:cNvPr id="4" name="Slide Number Placeholder 3"/>
          <p:cNvSpPr>
            <a:spLocks noGrp="1"/>
          </p:cNvSpPr>
          <p:nvPr>
            <p:ph type="sldNum" sz="quarter" idx="10"/>
          </p:nvPr>
        </p:nvSpPr>
        <p:spPr/>
        <p:txBody>
          <a:bodyPr/>
          <a:lstStyle/>
          <a:p>
            <a:fld id="{398E3C03-EA22-5941-A6BD-5A98799E84DB}" type="slidenum">
              <a:rPr lang="en-US" smtClean="0"/>
              <a:pPr/>
              <a:t>11</a:t>
            </a:fld>
            <a:endParaRPr lang="en-US" dirty="0"/>
          </a:p>
        </p:txBody>
      </p:sp>
    </p:spTree>
    <p:extLst>
      <p:ext uri="{BB962C8B-B14F-4D97-AF65-F5344CB8AC3E}">
        <p14:creationId xmlns:p14="http://schemas.microsoft.com/office/powerpoint/2010/main" val="32156142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5538" cy="3490913"/>
          </a:xfrm>
        </p:spPr>
      </p:sp>
      <p:sp>
        <p:nvSpPr>
          <p:cNvPr id="4" name="Slide Number Placeholder 3"/>
          <p:cNvSpPr>
            <a:spLocks noGrp="1"/>
          </p:cNvSpPr>
          <p:nvPr>
            <p:ph type="sldNum" sz="quarter" idx="10"/>
          </p:nvPr>
        </p:nvSpPr>
        <p:spPr/>
        <p:txBody>
          <a:bodyPr/>
          <a:lstStyle/>
          <a:p>
            <a:fld id="{398E3C03-EA22-5941-A6BD-5A98799E84DB}" type="slidenum">
              <a:rPr lang="en-US" smtClean="0"/>
              <a:pPr/>
              <a:t>12</a:t>
            </a:fld>
            <a:endParaRPr lang="en-US" dirty="0"/>
          </a:p>
        </p:txBody>
      </p:sp>
    </p:spTree>
    <p:extLst>
      <p:ext uri="{BB962C8B-B14F-4D97-AF65-F5344CB8AC3E}">
        <p14:creationId xmlns:p14="http://schemas.microsoft.com/office/powerpoint/2010/main" val="659305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5538" cy="3490913"/>
          </a:xfrm>
        </p:spPr>
      </p:sp>
      <p:sp>
        <p:nvSpPr>
          <p:cNvPr id="4" name="Slide Number Placeholder 3"/>
          <p:cNvSpPr>
            <a:spLocks noGrp="1"/>
          </p:cNvSpPr>
          <p:nvPr>
            <p:ph type="sldNum" sz="quarter" idx="10"/>
          </p:nvPr>
        </p:nvSpPr>
        <p:spPr/>
        <p:txBody>
          <a:bodyPr/>
          <a:lstStyle/>
          <a:p>
            <a:fld id="{398E3C03-EA22-5941-A6BD-5A98799E84DB}" type="slidenum">
              <a:rPr lang="en-US" smtClean="0"/>
              <a:pPr/>
              <a:t>13</a:t>
            </a:fld>
            <a:endParaRPr lang="en-US" dirty="0"/>
          </a:p>
        </p:txBody>
      </p:sp>
    </p:spTree>
    <p:extLst>
      <p:ext uri="{BB962C8B-B14F-4D97-AF65-F5344CB8AC3E}">
        <p14:creationId xmlns:p14="http://schemas.microsoft.com/office/powerpoint/2010/main" val="39903739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5538" cy="3490913"/>
          </a:xfrm>
        </p:spPr>
      </p:sp>
      <p:sp>
        <p:nvSpPr>
          <p:cNvPr id="4" name="Slide Number Placeholder 3"/>
          <p:cNvSpPr>
            <a:spLocks noGrp="1"/>
          </p:cNvSpPr>
          <p:nvPr>
            <p:ph type="sldNum" sz="quarter" idx="10"/>
          </p:nvPr>
        </p:nvSpPr>
        <p:spPr/>
        <p:txBody>
          <a:bodyPr/>
          <a:lstStyle/>
          <a:p>
            <a:fld id="{398E3C03-EA22-5941-A6BD-5A98799E84DB}" type="slidenum">
              <a:rPr lang="en-US" smtClean="0"/>
              <a:pPr/>
              <a:t>14</a:t>
            </a:fld>
            <a:endParaRPr lang="en-US" dirty="0"/>
          </a:p>
        </p:txBody>
      </p:sp>
    </p:spTree>
    <p:extLst>
      <p:ext uri="{BB962C8B-B14F-4D97-AF65-F5344CB8AC3E}">
        <p14:creationId xmlns:p14="http://schemas.microsoft.com/office/powerpoint/2010/main" val="308465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5538" cy="3490913"/>
          </a:xfrm>
        </p:spPr>
      </p:sp>
      <p:sp>
        <p:nvSpPr>
          <p:cNvPr id="4" name="Slide Number Placeholder 3"/>
          <p:cNvSpPr>
            <a:spLocks noGrp="1"/>
          </p:cNvSpPr>
          <p:nvPr>
            <p:ph type="sldNum" sz="quarter" idx="10"/>
          </p:nvPr>
        </p:nvSpPr>
        <p:spPr/>
        <p:txBody>
          <a:bodyPr/>
          <a:lstStyle/>
          <a:p>
            <a:fld id="{398E3C03-EA22-5941-A6BD-5A98799E84DB}" type="slidenum">
              <a:rPr lang="en-US" smtClean="0"/>
              <a:pPr/>
              <a:t>15</a:t>
            </a:fld>
            <a:endParaRPr lang="en-US" dirty="0"/>
          </a:p>
        </p:txBody>
      </p:sp>
    </p:spTree>
    <p:extLst>
      <p:ext uri="{BB962C8B-B14F-4D97-AF65-F5344CB8AC3E}">
        <p14:creationId xmlns:p14="http://schemas.microsoft.com/office/powerpoint/2010/main" val="13004741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527050"/>
            <a:ext cx="4681538" cy="2633663"/>
          </a:xfrm>
        </p:spPr>
      </p:sp>
      <p:sp>
        <p:nvSpPr>
          <p:cNvPr id="4" name="Slide Number Placeholder 3"/>
          <p:cNvSpPr>
            <a:spLocks noGrp="1"/>
          </p:cNvSpPr>
          <p:nvPr>
            <p:ph type="sldNum" sz="quarter" idx="10"/>
          </p:nvPr>
        </p:nvSpPr>
        <p:spPr/>
        <p:txBody>
          <a:bodyPr/>
          <a:lstStyle/>
          <a:p>
            <a:fld id="{398E3C03-EA22-5941-A6BD-5A98799E84DB}" type="slidenum">
              <a:rPr lang="en-US" smtClean="0"/>
              <a:pPr/>
              <a:t>16</a:t>
            </a:fld>
            <a:endParaRPr lang="en-US" dirty="0"/>
          </a:p>
        </p:txBody>
      </p:sp>
    </p:spTree>
    <p:extLst>
      <p:ext uri="{BB962C8B-B14F-4D97-AF65-F5344CB8AC3E}">
        <p14:creationId xmlns:p14="http://schemas.microsoft.com/office/powerpoint/2010/main" val="3339198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527050"/>
            <a:ext cx="4681538" cy="2633663"/>
          </a:xfrm>
        </p:spPr>
      </p:sp>
      <p:sp>
        <p:nvSpPr>
          <p:cNvPr id="4" name="Slide Number Placeholder 3"/>
          <p:cNvSpPr>
            <a:spLocks noGrp="1"/>
          </p:cNvSpPr>
          <p:nvPr>
            <p:ph type="sldNum" sz="quarter" idx="10"/>
          </p:nvPr>
        </p:nvSpPr>
        <p:spPr/>
        <p:txBody>
          <a:bodyPr/>
          <a:lstStyle/>
          <a:p>
            <a:fld id="{398E3C03-EA22-5941-A6BD-5A98799E84DB}" type="slidenum">
              <a:rPr lang="en-US" smtClean="0"/>
              <a:pPr/>
              <a:t>17</a:t>
            </a:fld>
            <a:endParaRPr lang="en-US" dirty="0"/>
          </a:p>
        </p:txBody>
      </p:sp>
      <p:sp>
        <p:nvSpPr>
          <p:cNvPr id="3" name="Notes Placeholder 2">
            <a:extLst>
              <a:ext uri="{FF2B5EF4-FFF2-40B4-BE49-F238E27FC236}">
                <a16:creationId xmlns:a16="http://schemas.microsoft.com/office/drawing/2014/main" id="{0766DD1E-2E9D-4D51-A0BE-AB32A71ED691}"/>
              </a:ext>
            </a:extLst>
          </p:cNvPr>
          <p:cNvSpPr>
            <a:spLocks noGrp="1"/>
          </p:cNvSpPr>
          <p:nvPr>
            <p:ph type="body" idx="1"/>
          </p:nvPr>
        </p:nvSpPr>
        <p:spPr/>
        <p:txBody>
          <a:bodyPr/>
          <a:lstStyle/>
          <a:p>
            <a:r>
              <a:rPr lang="en-US" sz="1200" b="0" kern="1200" dirty="0">
                <a:solidFill>
                  <a:schemeClr val="tx1"/>
                </a:solidFill>
                <a:effectLst/>
                <a:latin typeface="+mn-lt"/>
                <a:ea typeface="+mn-ea"/>
                <a:cs typeface="+mn-cs"/>
              </a:rPr>
              <a:t>In designing money, national authorities face a tradeoff between satisfying legitimate user preferences for privacy (</a:t>
            </a:r>
            <a:r>
              <a:rPr lang="en-US" sz="1200" b="0" u="sng" kern="1200" dirty="0">
                <a:solidFill>
                  <a:schemeClr val="tx1"/>
                </a:solidFill>
                <a:effectLst/>
                <a:latin typeface="+mn-lt"/>
                <a:ea typeface="+mn-ea"/>
                <a:cs typeface="+mn-cs"/>
              </a:rPr>
              <a:t>something that can be very important in many societies</a:t>
            </a:r>
            <a:r>
              <a:rPr lang="en-US" sz="1200" b="0" kern="1200" dirty="0">
                <a:solidFill>
                  <a:schemeClr val="tx1"/>
                </a:solidFill>
                <a:effectLst/>
                <a:latin typeface="+mn-lt"/>
                <a:ea typeface="+mn-ea"/>
                <a:cs typeface="+mn-cs"/>
              </a:rPr>
              <a:t>)  and at the </a:t>
            </a:r>
            <a:r>
              <a:rPr lang="en-US" dirty="0"/>
              <a:t>same time </a:t>
            </a:r>
            <a:r>
              <a:rPr lang="en-US" sz="1200" b="0" kern="1200" dirty="0">
                <a:solidFill>
                  <a:schemeClr val="tx1"/>
                </a:solidFill>
                <a:effectLst/>
                <a:latin typeface="+mn-lt"/>
                <a:ea typeface="+mn-ea"/>
                <a:cs typeface="+mn-cs"/>
              </a:rPr>
              <a:t>mitigating risks to financial integrity.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Cash protects privacy because it is anonymous as it can be used for transactions with no account and no record needed.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However, cash (especially large denomination bills) also facilitates criminal financial transactions (such as money laundering, financing of terrorism, corruption, and tax evasion.)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CBDC can protect privacy without undermining integrity if it is designed  with</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 limits on the size of anonymous transactions.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(2) appropriate customer due diligence (CDD) procedures, and transactions recorded. </a:t>
            </a:r>
          </a:p>
          <a:p>
            <a:endParaRPr lang="en-US" dirty="0"/>
          </a:p>
          <a:p>
            <a:r>
              <a:rPr lang="en-US" sz="1200" kern="1200" dirty="0">
                <a:solidFill>
                  <a:schemeClr val="tx1"/>
                </a:solidFill>
                <a:effectLst/>
                <a:latin typeface="+mn-lt"/>
                <a:ea typeface="+mn-ea"/>
                <a:cs typeface="+mn-cs"/>
              </a:rPr>
              <a:t>(3) identity of parties is revealed only if illicit activity is suspected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While promising on paper, an important question is whether users would trust the safeguards established to protect their privacy (</a:t>
            </a:r>
            <a:r>
              <a:rPr lang="en-US" sz="1200" b="1" kern="1200" dirty="0" err="1">
                <a:solidFill>
                  <a:schemeClr val="tx1"/>
                </a:solidFill>
                <a:effectLst/>
                <a:latin typeface="+mn-lt"/>
                <a:ea typeface="+mn-ea"/>
                <a:cs typeface="+mn-cs"/>
              </a:rPr>
              <a:t>ie</a:t>
            </a:r>
            <a:r>
              <a:rPr lang="en-US" sz="1200" b="1" kern="1200" dirty="0">
                <a:solidFill>
                  <a:schemeClr val="tx1"/>
                </a:solidFill>
                <a:effectLst/>
                <a:latin typeface="+mn-lt"/>
                <a:ea typeface="+mn-ea"/>
                <a:cs typeface="+mn-cs"/>
              </a:rPr>
              <a:t>, the governments’ promises that it would not seek to identify transactions unless there are serious and credible concerns about their nature).</a:t>
            </a:r>
            <a:endParaRPr lang="en-US" b="1" dirty="0"/>
          </a:p>
          <a:p>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16890300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527050"/>
            <a:ext cx="4681538" cy="2633663"/>
          </a:xfrm>
        </p:spPr>
      </p:sp>
      <p:sp>
        <p:nvSpPr>
          <p:cNvPr id="4" name="Slide Number Placeholder 3"/>
          <p:cNvSpPr>
            <a:spLocks noGrp="1"/>
          </p:cNvSpPr>
          <p:nvPr>
            <p:ph type="sldNum" sz="quarter" idx="10"/>
          </p:nvPr>
        </p:nvSpPr>
        <p:spPr/>
        <p:txBody>
          <a:bodyPr/>
          <a:lstStyle/>
          <a:p>
            <a:fld id="{398E3C03-EA22-5941-A6BD-5A98799E84DB}" type="slidenum">
              <a:rPr lang="en-US" smtClean="0"/>
              <a:pPr/>
              <a:t>18</a:t>
            </a:fld>
            <a:endParaRPr lang="en-US" dirty="0"/>
          </a:p>
        </p:txBody>
      </p:sp>
    </p:spTree>
    <p:extLst>
      <p:ext uri="{BB962C8B-B14F-4D97-AF65-F5344CB8AC3E}">
        <p14:creationId xmlns:p14="http://schemas.microsoft.com/office/powerpoint/2010/main" val="11275114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527050"/>
            <a:ext cx="4681538" cy="2633663"/>
          </a:xfrm>
        </p:spPr>
      </p:sp>
      <p:sp>
        <p:nvSpPr>
          <p:cNvPr id="4" name="Slide Number Placeholder 3"/>
          <p:cNvSpPr>
            <a:spLocks noGrp="1"/>
          </p:cNvSpPr>
          <p:nvPr>
            <p:ph type="sldNum" sz="quarter" idx="10"/>
          </p:nvPr>
        </p:nvSpPr>
        <p:spPr/>
        <p:txBody>
          <a:bodyPr/>
          <a:lstStyle/>
          <a:p>
            <a:fld id="{398E3C03-EA22-5941-A6BD-5A98799E84DB}" type="slidenum">
              <a:rPr lang="en-US" smtClean="0"/>
              <a:pPr/>
              <a:t>19</a:t>
            </a:fld>
            <a:endParaRPr lang="en-US" dirty="0"/>
          </a:p>
        </p:txBody>
      </p:sp>
    </p:spTree>
    <p:extLst>
      <p:ext uri="{BB962C8B-B14F-4D97-AF65-F5344CB8AC3E}">
        <p14:creationId xmlns:p14="http://schemas.microsoft.com/office/powerpoint/2010/main" val="6917331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527050"/>
            <a:ext cx="4681538" cy="2633663"/>
          </a:xfrm>
        </p:spPr>
      </p:sp>
      <p:sp>
        <p:nvSpPr>
          <p:cNvPr id="4" name="Slide Number Placeholder 3"/>
          <p:cNvSpPr>
            <a:spLocks noGrp="1"/>
          </p:cNvSpPr>
          <p:nvPr>
            <p:ph type="sldNum" sz="quarter" idx="10"/>
          </p:nvPr>
        </p:nvSpPr>
        <p:spPr/>
        <p:txBody>
          <a:bodyPr/>
          <a:lstStyle/>
          <a:p>
            <a:fld id="{398E3C03-EA22-5941-A6BD-5A98799E84DB}" type="slidenum">
              <a:rPr lang="en-US" smtClean="0"/>
              <a:pPr/>
              <a:t>20</a:t>
            </a:fld>
            <a:endParaRPr lang="en-US" dirty="0"/>
          </a:p>
        </p:txBody>
      </p:sp>
    </p:spTree>
    <p:extLst>
      <p:ext uri="{BB962C8B-B14F-4D97-AF65-F5344CB8AC3E}">
        <p14:creationId xmlns:p14="http://schemas.microsoft.com/office/powerpoint/2010/main" val="29451921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527050"/>
            <a:ext cx="4681538" cy="2633663"/>
          </a:xfrm>
        </p:spPr>
      </p:sp>
      <p:sp>
        <p:nvSpPr>
          <p:cNvPr id="4" name="Slide Number Placeholder 3"/>
          <p:cNvSpPr>
            <a:spLocks noGrp="1"/>
          </p:cNvSpPr>
          <p:nvPr>
            <p:ph type="sldNum" sz="quarter" idx="10"/>
          </p:nvPr>
        </p:nvSpPr>
        <p:spPr/>
        <p:txBody>
          <a:bodyPr/>
          <a:lstStyle/>
          <a:p>
            <a:fld id="{398E3C03-EA22-5941-A6BD-5A98799E84DB}" type="slidenum">
              <a:rPr lang="en-US" smtClean="0"/>
              <a:pPr/>
              <a:t>21</a:t>
            </a:fld>
            <a:endParaRPr lang="en-US" dirty="0"/>
          </a:p>
        </p:txBody>
      </p:sp>
    </p:spTree>
    <p:extLst>
      <p:ext uri="{BB962C8B-B14F-4D97-AF65-F5344CB8AC3E}">
        <p14:creationId xmlns:p14="http://schemas.microsoft.com/office/powerpoint/2010/main" val="24202602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527050"/>
            <a:ext cx="4681538" cy="2633663"/>
          </a:xfrm>
        </p:spPr>
      </p:sp>
      <p:sp>
        <p:nvSpPr>
          <p:cNvPr id="4" name="Slide Number Placeholder 3"/>
          <p:cNvSpPr>
            <a:spLocks noGrp="1"/>
          </p:cNvSpPr>
          <p:nvPr>
            <p:ph type="sldNum" sz="quarter" idx="10"/>
          </p:nvPr>
        </p:nvSpPr>
        <p:spPr/>
        <p:txBody>
          <a:bodyPr/>
          <a:lstStyle/>
          <a:p>
            <a:fld id="{398E3C03-EA22-5941-A6BD-5A98799E84DB}" type="slidenum">
              <a:rPr lang="en-US" smtClean="0"/>
              <a:pPr/>
              <a:t>22</a:t>
            </a:fld>
            <a:endParaRPr lang="en-US" dirty="0"/>
          </a:p>
        </p:txBody>
      </p:sp>
    </p:spTree>
    <p:extLst>
      <p:ext uri="{BB962C8B-B14F-4D97-AF65-F5344CB8AC3E}">
        <p14:creationId xmlns:p14="http://schemas.microsoft.com/office/powerpoint/2010/main" val="32465086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527050"/>
            <a:ext cx="4681538" cy="2633663"/>
          </a:xfrm>
        </p:spPr>
      </p:sp>
      <p:sp>
        <p:nvSpPr>
          <p:cNvPr id="4" name="Slide Number Placeholder 3"/>
          <p:cNvSpPr>
            <a:spLocks noGrp="1"/>
          </p:cNvSpPr>
          <p:nvPr>
            <p:ph type="sldNum" sz="quarter" idx="10"/>
          </p:nvPr>
        </p:nvSpPr>
        <p:spPr/>
        <p:txBody>
          <a:bodyPr/>
          <a:lstStyle/>
          <a:p>
            <a:fld id="{398E3C03-EA22-5941-A6BD-5A98799E84DB}" type="slidenum">
              <a:rPr lang="en-US" smtClean="0"/>
              <a:pPr/>
              <a:t>23</a:t>
            </a:fld>
            <a:endParaRPr lang="en-US" dirty="0"/>
          </a:p>
        </p:txBody>
      </p:sp>
    </p:spTree>
    <p:extLst>
      <p:ext uri="{BB962C8B-B14F-4D97-AF65-F5344CB8AC3E}">
        <p14:creationId xmlns:p14="http://schemas.microsoft.com/office/powerpoint/2010/main" val="20787069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527050"/>
            <a:ext cx="4681538" cy="2633663"/>
          </a:xfrm>
        </p:spPr>
      </p:sp>
      <p:sp>
        <p:nvSpPr>
          <p:cNvPr id="4" name="Slide Number Placeholder 3"/>
          <p:cNvSpPr>
            <a:spLocks noGrp="1"/>
          </p:cNvSpPr>
          <p:nvPr>
            <p:ph type="sldNum" sz="quarter" idx="10"/>
          </p:nvPr>
        </p:nvSpPr>
        <p:spPr/>
        <p:txBody>
          <a:bodyPr/>
          <a:lstStyle/>
          <a:p>
            <a:fld id="{398E3C03-EA22-5941-A6BD-5A98799E84DB}" type="slidenum">
              <a:rPr lang="en-US" smtClean="0"/>
              <a:pPr/>
              <a:t>24</a:t>
            </a:fld>
            <a:endParaRPr lang="en-US" dirty="0"/>
          </a:p>
        </p:txBody>
      </p:sp>
    </p:spTree>
    <p:extLst>
      <p:ext uri="{BB962C8B-B14F-4D97-AF65-F5344CB8AC3E}">
        <p14:creationId xmlns:p14="http://schemas.microsoft.com/office/powerpoint/2010/main" val="2574737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527050"/>
            <a:ext cx="4681538" cy="2633663"/>
          </a:xfrm>
        </p:spPr>
      </p:sp>
      <p:sp>
        <p:nvSpPr>
          <p:cNvPr id="4" name="Slide Number Placeholder 3"/>
          <p:cNvSpPr>
            <a:spLocks noGrp="1"/>
          </p:cNvSpPr>
          <p:nvPr>
            <p:ph type="sldNum" sz="quarter" idx="10"/>
          </p:nvPr>
        </p:nvSpPr>
        <p:spPr/>
        <p:txBody>
          <a:bodyPr/>
          <a:lstStyle/>
          <a:p>
            <a:fld id="{398E3C03-EA22-5941-A6BD-5A98799E84DB}" type="slidenum">
              <a:rPr lang="en-US" smtClean="0"/>
              <a:pPr/>
              <a:t>26</a:t>
            </a:fld>
            <a:endParaRPr lang="en-US" dirty="0"/>
          </a:p>
        </p:txBody>
      </p:sp>
    </p:spTree>
    <p:extLst>
      <p:ext uri="{BB962C8B-B14F-4D97-AF65-F5344CB8AC3E}">
        <p14:creationId xmlns:p14="http://schemas.microsoft.com/office/powerpoint/2010/main" val="36864384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5538" cy="3490913"/>
          </a:xfrm>
        </p:spPr>
      </p:sp>
      <p:sp>
        <p:nvSpPr>
          <p:cNvPr id="4" name="Slide Number Placeholder 3"/>
          <p:cNvSpPr>
            <a:spLocks noGrp="1"/>
          </p:cNvSpPr>
          <p:nvPr>
            <p:ph type="sldNum" sz="quarter" idx="10"/>
          </p:nvPr>
        </p:nvSpPr>
        <p:spPr/>
        <p:txBody>
          <a:bodyPr/>
          <a:lstStyle/>
          <a:p>
            <a:fld id="{398E3C03-EA22-5941-A6BD-5A98799E84DB}" type="slidenum">
              <a:rPr lang="en-US" smtClean="0"/>
              <a:pPr/>
              <a:t>27</a:t>
            </a:fld>
            <a:endParaRPr lang="en-US" dirty="0"/>
          </a:p>
        </p:txBody>
      </p:sp>
    </p:spTree>
    <p:extLst>
      <p:ext uri="{BB962C8B-B14F-4D97-AF65-F5344CB8AC3E}">
        <p14:creationId xmlns:p14="http://schemas.microsoft.com/office/powerpoint/2010/main" val="19505991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5538" cy="3490913"/>
          </a:xfrm>
        </p:spPr>
      </p:sp>
      <p:sp>
        <p:nvSpPr>
          <p:cNvPr id="4" name="Slide Number Placeholder 3"/>
          <p:cNvSpPr>
            <a:spLocks noGrp="1"/>
          </p:cNvSpPr>
          <p:nvPr>
            <p:ph type="sldNum" sz="quarter" idx="10"/>
          </p:nvPr>
        </p:nvSpPr>
        <p:spPr/>
        <p:txBody>
          <a:bodyPr/>
          <a:lstStyle/>
          <a:p>
            <a:fld id="{398E3C03-EA22-5941-A6BD-5A98799E84DB}" type="slidenum">
              <a:rPr lang="en-US" smtClean="0"/>
              <a:pPr/>
              <a:t>28</a:t>
            </a:fld>
            <a:endParaRPr lang="en-US" dirty="0"/>
          </a:p>
        </p:txBody>
      </p:sp>
    </p:spTree>
    <p:extLst>
      <p:ext uri="{BB962C8B-B14F-4D97-AF65-F5344CB8AC3E}">
        <p14:creationId xmlns:p14="http://schemas.microsoft.com/office/powerpoint/2010/main" val="36912283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5538" cy="3490913"/>
          </a:xfrm>
        </p:spPr>
      </p:sp>
      <p:sp>
        <p:nvSpPr>
          <p:cNvPr id="4" name="Slide Number Placeholder 3"/>
          <p:cNvSpPr>
            <a:spLocks noGrp="1"/>
          </p:cNvSpPr>
          <p:nvPr>
            <p:ph type="sldNum" sz="quarter" idx="10"/>
          </p:nvPr>
        </p:nvSpPr>
        <p:spPr/>
        <p:txBody>
          <a:bodyPr/>
          <a:lstStyle/>
          <a:p>
            <a:fld id="{398E3C03-EA22-5941-A6BD-5A98799E84DB}" type="slidenum">
              <a:rPr lang="en-US" smtClean="0"/>
              <a:pPr/>
              <a:t>29</a:t>
            </a:fld>
            <a:endParaRPr lang="en-US" dirty="0"/>
          </a:p>
        </p:txBody>
      </p:sp>
    </p:spTree>
    <p:extLst>
      <p:ext uri="{BB962C8B-B14F-4D97-AF65-F5344CB8AC3E}">
        <p14:creationId xmlns:p14="http://schemas.microsoft.com/office/powerpoint/2010/main" val="18562877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5538" cy="3490913"/>
          </a:xfrm>
        </p:spPr>
      </p:sp>
      <p:sp>
        <p:nvSpPr>
          <p:cNvPr id="4" name="Slide Number Placeholder 3"/>
          <p:cNvSpPr>
            <a:spLocks noGrp="1"/>
          </p:cNvSpPr>
          <p:nvPr>
            <p:ph type="sldNum" sz="quarter" idx="10"/>
          </p:nvPr>
        </p:nvSpPr>
        <p:spPr/>
        <p:txBody>
          <a:bodyPr/>
          <a:lstStyle/>
          <a:p>
            <a:fld id="{398E3C03-EA22-5941-A6BD-5A98799E84DB}" type="slidenum">
              <a:rPr lang="en-US" smtClean="0"/>
              <a:pPr/>
              <a:t>30</a:t>
            </a:fld>
            <a:endParaRPr lang="en-US" dirty="0"/>
          </a:p>
        </p:txBody>
      </p:sp>
    </p:spTree>
    <p:extLst>
      <p:ext uri="{BB962C8B-B14F-4D97-AF65-F5344CB8AC3E}">
        <p14:creationId xmlns:p14="http://schemas.microsoft.com/office/powerpoint/2010/main" val="2346211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527050"/>
            <a:ext cx="4681538" cy="2633663"/>
          </a:xfrm>
        </p:spPr>
      </p:sp>
      <p:sp>
        <p:nvSpPr>
          <p:cNvPr id="4" name="Slide Number Placeholder 3"/>
          <p:cNvSpPr>
            <a:spLocks noGrp="1"/>
          </p:cNvSpPr>
          <p:nvPr>
            <p:ph type="sldNum" sz="quarter" idx="10"/>
          </p:nvPr>
        </p:nvSpPr>
        <p:spPr/>
        <p:txBody>
          <a:bodyPr/>
          <a:lstStyle/>
          <a:p>
            <a:fld id="{398E3C03-EA22-5941-A6BD-5A98799E84DB}" type="slidenum">
              <a:rPr lang="en-US" smtClean="0"/>
              <a:pPr/>
              <a:t>31</a:t>
            </a:fld>
            <a:endParaRPr lang="en-US" dirty="0"/>
          </a:p>
        </p:txBody>
      </p:sp>
    </p:spTree>
    <p:extLst>
      <p:ext uri="{BB962C8B-B14F-4D97-AF65-F5344CB8AC3E}">
        <p14:creationId xmlns:p14="http://schemas.microsoft.com/office/powerpoint/2010/main" val="23574528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527050"/>
            <a:ext cx="4681538" cy="2633663"/>
          </a:xfrm>
        </p:spPr>
      </p:sp>
      <p:sp>
        <p:nvSpPr>
          <p:cNvPr id="4" name="Slide Number Placeholder 3"/>
          <p:cNvSpPr>
            <a:spLocks noGrp="1"/>
          </p:cNvSpPr>
          <p:nvPr>
            <p:ph type="sldNum" sz="quarter" idx="10"/>
          </p:nvPr>
        </p:nvSpPr>
        <p:spPr/>
        <p:txBody>
          <a:bodyPr/>
          <a:lstStyle/>
          <a:p>
            <a:fld id="{398E3C03-EA22-5941-A6BD-5A98799E84DB}" type="slidenum">
              <a:rPr lang="en-US" smtClean="0"/>
              <a:pPr/>
              <a:t>32</a:t>
            </a:fld>
            <a:endParaRPr lang="en-US" dirty="0"/>
          </a:p>
        </p:txBody>
      </p:sp>
    </p:spTree>
    <p:extLst>
      <p:ext uri="{BB962C8B-B14F-4D97-AF65-F5344CB8AC3E}">
        <p14:creationId xmlns:p14="http://schemas.microsoft.com/office/powerpoint/2010/main" val="17634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9" name="Rectangle 18"/>
          <p:cNvSpPr>
            <a:spLocks noChangeArrowheads="1"/>
          </p:cNvSpPr>
          <p:nvPr/>
        </p:nvSpPr>
        <p:spPr bwMode="white">
          <a:xfrm>
            <a:off x="11988800" y="3048"/>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6" name="Rectangle 15"/>
          <p:cNvSpPr>
            <a:spLocks noChangeArrowheads="1"/>
          </p:cNvSpPr>
          <p:nvPr/>
        </p:nvSpPr>
        <p:spPr bwMode="white">
          <a:xfrm>
            <a:off x="0" y="0"/>
            <a:ext cx="12192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9" name="Subtitle 8"/>
          <p:cNvSpPr>
            <a:spLocks noGrp="1"/>
          </p:cNvSpPr>
          <p:nvPr>
            <p:ph type="subTitle" idx="1"/>
          </p:nvPr>
        </p:nvSpPr>
        <p:spPr>
          <a:xfrm>
            <a:off x="1828800" y="2819400"/>
            <a:ext cx="8534400" cy="1752600"/>
          </a:xfrm>
        </p:spPr>
        <p:txBody>
          <a:bodyPr/>
          <a:lstStyle>
            <a:lvl1pPr marL="0" indent="0" algn="ctr">
              <a:buNone/>
              <a:defRPr sz="1600" b="1" cap="all" spc="250" baseline="0">
                <a:solidFill>
                  <a:schemeClr val="tx2"/>
                </a:solidFill>
                <a:latin typeface="Microsoft Sans Serif" pitchFamily="34" charset="0"/>
                <a:cs typeface="Microsoft Sans Serif"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edit Master subtitle style</a:t>
            </a:r>
          </a:p>
        </p:txBody>
      </p:sp>
      <p:sp>
        <p:nvSpPr>
          <p:cNvPr id="28" name="Date Placeholder 27"/>
          <p:cNvSpPr>
            <a:spLocks noGrp="1"/>
          </p:cNvSpPr>
          <p:nvPr>
            <p:ph type="dt" sz="half" idx="10"/>
          </p:nvPr>
        </p:nvSpPr>
        <p:spPr/>
        <p:txBody>
          <a:bodyPr/>
          <a:lstStyle/>
          <a:p>
            <a:r>
              <a:rPr lang="en-US"/>
              <a:t>‹#›</a:t>
            </a:r>
            <a:endParaRPr lang="en-US" dirty="0"/>
          </a:p>
        </p:txBody>
      </p:sp>
      <p:sp>
        <p:nvSpPr>
          <p:cNvPr id="10" name="Rectangle 9"/>
          <p:cNvSpPr>
            <a:spLocks noChangeArrowheads="1"/>
          </p:cNvSpPr>
          <p:nvPr/>
        </p:nvSpPr>
        <p:spPr bwMode="auto">
          <a:xfrm>
            <a:off x="203200" y="152400"/>
            <a:ext cx="11785600" cy="655320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8" name="Title 7"/>
          <p:cNvSpPr>
            <a:spLocks noGrp="1"/>
          </p:cNvSpPr>
          <p:nvPr>
            <p:ph type="ctrTitle"/>
          </p:nvPr>
        </p:nvSpPr>
        <p:spPr>
          <a:xfrm>
            <a:off x="914400" y="381000"/>
            <a:ext cx="10363200" cy="1752600"/>
          </a:xfrm>
        </p:spPr>
        <p:txBody>
          <a:bodyPr anchor="b"/>
          <a:lstStyle>
            <a:lvl1pPr>
              <a:defRPr sz="4200">
                <a:solidFill>
                  <a:srgbClr val="0B146B"/>
                </a:solidFill>
                <a:latin typeface="Microsoft Sans Serif" pitchFamily="34" charset="0"/>
                <a:cs typeface="Microsoft Sans Serif" pitchFamily="34" charset="0"/>
              </a:defRPr>
            </a:lvl1pPr>
          </a:lstStyle>
          <a:p>
            <a:r>
              <a:rPr kumimoji="0" lang="en-US" dirty="0"/>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2336" y="0"/>
            <a:ext cx="11379200" cy="788894"/>
          </a:xfrm>
        </p:spPr>
        <p:txBody>
          <a:bodyPr>
            <a:noAutofit/>
          </a:bodyPr>
          <a:lstStyle>
            <a:lvl1pPr>
              <a:defRPr sz="4400" b="0">
                <a:solidFill>
                  <a:srgbClr val="0000FF"/>
                </a:solidFill>
                <a:latin typeface="Calibri Light" panose="020F0302020204030204" pitchFamily="34" charset="0"/>
                <a:cs typeface="Calibri Light" panose="020F0302020204030204" pitchFamily="34" charset="0"/>
              </a:defRPr>
            </a:lvl1pPr>
          </a:lstStyle>
          <a:p>
            <a:r>
              <a:rPr kumimoji="0" lang="en-US" dirty="0"/>
              <a:t>Click to edit Master title style</a:t>
            </a:r>
          </a:p>
        </p:txBody>
      </p:sp>
      <p:sp>
        <p:nvSpPr>
          <p:cNvPr id="8" name="Content Placeholder 7"/>
          <p:cNvSpPr>
            <a:spLocks noGrp="1"/>
          </p:cNvSpPr>
          <p:nvPr>
            <p:ph sz="quarter" idx="1"/>
          </p:nvPr>
        </p:nvSpPr>
        <p:spPr>
          <a:xfrm>
            <a:off x="402336" y="1527048"/>
            <a:ext cx="11338560" cy="4572000"/>
          </a:xfrm>
        </p:spPr>
        <p:txBody>
          <a:bodyPr/>
          <a:lstStyle>
            <a:lvl1pPr marL="0" indent="0">
              <a:buNone/>
              <a:defRPr sz="2600">
                <a:latin typeface="Calibri Light" panose="020F0302020204030204" pitchFamily="34" charset="0"/>
                <a:cs typeface="Calibri Light" panose="020F0302020204030204" pitchFamily="34" charset="0"/>
              </a:defRPr>
            </a:lvl1pPr>
            <a:lvl2pPr marL="548640" indent="-274320">
              <a:buClr>
                <a:srgbClr val="0000FF"/>
              </a:buClr>
              <a:buSzPct val="100000"/>
              <a:buFont typeface="Arial" panose="020B0604020202020204" pitchFamily="34" charset="0"/>
              <a:buChar char="•"/>
              <a:defRPr sz="2400">
                <a:latin typeface="Calibri Light" panose="020F0302020204030204" pitchFamily="34" charset="0"/>
                <a:cs typeface="Calibri Light" panose="020F0302020204030204" pitchFamily="34" charset="0"/>
              </a:defRPr>
            </a:lvl2pPr>
            <a:lvl3pPr>
              <a:defRPr>
                <a:latin typeface="Calibri Light" panose="020F0302020204030204" pitchFamily="34" charset="0"/>
                <a:cs typeface="Calibri Light" panose="020F0302020204030204" pitchFamily="34" charset="0"/>
              </a:defRPr>
            </a:lvl3pPr>
            <a:lvl4pPr>
              <a:defRPr>
                <a:latin typeface="Calibri Light" panose="020F0302020204030204" pitchFamily="34" charset="0"/>
                <a:cs typeface="Calibri Light" panose="020F0302020204030204" pitchFamily="34" charset="0"/>
              </a:defRPr>
            </a:lvl4pPr>
            <a:lvl5pPr>
              <a:defRPr>
                <a:latin typeface="Calibri Light" panose="020F0302020204030204" pitchFamily="34" charset="0"/>
                <a:cs typeface="Calibri Light" panose="020F0302020204030204" pitchFamily="34"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13">
            <a:extLst>
              <a:ext uri="{FF2B5EF4-FFF2-40B4-BE49-F238E27FC236}">
                <a16:creationId xmlns:a16="http://schemas.microsoft.com/office/drawing/2014/main" id="{8322C4E5-EFAD-425C-B495-28CDB0619394}"/>
              </a:ext>
            </a:extLst>
          </p:cNvPr>
          <p:cNvSpPr>
            <a:spLocks noGrp="1"/>
          </p:cNvSpPr>
          <p:nvPr>
            <p:ph type="dt" sz="half" idx="2"/>
          </p:nvPr>
        </p:nvSpPr>
        <p:spPr>
          <a:xfrm>
            <a:off x="8168172" y="6617644"/>
            <a:ext cx="4059936" cy="365760"/>
          </a:xfrm>
          <a:prstGeom prst="rect">
            <a:avLst/>
          </a:prstGeom>
        </p:spPr>
        <p:txBody>
          <a:bodyPr vert="horz"/>
          <a:lstStyle>
            <a:lvl1pPr algn="r" eaLnBrk="1" latinLnBrk="0" hangingPunct="1">
              <a:defRPr kumimoji="0" sz="1400">
                <a:solidFill>
                  <a:schemeClr val="bg1"/>
                </a:solidFill>
                <a:latin typeface="Calibri Light" panose="020F0302020204030204" pitchFamily="34" charset="0"/>
                <a:cs typeface="Calibri Light" panose="020F0302020204030204" pitchFamily="34" charset="0"/>
              </a:defRPr>
            </a:lvl1pPr>
          </a:lstStyle>
          <a:p>
            <a:r>
              <a:rPr lang="en-US"/>
              <a:t>‹#›</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6" name="Rectangle 15"/>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8" name="Rectangle 17"/>
          <p:cNvSpPr>
            <a:spLocks noChangeArrowheads="1"/>
          </p:cNvSpPr>
          <p:nvPr/>
        </p:nvSpPr>
        <p:spPr bwMode="white">
          <a:xfrm>
            <a:off x="11988800" y="1905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9" name="Rectangle 18"/>
          <p:cNvSpPr>
            <a:spLocks noChangeArrowheads="1"/>
          </p:cNvSpPr>
          <p:nvPr/>
        </p:nvSpPr>
        <p:spPr bwMode="white">
          <a:xfrm>
            <a:off x="203200" y="2286000"/>
            <a:ext cx="11777472"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2" name="Rectangle 11"/>
          <p:cNvSpPr>
            <a:spLocks noChangeArrowheads="1"/>
          </p:cNvSpPr>
          <p:nvPr/>
        </p:nvSpPr>
        <p:spPr bwMode="auto">
          <a:xfrm>
            <a:off x="207264" y="142352"/>
            <a:ext cx="11777472"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3" name="Text Placeholder 2"/>
          <p:cNvSpPr>
            <a:spLocks noGrp="1"/>
          </p:cNvSpPr>
          <p:nvPr>
            <p:ph type="body" idx="1"/>
          </p:nvPr>
        </p:nvSpPr>
        <p:spPr>
          <a:xfrm>
            <a:off x="1824568" y="2743200"/>
            <a:ext cx="8640232" cy="1673225"/>
          </a:xfrm>
        </p:spPr>
        <p:txBody>
          <a:bodyPr anchor="t"/>
          <a:lstStyle>
            <a:lvl1pPr marL="0" indent="0" algn="ctr">
              <a:buNone/>
              <a:defRPr sz="1600" b="1" cap="all" spc="250" baseline="0">
                <a:solidFill>
                  <a:schemeClr val="tx2"/>
                </a:solidFill>
                <a:latin typeface="Microsoft Sans Serif" pitchFamily="34" charset="0"/>
                <a:cs typeface="Microsoft Sans Serif" pitchFamily="34"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dirty="0"/>
              <a:t>Click to edit Master text styles</a:t>
            </a:r>
          </a:p>
        </p:txBody>
      </p:sp>
      <p:sp>
        <p:nvSpPr>
          <p:cNvPr id="13" name="Rectangle 12"/>
          <p:cNvSpPr>
            <a:spLocks noChangeArrowheads="1"/>
          </p:cNvSpPr>
          <p:nvPr/>
        </p:nvSpPr>
        <p:spPr bwMode="auto">
          <a:xfrm>
            <a:off x="195072" y="6391657"/>
            <a:ext cx="11777472" cy="309563"/>
          </a:xfrm>
          <a:prstGeom prst="rect">
            <a:avLst/>
          </a:prstGeom>
          <a:solidFill>
            <a:schemeClr val="tx2"/>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solidFill>
                <a:schemeClr val="tx2"/>
              </a:solidFill>
            </a:endParaRPr>
          </a:p>
        </p:txBody>
      </p:sp>
      <p:sp>
        <p:nvSpPr>
          <p:cNvPr id="14" name="Rectangle 13"/>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5" name="Footer Placeholder 4"/>
          <p:cNvSpPr>
            <a:spLocks noGrp="1"/>
          </p:cNvSpPr>
          <p:nvPr>
            <p:ph type="ftr" sz="quarter" idx="11"/>
          </p:nvPr>
        </p:nvSpPr>
        <p:spPr>
          <a:xfrm>
            <a:off x="406400" y="6410848"/>
            <a:ext cx="4775200" cy="365760"/>
          </a:xfrm>
          <a:prstGeom prst="rect">
            <a:avLst/>
          </a:prstGeom>
        </p:spPr>
        <p:txBody>
          <a:bodyPr/>
          <a:lstStyle/>
          <a:p>
            <a:endParaRPr lang="en-US" dirty="0"/>
          </a:p>
        </p:txBody>
      </p:sp>
      <p:sp>
        <p:nvSpPr>
          <p:cNvPr id="4" name="Date Placeholder 3"/>
          <p:cNvSpPr>
            <a:spLocks noGrp="1"/>
          </p:cNvSpPr>
          <p:nvPr>
            <p:ph type="dt" sz="half" idx="10"/>
          </p:nvPr>
        </p:nvSpPr>
        <p:spPr/>
        <p:txBody>
          <a:bodyPr/>
          <a:lstStyle/>
          <a:p>
            <a:r>
              <a:rPr lang="en-US"/>
              <a:t>‹#›</a:t>
            </a:r>
            <a:endParaRPr lang="en-US" dirty="0"/>
          </a:p>
        </p:txBody>
      </p:sp>
      <p:sp>
        <p:nvSpPr>
          <p:cNvPr id="2" name="Title 1"/>
          <p:cNvSpPr>
            <a:spLocks noGrp="1"/>
          </p:cNvSpPr>
          <p:nvPr>
            <p:ph type="title"/>
          </p:nvPr>
        </p:nvSpPr>
        <p:spPr>
          <a:xfrm>
            <a:off x="963084" y="533400"/>
            <a:ext cx="10363200" cy="1524000"/>
          </a:xfrm>
        </p:spPr>
        <p:txBody>
          <a:bodyPr anchor="b"/>
          <a:lstStyle>
            <a:lvl1pPr algn="ctr">
              <a:buNone/>
              <a:defRPr sz="4200" b="0" cap="none" baseline="0">
                <a:solidFill>
                  <a:srgbClr val="FFFFFF"/>
                </a:solidFill>
              </a:defRPr>
            </a:lvl1pPr>
          </a:lstStyle>
          <a:p>
            <a:r>
              <a:rPr kumimoji="0" lang="en-US" dirty="0"/>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02336" y="228600"/>
            <a:ext cx="11379200" cy="758952"/>
          </a:xfrm>
        </p:spPr>
        <p:txBody>
          <a:bodyPr/>
          <a:lstStyle/>
          <a:p>
            <a:r>
              <a:rPr kumimoji="0" lang="en-US" dirty="0"/>
              <a:t>Click to edit Master title style</a:t>
            </a:r>
          </a:p>
        </p:txBody>
      </p:sp>
      <p:sp>
        <p:nvSpPr>
          <p:cNvPr id="5" name="Date Placeholder 4"/>
          <p:cNvSpPr>
            <a:spLocks noGrp="1"/>
          </p:cNvSpPr>
          <p:nvPr>
            <p:ph type="dt" sz="half" idx="10"/>
          </p:nvPr>
        </p:nvSpPr>
        <p:spPr>
          <a:xfrm>
            <a:off x="7721600" y="6409944"/>
            <a:ext cx="4059936" cy="365760"/>
          </a:xfrm>
        </p:spPr>
        <p:txBody>
          <a:bodyPr/>
          <a:lstStyle/>
          <a:p>
            <a:r>
              <a:rPr lang="en-US"/>
              <a:t>‹#›</a:t>
            </a:r>
            <a:endParaRPr lang="en-US" dirty="0"/>
          </a:p>
        </p:txBody>
      </p:sp>
      <p:sp>
        <p:nvSpPr>
          <p:cNvPr id="6" name="Footer Placeholder 5"/>
          <p:cNvSpPr>
            <a:spLocks noGrp="1"/>
          </p:cNvSpPr>
          <p:nvPr>
            <p:ph type="ftr" sz="quarter" idx="11"/>
          </p:nvPr>
        </p:nvSpPr>
        <p:spPr>
          <a:xfrm>
            <a:off x="406400" y="6410848"/>
            <a:ext cx="4775200" cy="365760"/>
          </a:xfrm>
          <a:prstGeom prst="rect">
            <a:avLst/>
          </a:prstGeom>
        </p:spPr>
        <p:txBody>
          <a:bodyPr/>
          <a:lstStyle/>
          <a:p>
            <a:endParaRPr lang="en-US" dirty="0"/>
          </a:p>
        </p:txBody>
      </p:sp>
      <p:sp>
        <p:nvSpPr>
          <p:cNvPr id="8" name="Straight Connector 7"/>
          <p:cNvSpPr>
            <a:spLocks noChangeShapeType="1"/>
          </p:cNvSpPr>
          <p:nvPr/>
        </p:nvSpPr>
        <p:spPr bwMode="auto">
          <a:xfrm flipV="1">
            <a:off x="6084107" y="1575653"/>
            <a:ext cx="11895"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10" name="Content Placeholder 9"/>
          <p:cNvSpPr>
            <a:spLocks noGrp="1"/>
          </p:cNvSpPr>
          <p:nvPr>
            <p:ph sz="half" idx="1"/>
          </p:nvPr>
        </p:nvSpPr>
        <p:spPr>
          <a:xfrm>
            <a:off x="402336" y="1371600"/>
            <a:ext cx="5384800" cy="4681728"/>
          </a:xfrm>
        </p:spPr>
        <p:txBody>
          <a:bodyPr/>
          <a:lstStyle>
            <a:lvl1pPr>
              <a:defRPr sz="2500">
                <a:latin typeface="Microsoft Sans Serif" pitchFamily="34" charset="0"/>
                <a:cs typeface="Microsoft Sans Serif" pitchFamily="34" charset="0"/>
              </a:defRPr>
            </a:lvl1pPr>
            <a:lvl2pPr>
              <a:defRPr>
                <a:latin typeface="Microsoft Sans Serif" pitchFamily="34" charset="0"/>
                <a:cs typeface="Microsoft Sans Serif" pitchFamily="34" charset="0"/>
              </a:defRPr>
            </a:lvl2pPr>
            <a:lvl3pPr>
              <a:defRPr>
                <a:latin typeface="Microsoft Sans Serif" pitchFamily="34" charset="0"/>
                <a:cs typeface="Microsoft Sans Serif" pitchFamily="34" charset="0"/>
              </a:defRPr>
            </a:lvl3pPr>
            <a:lvl4pPr>
              <a:defRPr/>
            </a:lvl4pPr>
            <a:lvl5pPr>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2" name="Content Placeholder 11"/>
          <p:cNvSpPr>
            <a:spLocks noGrp="1"/>
          </p:cNvSpPr>
          <p:nvPr>
            <p:ph sz="half" idx="2"/>
          </p:nvPr>
        </p:nvSpPr>
        <p:spPr>
          <a:xfrm>
            <a:off x="6400800" y="1371600"/>
            <a:ext cx="5384800" cy="4681728"/>
          </a:xfrm>
        </p:spPr>
        <p:txBody>
          <a:bodyPr/>
          <a:lstStyle>
            <a:lvl1pPr>
              <a:defRPr sz="2500">
                <a:latin typeface="Microsoft Sans Serif" pitchFamily="34" charset="0"/>
                <a:cs typeface="Microsoft Sans Serif" pitchFamily="34" charset="0"/>
              </a:defRPr>
            </a:lvl1pPr>
            <a:lvl2pPr>
              <a:defRPr>
                <a:latin typeface="Microsoft Sans Serif" pitchFamily="34" charset="0"/>
                <a:cs typeface="Microsoft Sans Serif" pitchFamily="34" charset="0"/>
              </a:defRPr>
            </a:lvl2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6096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20" name="Rectangle 19"/>
          <p:cNvSpPr>
            <a:spLocks noChangeArrowheads="1"/>
          </p:cNvSpPr>
          <p:nvPr/>
        </p:nvSpPr>
        <p:spPr bwMode="white">
          <a:xfrm>
            <a:off x="0" y="0"/>
            <a:ext cx="12192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9" name="Rectangle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21" name="Rectangle 20"/>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22" name="Rectangle 21"/>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1" name="Rectangle 10"/>
          <p:cNvSpPr/>
          <p:nvPr/>
        </p:nvSpPr>
        <p:spPr>
          <a:xfrm>
            <a:off x="203200" y="1371600"/>
            <a:ext cx="11777472"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3" name="Rectangle 12"/>
          <p:cNvSpPr>
            <a:spLocks noChangeArrowheads="1"/>
          </p:cNvSpPr>
          <p:nvPr/>
        </p:nvSpPr>
        <p:spPr bwMode="auto">
          <a:xfrm>
            <a:off x="194564" y="6391656"/>
            <a:ext cx="11777472"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3" name="Text Placeholder 2"/>
          <p:cNvSpPr>
            <a:spLocks noGrp="1"/>
          </p:cNvSpPr>
          <p:nvPr>
            <p:ph type="body" idx="1"/>
          </p:nvPr>
        </p:nvSpPr>
        <p:spPr>
          <a:xfrm>
            <a:off x="402336" y="1524000"/>
            <a:ext cx="5386917"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388441" y="1524000"/>
            <a:ext cx="5389033"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r>
              <a:rPr lang="en-US"/>
              <a:t>‹#›</a:t>
            </a:r>
            <a:endParaRPr lang="en-US" dirty="0"/>
          </a:p>
        </p:txBody>
      </p:sp>
      <p:sp>
        <p:nvSpPr>
          <p:cNvPr id="8" name="Footer Placeholder 7"/>
          <p:cNvSpPr>
            <a:spLocks noGrp="1"/>
          </p:cNvSpPr>
          <p:nvPr>
            <p:ph type="ftr" sz="quarter" idx="11"/>
          </p:nvPr>
        </p:nvSpPr>
        <p:spPr>
          <a:xfrm>
            <a:off x="406400" y="6409944"/>
            <a:ext cx="4775200" cy="365760"/>
          </a:xfrm>
          <a:prstGeom prst="rect">
            <a:avLst/>
          </a:prstGeom>
        </p:spPr>
        <p:txBody>
          <a:bodyPr/>
          <a:lstStyle/>
          <a:p>
            <a:endParaRPr lang="en-US" dirty="0"/>
          </a:p>
        </p:txBody>
      </p:sp>
      <p:sp>
        <p:nvSpPr>
          <p:cNvPr id="15" name="Straight Connector 14"/>
          <p:cNvSpPr>
            <a:spLocks noChangeShapeType="1"/>
          </p:cNvSpPr>
          <p:nvPr/>
        </p:nvSpPr>
        <p:spPr bwMode="auto">
          <a:xfrm>
            <a:off x="203200" y="128016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18" name="Rectangle 1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24" name="Content Placeholder 23"/>
          <p:cNvSpPr>
            <a:spLocks noGrp="1"/>
          </p:cNvSpPr>
          <p:nvPr>
            <p:ph sz="quarter" idx="2"/>
          </p:nvPr>
        </p:nvSpPr>
        <p:spPr>
          <a:xfrm>
            <a:off x="402336" y="2471383"/>
            <a:ext cx="5388864"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6400800" y="2471383"/>
            <a:ext cx="53848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3" name="Title 22"/>
          <p:cNvSpPr>
            <a:spLocks noGrp="1"/>
          </p:cNvSpPr>
          <p:nvPr>
            <p:ph type="title"/>
          </p:nvPr>
        </p:nvSpPr>
        <p:spPr/>
        <p:txBody>
          <a:bodyPr rtlCol="0" anchor="b" anchorCtr="0"/>
          <a:lstStyle>
            <a:lvl1pPr>
              <a:defRPr>
                <a:latin typeface="Microsoft Sans Serif" pitchFamily="34" charset="0"/>
                <a:cs typeface="Microsoft Sans Serif" pitchFamily="34" charset="0"/>
              </a:defRPr>
            </a:lvl1pPr>
          </a:lstStyle>
          <a:p>
            <a:r>
              <a:rPr kumimoji="0" lang="en-US" dirty="0"/>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r>
              <a:rPr lang="en-US"/>
              <a:t>‹#›</a:t>
            </a:r>
            <a:endParaRPr lang="en-US" dirty="0"/>
          </a:p>
        </p:txBody>
      </p:sp>
      <p:sp>
        <p:nvSpPr>
          <p:cNvPr id="4" name="Footer Placeholder 3"/>
          <p:cNvSpPr>
            <a:spLocks noGrp="1"/>
          </p:cNvSpPr>
          <p:nvPr>
            <p:ph type="ftr" sz="quarter" idx="11"/>
          </p:nvPr>
        </p:nvSpPr>
        <p:spPr>
          <a:xfrm>
            <a:off x="406400" y="6410848"/>
            <a:ext cx="4775200" cy="365760"/>
          </a:xfrm>
          <a:prstGeom prst="rect">
            <a:avLst/>
          </a:prstGeom>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8" name="Rectangle 7"/>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0" name="Rectangle 9"/>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9" name="Rectangle 8"/>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5" name="Rectangle 4"/>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6" name="Rectangle 5"/>
          <p:cNvSpPr>
            <a:spLocks noChangeArrowheads="1"/>
          </p:cNvSpPr>
          <p:nvPr/>
        </p:nvSpPr>
        <p:spPr bwMode="auto">
          <a:xfrm>
            <a:off x="203200" y="158496"/>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2" name="Date Placeholder 1"/>
          <p:cNvSpPr>
            <a:spLocks noGrp="1"/>
          </p:cNvSpPr>
          <p:nvPr>
            <p:ph type="dt" sz="half" idx="10"/>
          </p:nvPr>
        </p:nvSpPr>
        <p:spPr/>
        <p:txBody>
          <a:bodyPr/>
          <a:lstStyle/>
          <a:p>
            <a:r>
              <a:rPr lang="en-US"/>
              <a:t>‹#›</a:t>
            </a:r>
            <a:endParaRPr lang="en-US" dirty="0"/>
          </a:p>
        </p:txBody>
      </p:sp>
      <p:sp>
        <p:nvSpPr>
          <p:cNvPr id="3" name="Footer Placeholder 2"/>
          <p:cNvSpPr>
            <a:spLocks noGrp="1"/>
          </p:cNvSpPr>
          <p:nvPr>
            <p:ph type="ftr" sz="quarter" idx="11"/>
          </p:nvPr>
        </p:nvSpPr>
        <p:spPr>
          <a:xfrm>
            <a:off x="406400" y="6410848"/>
            <a:ext cx="4775200" cy="365760"/>
          </a:xfrm>
          <a:prstGeom prst="rect">
            <a:avLst/>
          </a:prstGeom>
        </p:spPr>
        <p:txBody>
          <a:bodyPr/>
          <a:lstStyle/>
          <a:p>
            <a:endParaRPr lang="en-US" dirty="0"/>
          </a:p>
        </p:txBody>
      </p:sp>
      <p:sp>
        <p:nvSpPr>
          <p:cNvPr id="4" name="Slide Number Placeholder 3"/>
          <p:cNvSpPr>
            <a:spLocks noGrp="1"/>
          </p:cNvSpPr>
          <p:nvPr>
            <p:ph type="sldNum" sz="quarter" idx="12"/>
          </p:nvPr>
        </p:nvSpPr>
        <p:spPr>
          <a:xfrm>
            <a:off x="5689600" y="6324600"/>
            <a:ext cx="812800" cy="441324"/>
          </a:xfrm>
          <a:prstGeom prst="rect">
            <a:avLst/>
          </a:prstGeom>
        </p:spPr>
        <p:txBody>
          <a:bodyPr/>
          <a:lstStyle>
            <a:lvl1pPr>
              <a:defRPr>
                <a:solidFill>
                  <a:srgbClr val="FFFFFF"/>
                </a:solidFill>
              </a:defRPr>
            </a:lvl1pPr>
          </a:lstStyle>
          <a:p>
            <a:fld id="{9E4D7A5A-F771-6941-A505-F004B57D03D5}" type="slidenum">
              <a:rPr lang="en-US" smtClean="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203200" y="152400"/>
            <a:ext cx="11777472"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8" name="Rectangle 17"/>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6" name="Rectangle 15"/>
          <p:cNvSpPr>
            <a:spLocks noChangeArrowheads="1"/>
          </p:cNvSpPr>
          <p:nvPr/>
        </p:nvSpPr>
        <p:spPr bwMode="white">
          <a:xfrm>
            <a:off x="0" y="0"/>
            <a:ext cx="12192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7" name="Rectangle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3" name="Rectangle 12"/>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Title 1"/>
          <p:cNvSpPr>
            <a:spLocks noGrp="1"/>
          </p:cNvSpPr>
          <p:nvPr>
            <p:ph type="title"/>
          </p:nvPr>
        </p:nvSpPr>
        <p:spPr>
          <a:xfrm>
            <a:off x="508000" y="914400"/>
            <a:ext cx="31496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508000" y="1981201"/>
            <a:ext cx="31496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9" name="Straight Connector 8"/>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20" name="Content Placeholder 19"/>
          <p:cNvSpPr>
            <a:spLocks noGrp="1"/>
          </p:cNvSpPr>
          <p:nvPr>
            <p:ph sz="quarter" idx="1"/>
          </p:nvPr>
        </p:nvSpPr>
        <p:spPr>
          <a:xfrm>
            <a:off x="4165600" y="685800"/>
            <a:ext cx="75184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1" name="Oval 10"/>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7" name="Slide Number Placeholder 6"/>
          <p:cNvSpPr>
            <a:spLocks noGrp="1"/>
          </p:cNvSpPr>
          <p:nvPr>
            <p:ph type="sldNum" sz="quarter" idx="12"/>
          </p:nvPr>
        </p:nvSpPr>
        <p:spPr>
          <a:xfrm>
            <a:off x="1828800" y="312739"/>
            <a:ext cx="609600" cy="441325"/>
          </a:xfrm>
          <a:prstGeom prst="rect">
            <a:avLst/>
          </a:prstGeom>
        </p:spPr>
        <p:txBody>
          <a:bodyPr/>
          <a:lstStyle>
            <a:lvl1pPr>
              <a:defRPr>
                <a:solidFill>
                  <a:schemeClr val="accent3">
                    <a:shade val="75000"/>
                  </a:schemeClr>
                </a:solidFill>
              </a:defRPr>
            </a:lvl1pPr>
          </a:lstStyle>
          <a:p>
            <a:fld id="{9E4D7A5A-F771-6941-A505-F004B57D03D5}" type="slidenum">
              <a:rPr lang="en-US" smtClean="0"/>
              <a:pPr/>
              <a:t>‹N°›</a:t>
            </a:fld>
            <a:endParaRPr lang="en-US" dirty="0"/>
          </a:p>
        </p:txBody>
      </p:sp>
      <p:sp>
        <p:nvSpPr>
          <p:cNvPr id="21" name="Rectangle 20"/>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5" name="Date Placeholder 4"/>
          <p:cNvSpPr>
            <a:spLocks noGrp="1"/>
          </p:cNvSpPr>
          <p:nvPr>
            <p:ph type="dt" sz="half" idx="10"/>
          </p:nvPr>
        </p:nvSpPr>
        <p:spPr/>
        <p:txBody>
          <a:bodyPr/>
          <a:lstStyle/>
          <a:p>
            <a:r>
              <a:rPr lang="en-US"/>
              <a:t>‹#›</a:t>
            </a:r>
            <a:endParaRPr lang="en-US" dirty="0"/>
          </a:p>
        </p:txBody>
      </p:sp>
      <p:sp>
        <p:nvSpPr>
          <p:cNvPr id="6" name="Footer Placeholder 5"/>
          <p:cNvSpPr>
            <a:spLocks noGrp="1"/>
          </p:cNvSpPr>
          <p:nvPr>
            <p:ph type="ftr" sz="quarter" idx="11"/>
          </p:nvPr>
        </p:nvSpPr>
        <p:spPr>
          <a:xfrm>
            <a:off x="402336" y="6410848"/>
            <a:ext cx="4511040" cy="365760"/>
          </a:xfrm>
          <a:prstGeom prst="rect">
            <a:avLst/>
          </a:prstGeo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19" name="Rectangle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6" name="Rectangle 15"/>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7" name="Rectangle 16"/>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20" name="Rectangle 19"/>
          <p:cNvSpPr>
            <a:spLocks noChangeArrowheads="1"/>
          </p:cNvSpPr>
          <p:nvPr/>
        </p:nvSpPr>
        <p:spPr bwMode="auto">
          <a:xfrm>
            <a:off x="203200" y="152400"/>
            <a:ext cx="11777472"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8" name="Rectangle 7"/>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5" name="Rectangle 14"/>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2" name="Oval 11"/>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3" name="Oval 12"/>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7" name="Slide Number Placeholder 6"/>
          <p:cNvSpPr>
            <a:spLocks noGrp="1"/>
          </p:cNvSpPr>
          <p:nvPr>
            <p:ph type="sldNum" sz="quarter" idx="12"/>
          </p:nvPr>
        </p:nvSpPr>
        <p:spPr>
          <a:xfrm>
            <a:off x="1828800" y="312739"/>
            <a:ext cx="609600" cy="441325"/>
          </a:xfrm>
          <a:prstGeom prst="rect">
            <a:avLst/>
          </a:prstGeom>
        </p:spPr>
        <p:txBody>
          <a:bodyPr/>
          <a:lstStyle/>
          <a:p>
            <a:fld id="{9E4D7A5A-F771-6941-A505-F004B57D03D5}" type="slidenum">
              <a:rPr lang="en-US" smtClean="0"/>
              <a:pPr/>
              <a:t>‹N°›</a:t>
            </a:fld>
            <a:endParaRPr lang="en-US" dirty="0"/>
          </a:p>
        </p:txBody>
      </p:sp>
      <p:sp>
        <p:nvSpPr>
          <p:cNvPr id="2" name="Title 1"/>
          <p:cNvSpPr>
            <a:spLocks noGrp="1"/>
          </p:cNvSpPr>
          <p:nvPr>
            <p:ph type="title"/>
          </p:nvPr>
        </p:nvSpPr>
        <p:spPr>
          <a:xfrm>
            <a:off x="4000500" y="5029200"/>
            <a:ext cx="78232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4000500" y="609600"/>
            <a:ext cx="7823200" cy="4267200"/>
          </a:xfrm>
        </p:spPr>
        <p:txBody>
          <a:bodyPr/>
          <a:lstStyle>
            <a:lvl1pPr marL="0" indent="0">
              <a:buNone/>
              <a:defRPr sz="3200"/>
            </a:lvl1pPr>
          </a:lstStyle>
          <a:p>
            <a:r>
              <a:rPr kumimoji="0" lang="en-US" dirty="0"/>
              <a:t>Click icon to add picture</a:t>
            </a:r>
          </a:p>
        </p:txBody>
      </p:sp>
      <p:sp>
        <p:nvSpPr>
          <p:cNvPr id="4" name="Text Placeholder 3"/>
          <p:cNvSpPr>
            <a:spLocks noGrp="1"/>
          </p:cNvSpPr>
          <p:nvPr>
            <p:ph type="body" sz="half" idx="2"/>
          </p:nvPr>
        </p:nvSpPr>
        <p:spPr>
          <a:xfrm>
            <a:off x="508000" y="990600"/>
            <a:ext cx="32512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5" name="Date Placeholder 4"/>
          <p:cNvSpPr>
            <a:spLocks noGrp="1"/>
          </p:cNvSpPr>
          <p:nvPr>
            <p:ph type="dt" sz="half" idx="10"/>
          </p:nvPr>
        </p:nvSpPr>
        <p:spPr>
          <a:xfrm>
            <a:off x="7717536" y="6404984"/>
            <a:ext cx="4059936" cy="365760"/>
          </a:xfrm>
        </p:spPr>
        <p:txBody>
          <a:bodyPr/>
          <a:lstStyle/>
          <a:p>
            <a:r>
              <a:rPr lang="en-US"/>
              <a:t>‹#›</a:t>
            </a:r>
            <a:endParaRPr lang="en-US" dirty="0"/>
          </a:p>
        </p:txBody>
      </p:sp>
      <p:sp>
        <p:nvSpPr>
          <p:cNvPr id="6" name="Footer Placeholder 5"/>
          <p:cNvSpPr>
            <a:spLocks noGrp="1"/>
          </p:cNvSpPr>
          <p:nvPr>
            <p:ph type="ftr" sz="quarter" idx="11"/>
          </p:nvPr>
        </p:nvSpPr>
        <p:spPr>
          <a:xfrm>
            <a:off x="402336" y="6410848"/>
            <a:ext cx="4779264" cy="365760"/>
          </a:xfrm>
          <a:prstGeom prst="rect">
            <a:avLst/>
          </a:prstGeo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en-US"/>
              <a:t>‹#›</a:t>
            </a:r>
            <a:endParaRPr lang="en-US" dirty="0"/>
          </a:p>
        </p:txBody>
      </p:sp>
      <p:sp>
        <p:nvSpPr>
          <p:cNvPr id="5" name="Footer Placeholder 4"/>
          <p:cNvSpPr>
            <a:spLocks noGrp="1"/>
          </p:cNvSpPr>
          <p:nvPr>
            <p:ph type="ftr" sz="quarter" idx="11"/>
          </p:nvPr>
        </p:nvSpPr>
        <p:spPr>
          <a:xfrm>
            <a:off x="406400" y="6410848"/>
            <a:ext cx="4775200" cy="365760"/>
          </a:xfrm>
          <a:prstGeom prst="rect">
            <a:avLst/>
          </a:prstGeo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8" name="Rectangle 7"/>
          <p:cNvSpPr>
            <a:spLocks noChangeArrowheads="1"/>
          </p:cNvSpPr>
          <p:nvPr/>
        </p:nvSpPr>
        <p:spPr bwMode="white">
          <a:xfrm>
            <a:off x="9347200" y="0"/>
            <a:ext cx="28448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9" name="Rectangle 8"/>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0" name="Rectangle 9"/>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1" name="Rectangle 10"/>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2" name="Rectangle 11"/>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3" name="Straight Connector 12"/>
          <p:cNvSpPr>
            <a:spLocks noChangeShapeType="1"/>
          </p:cNvSpPr>
          <p:nvPr/>
        </p:nvSpPr>
        <p:spPr bwMode="auto">
          <a:xfrm rot="5400000">
            <a:off x="6403340"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dirty="0"/>
          </a:p>
        </p:txBody>
      </p:sp>
      <p:sp>
        <p:nvSpPr>
          <p:cNvPr id="14" name="Oval 13"/>
          <p:cNvSpPr/>
          <p:nvPr/>
        </p:nvSpPr>
        <p:spPr>
          <a:xfrm>
            <a:off x="9119616" y="2925763"/>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5" name="Oval 14"/>
          <p:cNvSpPr/>
          <p:nvPr/>
        </p:nvSpPr>
        <p:spPr>
          <a:xfrm>
            <a:off x="9245600" y="3020251"/>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6" name="Slide Number Placeholder 5"/>
          <p:cNvSpPr>
            <a:spLocks noGrp="1"/>
          </p:cNvSpPr>
          <p:nvPr>
            <p:ph type="sldNum" sz="quarter" idx="12"/>
          </p:nvPr>
        </p:nvSpPr>
        <p:spPr>
          <a:xfrm>
            <a:off x="9221216" y="3009902"/>
            <a:ext cx="609600" cy="441325"/>
          </a:xfrm>
          <a:prstGeom prst="rect">
            <a:avLst/>
          </a:prstGeom>
        </p:spPr>
        <p:txBody>
          <a:bodyPr/>
          <a:lstStyle/>
          <a:p>
            <a:fld id="{9E4D7A5A-F771-6941-A505-F004B57D03D5}" type="slidenum">
              <a:rPr lang="en-US" smtClean="0"/>
              <a:pPr/>
              <a:t>‹N°›</a:t>
            </a:fld>
            <a:endParaRPr lang="en-US" dirty="0"/>
          </a:p>
        </p:txBody>
      </p:sp>
      <p:sp>
        <p:nvSpPr>
          <p:cNvPr id="3" name="Vertical Text Placeholder 2"/>
          <p:cNvSpPr>
            <a:spLocks noGrp="1"/>
          </p:cNvSpPr>
          <p:nvPr>
            <p:ph type="body" orient="vert" idx="1"/>
          </p:nvPr>
        </p:nvSpPr>
        <p:spPr>
          <a:xfrm>
            <a:off x="406400" y="304800"/>
            <a:ext cx="87376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en-US"/>
              <a:t>‹#›</a:t>
            </a:r>
            <a:endParaRPr lang="en-US" dirty="0"/>
          </a:p>
        </p:txBody>
      </p:sp>
      <p:sp>
        <p:nvSpPr>
          <p:cNvPr id="5" name="Footer Placeholder 4"/>
          <p:cNvSpPr>
            <a:spLocks noGrp="1"/>
          </p:cNvSpPr>
          <p:nvPr>
            <p:ph type="ftr" sz="quarter" idx="11"/>
          </p:nvPr>
        </p:nvSpPr>
        <p:spPr>
          <a:xfrm>
            <a:off x="406400" y="6410848"/>
            <a:ext cx="4775200" cy="365760"/>
          </a:xfrm>
          <a:prstGeom prst="rect">
            <a:avLst/>
          </a:prstGeom>
        </p:spPr>
        <p:txBody>
          <a:bodyPr/>
          <a:lstStyle/>
          <a:p>
            <a:endParaRPr lang="en-US" dirty="0"/>
          </a:p>
        </p:txBody>
      </p:sp>
      <p:sp>
        <p:nvSpPr>
          <p:cNvPr id="2" name="Vertical Title 1"/>
          <p:cNvSpPr>
            <a:spLocks noGrp="1"/>
          </p:cNvSpPr>
          <p:nvPr>
            <p:ph type="title" orient="vert"/>
          </p:nvPr>
        </p:nvSpPr>
        <p:spPr>
          <a:xfrm>
            <a:off x="9855200" y="304802"/>
            <a:ext cx="1930400" cy="5851525"/>
          </a:xfrm>
        </p:spPr>
        <p:txBody>
          <a:bodyPr vert="eaVert"/>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ingle-Column, Whit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A590E5-B0BC-F540-8942-A0FB291DEE4F}"/>
              </a:ext>
            </a:extLst>
          </p:cNvPr>
          <p:cNvSpPr>
            <a:spLocks noGrp="1"/>
          </p:cNvSpPr>
          <p:nvPr>
            <p:ph type="body" sz="quarter" idx="10" hasCustomPrompt="1"/>
          </p:nvPr>
        </p:nvSpPr>
        <p:spPr>
          <a:xfrm>
            <a:off x="1239838" y="1469871"/>
            <a:ext cx="9715500" cy="4860591"/>
          </a:xfrm>
        </p:spPr>
        <p:txBody>
          <a:bodyPr/>
          <a:lstStyle>
            <a:lvl1pPr>
              <a:spcBef>
                <a:spcPts val="2400"/>
              </a:spcBef>
              <a:defRPr>
                <a:solidFill>
                  <a:schemeClr val="tx1"/>
                </a:solidFill>
              </a:defRPr>
            </a:lvl1pPr>
            <a:lvl2pPr>
              <a:defRPr/>
            </a:lvl2pPr>
            <a:lvl3pPr marL="458788" marR="0" indent="-225425" algn="l" defTabSz="914314" rtl="0" eaLnBrk="1" fontAlgn="auto" latinLnBrk="0" hangingPunct="1">
              <a:lnSpc>
                <a:spcPct val="100000"/>
              </a:lnSpc>
              <a:spcBef>
                <a:spcPts val="600"/>
              </a:spcBef>
              <a:spcAft>
                <a:spcPts val="0"/>
              </a:spcAft>
              <a:buClr>
                <a:schemeClr val="bg1">
                  <a:lumMod val="50000"/>
                </a:schemeClr>
              </a:buClr>
              <a:buSzPct val="65000"/>
              <a:buFont typeface="ArialMT"/>
              <a:buChar char="►"/>
              <a:tabLst/>
              <a:defRPr/>
            </a:lvl3pPr>
            <a:lvl4pPr>
              <a:defRPr/>
            </a:lvl4pPr>
            <a:lvl5pPr>
              <a:defRPr/>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marL="458788" marR="0" lvl="2" indent="-225425" algn="l" defTabSz="914314" rtl="0" eaLnBrk="1" fontAlgn="auto" latinLnBrk="0" hangingPunct="1">
              <a:lnSpc>
                <a:spcPct val="100000"/>
              </a:lnSpc>
              <a:spcBef>
                <a:spcPts val="600"/>
              </a:spcBef>
              <a:spcAft>
                <a:spcPts val="0"/>
              </a:spcAft>
              <a:buClr>
                <a:schemeClr val="bg1">
                  <a:lumMod val="50000"/>
                </a:schemeClr>
              </a:buClr>
              <a:buSzPct val="65000"/>
              <a:buFont typeface="ArialMT"/>
              <a:buChar char="►"/>
              <a:tabLst/>
              <a:defRPr/>
            </a:pPr>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
        <p:nvSpPr>
          <p:cNvPr id="6" name="Content Placeholder 5">
            <a:extLst>
              <a:ext uri="{FF2B5EF4-FFF2-40B4-BE49-F238E27FC236}">
                <a16:creationId xmlns:a16="http://schemas.microsoft.com/office/drawing/2014/main" id="{BFADF079-AF14-40EB-A264-5B13E3B381EF}"/>
              </a:ext>
            </a:extLst>
          </p:cNvPr>
          <p:cNvSpPr>
            <a:spLocks noGrp="1"/>
          </p:cNvSpPr>
          <p:nvPr>
            <p:ph sz="quarter" idx="11" hasCustomPrompt="1"/>
          </p:nvPr>
        </p:nvSpPr>
        <p:spPr>
          <a:xfrm>
            <a:off x="2575255" y="6366714"/>
            <a:ext cx="6875236" cy="252412"/>
          </a:xfrm>
        </p:spPr>
        <p:txBody>
          <a:bodyPr anchor="ctr">
            <a:noAutofit/>
          </a:bodyPr>
          <a:lstStyle>
            <a:lvl1pPr algn="ctr">
              <a:defRPr lang="en-US" sz="1400" b="1" i="0" kern="1200" dirty="0" smtClean="0">
                <a:solidFill>
                  <a:schemeClr val="tx2"/>
                </a:solidFill>
                <a:latin typeface="Arial Black" charset="0"/>
                <a:ea typeface="Arial Black" charset="0"/>
                <a:cs typeface="Arial Black" charset="0"/>
              </a:defRPr>
            </a:lvl1pPr>
            <a:lvl2pPr algn="ctr">
              <a:defRPr/>
            </a:lvl2pPr>
            <a:lvl3pPr algn="ctr">
              <a:defRPr/>
            </a:lvl3pPr>
            <a:lvl4pPr algn="ctr">
              <a:defRPr/>
            </a:lvl4pPr>
            <a:lvl5pPr algn="ctr">
              <a:defRPr/>
            </a:lvl5pPr>
          </a:lstStyle>
          <a:p>
            <a:pPr lvl="0"/>
            <a:r>
              <a:rPr lang="en-US" dirty="0"/>
              <a:t>Section</a:t>
            </a:r>
          </a:p>
        </p:txBody>
      </p:sp>
    </p:spTree>
    <p:extLst>
      <p:ext uri="{BB962C8B-B14F-4D97-AF65-F5344CB8AC3E}">
        <p14:creationId xmlns:p14="http://schemas.microsoft.com/office/powerpoint/2010/main" val="2173454539"/>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781">
          <p15:clr>
            <a:srgbClr val="FBAE40"/>
          </p15:clr>
        </p15:guide>
        <p15:guide id="4" pos="690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9" name="Rectangle 18"/>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9" name="Rectangle 8"/>
          <p:cNvSpPr>
            <a:spLocks noChangeArrowheads="1"/>
          </p:cNvSpPr>
          <p:nvPr userDrawn="1"/>
        </p:nvSpPr>
        <p:spPr bwMode="auto">
          <a:xfrm>
            <a:off x="0" y="6714566"/>
            <a:ext cx="12192000" cy="147129"/>
          </a:xfrm>
          <a:prstGeom prst="rect">
            <a:avLst/>
          </a:prstGeom>
          <a:solidFill>
            <a:srgbClr val="0000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2" name="Oval 11"/>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2" name="Title Placeholder 21"/>
          <p:cNvSpPr>
            <a:spLocks noGrp="1"/>
          </p:cNvSpPr>
          <p:nvPr>
            <p:ph type="title"/>
          </p:nvPr>
        </p:nvSpPr>
        <p:spPr>
          <a:xfrm>
            <a:off x="402336" y="-31909"/>
            <a:ext cx="11379200" cy="758952"/>
          </a:xfrm>
          <a:prstGeom prst="rect">
            <a:avLst/>
          </a:prstGeom>
        </p:spPr>
        <p:txBody>
          <a:bodyPr vert="horz" anchor="b">
            <a:noAutofit/>
          </a:bodyPr>
          <a:lstStyle/>
          <a:p>
            <a:r>
              <a:rPr kumimoji="0" lang="en-US" dirty="0"/>
              <a:t>Click to edit Master title style</a:t>
            </a:r>
          </a:p>
        </p:txBody>
      </p:sp>
      <p:sp>
        <p:nvSpPr>
          <p:cNvPr id="13" name="Text Placeholder 12"/>
          <p:cNvSpPr>
            <a:spLocks noGrp="1"/>
          </p:cNvSpPr>
          <p:nvPr>
            <p:ph type="body" idx="1"/>
          </p:nvPr>
        </p:nvSpPr>
        <p:spPr>
          <a:xfrm>
            <a:off x="402336" y="1524000"/>
            <a:ext cx="11379200" cy="4599432"/>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pic>
        <p:nvPicPr>
          <p:cNvPr id="5" name="Picture 4">
            <a:extLst>
              <a:ext uri="{FF2B5EF4-FFF2-40B4-BE49-F238E27FC236}">
                <a16:creationId xmlns:a16="http://schemas.microsoft.com/office/drawing/2014/main" id="{5B24294E-9AAC-4D90-8743-4D9E7CBA4BB0}"/>
              </a:ext>
            </a:extLst>
          </p:cNvPr>
          <p:cNvPicPr>
            <a:picLocks noChangeAspect="1"/>
          </p:cNvPicPr>
          <p:nvPr userDrawn="1"/>
        </p:nvPicPr>
        <p:blipFill>
          <a:blip r:embed="rId14"/>
          <a:stretch>
            <a:fillRect/>
          </a:stretch>
        </p:blipFill>
        <p:spPr>
          <a:xfrm>
            <a:off x="5856926" y="6505486"/>
            <a:ext cx="470019" cy="352514"/>
          </a:xfrm>
          <a:prstGeom prst="rect">
            <a:avLst/>
          </a:prstGeom>
        </p:spPr>
      </p:pic>
      <p:sp>
        <p:nvSpPr>
          <p:cNvPr id="14" name="Date Placeholder 13"/>
          <p:cNvSpPr>
            <a:spLocks noGrp="1"/>
          </p:cNvSpPr>
          <p:nvPr>
            <p:ph type="dt" sz="half" idx="2"/>
          </p:nvPr>
        </p:nvSpPr>
        <p:spPr>
          <a:xfrm>
            <a:off x="8168172" y="6617644"/>
            <a:ext cx="4059936" cy="365760"/>
          </a:xfrm>
          <a:prstGeom prst="rect">
            <a:avLst/>
          </a:prstGeom>
        </p:spPr>
        <p:txBody>
          <a:bodyPr vert="horz"/>
          <a:lstStyle>
            <a:lvl1pPr algn="r" eaLnBrk="1" latinLnBrk="0" hangingPunct="1">
              <a:defRPr kumimoji="0" sz="1400">
                <a:solidFill>
                  <a:schemeClr val="bg1"/>
                </a:solidFill>
                <a:latin typeface="Calibri Light" panose="020F0302020204030204" pitchFamily="34" charset="0"/>
                <a:cs typeface="Calibri Light" panose="020F0302020204030204" pitchFamily="34" charset="0"/>
              </a:defRPr>
            </a:lvl1pPr>
          </a:lstStyle>
          <a:p>
            <a:r>
              <a:rPr lang="en-US"/>
              <a:t>‹#›</a:t>
            </a:r>
            <a:endParaRPr lang="en-US" dirty="0"/>
          </a:p>
        </p:txBody>
      </p:sp>
    </p:spTree>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hf hdr="0" dt="0"/>
  <p:txStyles>
    <p:titleStyle>
      <a:lvl1pPr algn="ctr" rtl="0" eaLnBrk="1" latinLnBrk="0" hangingPunct="1">
        <a:spcBef>
          <a:spcPct val="0"/>
        </a:spcBef>
        <a:buNone/>
        <a:defRPr kumimoji="0" sz="4400" b="0" kern="1200">
          <a:solidFill>
            <a:srgbClr val="0000FF"/>
          </a:solidFill>
          <a:latin typeface="Calibri Light" panose="020F0302020204030204" pitchFamily="34" charset="0"/>
          <a:ea typeface="+mj-ea"/>
          <a:cs typeface="Calibri Light" panose="020F0302020204030204" pitchFamily="34" charset="0"/>
        </a:defRPr>
      </a:lvl1pPr>
    </p:titleStyle>
    <p:bodyStyle>
      <a:lvl1pPr marL="274320" indent="-274320" algn="l" rtl="0" eaLnBrk="1" latinLnBrk="0" hangingPunct="1">
        <a:spcBef>
          <a:spcPct val="20000"/>
        </a:spcBef>
        <a:buClr>
          <a:srgbClr val="0000FF"/>
        </a:buClr>
        <a:buSzPct val="100000"/>
        <a:buFont typeface="Arial" pitchFamily="34" charset="0"/>
        <a:buChar char="•"/>
        <a:defRPr kumimoji="0" sz="2700" kern="1200">
          <a:solidFill>
            <a:schemeClr val="tx1"/>
          </a:solidFill>
          <a:latin typeface="Calibri Light" panose="020F0302020204030204" pitchFamily="34" charset="0"/>
          <a:ea typeface="+mn-ea"/>
          <a:cs typeface="Calibri Light" panose="020F0302020204030204" pitchFamily="34" charset="0"/>
        </a:defRPr>
      </a:lvl1pPr>
      <a:lvl2pPr marL="548640" indent="-274320" algn="l" rtl="0" eaLnBrk="1" latinLnBrk="0" hangingPunct="1">
        <a:spcBef>
          <a:spcPct val="20000"/>
        </a:spcBef>
        <a:buClr>
          <a:schemeClr val="accent2"/>
        </a:buClr>
        <a:buSzPct val="70000"/>
        <a:buFont typeface="Wingdings"/>
        <a:buChar char=""/>
        <a:defRPr kumimoji="0" sz="2700" kern="1200">
          <a:solidFill>
            <a:schemeClr val="tx1"/>
          </a:solidFill>
          <a:latin typeface="Calibri Light" panose="020F0302020204030204" pitchFamily="34" charset="0"/>
          <a:ea typeface="+mn-ea"/>
          <a:cs typeface="Calibri Light" panose="020F0302020204030204" pitchFamily="34" charset="0"/>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Calibri Light" panose="020F0302020204030204" pitchFamily="34" charset="0"/>
          <a:ea typeface="+mn-ea"/>
          <a:cs typeface="Calibri Light" panose="020F0302020204030204" pitchFamily="34" charset="0"/>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Calibri Light" panose="020F0302020204030204" pitchFamily="34" charset="0"/>
          <a:ea typeface="+mn-ea"/>
          <a:cs typeface="Calibri Light" panose="020F0302020204030204" pitchFamily="34" charset="0"/>
        </a:defRPr>
      </a:lvl4pPr>
      <a:lvl5pPr marL="1371600" indent="-228600" algn="l" rtl="0" eaLnBrk="1" latinLnBrk="0" hangingPunct="1">
        <a:spcBef>
          <a:spcPct val="20000"/>
        </a:spcBef>
        <a:buClr>
          <a:schemeClr val="accent5"/>
        </a:buClr>
        <a:buFontTx/>
        <a:buChar char="•"/>
        <a:defRPr kumimoji="0" sz="1800" kern="1200">
          <a:solidFill>
            <a:schemeClr val="tx1"/>
          </a:solidFill>
          <a:latin typeface="Calibri Light" panose="020F0302020204030204" pitchFamily="34" charset="0"/>
          <a:ea typeface="+mn-ea"/>
          <a:cs typeface="Calibri Light" panose="020F0302020204030204" pitchFamily="34" charset="0"/>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s://www.youtube.com/watch?v=y7iAZNyhuQM"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722" y="457207"/>
            <a:ext cx="11690555" cy="6104343"/>
          </a:xfrm>
        </p:spPr>
        <p:txBody>
          <a:bodyPr/>
          <a:lstStyle/>
          <a:p>
            <a:r>
              <a:rPr lang="en-US" sz="7200" dirty="0">
                <a:latin typeface="Corbel Light" panose="020B0303020204020204" pitchFamily="34" charset="0"/>
                <a:ea typeface="Microsoft Sans Serif" panose="020B0604020202020204" pitchFamily="34" charset="0"/>
              </a:rPr>
              <a:t> * CBDC *</a:t>
            </a:r>
            <a:br>
              <a:rPr lang="en-US" sz="7200" dirty="0">
                <a:latin typeface="Corbel Light" panose="020B0303020204020204" pitchFamily="34" charset="0"/>
                <a:ea typeface="Microsoft Sans Serif" panose="020B0604020202020204" pitchFamily="34" charset="0"/>
              </a:rPr>
            </a:br>
            <a:r>
              <a:rPr lang="en-US" sz="7200" dirty="0">
                <a:latin typeface="Corbel Light" panose="020B0303020204020204" pitchFamily="34" charset="0"/>
                <a:ea typeface="Microsoft Sans Serif" panose="020B0604020202020204" pitchFamily="34" charset="0"/>
              </a:rPr>
              <a:t>Selected Topics</a:t>
            </a:r>
            <a:br>
              <a:rPr lang="en-US" sz="9600" dirty="0">
                <a:latin typeface="Corbel Light" panose="020B0303020204020204" pitchFamily="34" charset="0"/>
                <a:ea typeface="Microsoft Sans Serif" panose="020B0604020202020204" pitchFamily="34" charset="0"/>
              </a:rPr>
            </a:br>
            <a:br>
              <a:rPr lang="en-US" sz="9600" dirty="0">
                <a:latin typeface="Corbel Light" panose="020B0303020204020204" pitchFamily="34" charset="0"/>
                <a:ea typeface="Microsoft Sans Serif" panose="020B0604020202020204" pitchFamily="34" charset="0"/>
              </a:rPr>
            </a:br>
            <a:r>
              <a:rPr lang="en-US" sz="3600" dirty="0">
                <a:latin typeface="Corbel Light" panose="020B0303020204020204" pitchFamily="34" charset="0"/>
                <a:ea typeface="Microsoft Sans Serif" panose="020B0604020202020204" pitchFamily="34" charset="0"/>
              </a:rPr>
              <a:t>Tommaso Mancini-Griffoli</a:t>
            </a:r>
            <a:br>
              <a:rPr lang="en-US" sz="3600" dirty="0">
                <a:latin typeface="Corbel Light" panose="020B0303020204020204" pitchFamily="34" charset="0"/>
                <a:ea typeface="Microsoft Sans Serif" panose="020B0604020202020204" pitchFamily="34" charset="0"/>
              </a:rPr>
            </a:br>
            <a:r>
              <a:rPr lang="en-US" sz="2400" dirty="0">
                <a:latin typeface="Corbel Light" panose="020B0303020204020204" pitchFamily="34" charset="0"/>
                <a:ea typeface="Microsoft Sans Serif" panose="020B0604020202020204" pitchFamily="34" charset="0"/>
              </a:rPr>
              <a:t>Monetary and Capital Markets Department, IMF</a:t>
            </a:r>
            <a:br>
              <a:rPr lang="en-US" sz="2400" dirty="0">
                <a:latin typeface="Corbel Light" panose="020B0303020204020204" pitchFamily="34" charset="0"/>
                <a:ea typeface="Microsoft Sans Serif" panose="020B0604020202020204" pitchFamily="34" charset="0"/>
              </a:rPr>
            </a:br>
            <a:r>
              <a:rPr lang="en-US" sz="2400" dirty="0">
                <a:latin typeface="Corbel Light" panose="020B0303020204020204" pitchFamily="34" charset="0"/>
                <a:ea typeface="Microsoft Sans Serif" panose="020B0604020202020204" pitchFamily="34" charset="0"/>
              </a:rPr>
              <a:t>  </a:t>
            </a:r>
            <a:br>
              <a:rPr lang="en-US" sz="2400" dirty="0">
                <a:latin typeface="Corbel Light" panose="020B0303020204020204" pitchFamily="34" charset="0"/>
                <a:ea typeface="Microsoft Sans Serif" panose="020B0604020202020204" pitchFamily="34" charset="0"/>
              </a:rPr>
            </a:br>
            <a:r>
              <a:rPr lang="en-US" sz="2400" dirty="0">
                <a:latin typeface="Corbel Light" panose="020B0303020204020204" pitchFamily="34" charset="0"/>
                <a:ea typeface="Microsoft Sans Serif" panose="020B0604020202020204" pitchFamily="34" charset="0"/>
              </a:rPr>
              <a:t>BCC 9</a:t>
            </a:r>
            <a:r>
              <a:rPr lang="en-US" sz="2400" baseline="30000" dirty="0">
                <a:latin typeface="Corbel Light" panose="020B0303020204020204" pitchFamily="34" charset="0"/>
                <a:ea typeface="Microsoft Sans Serif" panose="020B0604020202020204" pitchFamily="34" charset="0"/>
              </a:rPr>
              <a:t>th</a:t>
            </a:r>
            <a:r>
              <a:rPr lang="en-US" sz="2400" dirty="0">
                <a:latin typeface="Corbel Light" panose="020B0303020204020204" pitchFamily="34" charset="0"/>
                <a:ea typeface="Microsoft Sans Serif" panose="020B0604020202020204" pitchFamily="34" charset="0"/>
              </a:rPr>
              <a:t> Annual Conference, September 23, 2021 </a:t>
            </a:r>
          </a:p>
        </p:txBody>
      </p:sp>
    </p:spTree>
    <p:extLst>
      <p:ext uri="{BB962C8B-B14F-4D97-AF65-F5344CB8AC3E}">
        <p14:creationId xmlns:p14="http://schemas.microsoft.com/office/powerpoint/2010/main" val="4147694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631" y="1247594"/>
            <a:ext cx="11690555" cy="2871767"/>
          </a:xfrm>
        </p:spPr>
        <p:txBody>
          <a:bodyPr/>
          <a:lstStyle/>
          <a:p>
            <a:r>
              <a:rPr lang="en-US" sz="9600" dirty="0">
                <a:latin typeface="Corbel Light" panose="020B0303020204020204" pitchFamily="34" charset="0"/>
                <a:ea typeface="Microsoft Sans Serif" panose="020B0604020202020204" pitchFamily="34" charset="0"/>
              </a:rPr>
              <a:t>What?</a:t>
            </a:r>
          </a:p>
        </p:txBody>
      </p:sp>
      <p:sp>
        <p:nvSpPr>
          <p:cNvPr id="7" name="TextBox 6">
            <a:extLst>
              <a:ext uri="{FF2B5EF4-FFF2-40B4-BE49-F238E27FC236}">
                <a16:creationId xmlns:a16="http://schemas.microsoft.com/office/drawing/2014/main" id="{695D0A8F-5730-4FDA-9D47-413B25491776}"/>
              </a:ext>
            </a:extLst>
          </p:cNvPr>
          <p:cNvSpPr txBox="1"/>
          <p:nvPr/>
        </p:nvSpPr>
        <p:spPr>
          <a:xfrm>
            <a:off x="11878408" y="6655741"/>
            <a:ext cx="313592" cy="246221"/>
          </a:xfrm>
          <a:prstGeom prst="rect">
            <a:avLst/>
          </a:prstGeom>
          <a:noFill/>
        </p:spPr>
        <p:txBody>
          <a:bodyPr wrap="square" rtlCol="0">
            <a:spAutoFit/>
          </a:bodyPr>
          <a:lstStyle/>
          <a:p>
            <a:r>
              <a:rPr lang="en-US" sz="1000" dirty="0">
                <a:solidFill>
                  <a:schemeClr val="bg1"/>
                </a:solidFill>
                <a:latin typeface="Calibri" panose="020F0502020204030204" pitchFamily="34" charset="0"/>
                <a:cs typeface="Calibri" panose="020F0502020204030204" pitchFamily="34" charset="0"/>
              </a:rPr>
              <a:t>1</a:t>
            </a:r>
          </a:p>
        </p:txBody>
      </p:sp>
    </p:spTree>
    <p:extLst>
      <p:ext uri="{BB962C8B-B14F-4D97-AF65-F5344CB8AC3E}">
        <p14:creationId xmlns:p14="http://schemas.microsoft.com/office/powerpoint/2010/main" val="1067366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151FC7C-FC86-4E0A-B787-84C349BE9052}"/>
              </a:ext>
            </a:extLst>
          </p:cNvPr>
          <p:cNvSpPr txBox="1">
            <a:spLocks/>
          </p:cNvSpPr>
          <p:nvPr/>
        </p:nvSpPr>
        <p:spPr>
          <a:xfrm>
            <a:off x="0" y="6010"/>
            <a:ext cx="12192000" cy="795528"/>
          </a:xfrm>
          <a:prstGeom prst="rect">
            <a:avLst/>
          </a:prstGeom>
        </p:spPr>
        <p:txBody>
          <a:bodyPr vert="horz" anchor="b">
            <a:noAutofit/>
          </a:bodyPr>
          <a:lstStyle>
            <a:lvl1pPr algn="ctr" rtl="0" eaLnBrk="1" latinLnBrk="0" hangingPunct="1">
              <a:spcBef>
                <a:spcPct val="0"/>
              </a:spcBef>
              <a:buNone/>
              <a:defRPr kumimoji="0" sz="4400" b="0" kern="1200">
                <a:solidFill>
                  <a:srgbClr val="0000FF"/>
                </a:solidFill>
                <a:latin typeface="Calibri Light" panose="020F0302020204030204" pitchFamily="34" charset="0"/>
                <a:ea typeface="+mj-ea"/>
                <a:cs typeface="Calibri Light" panose="020F0302020204030204" pitchFamily="34" charset="0"/>
              </a:defRPr>
            </a:lvl1pPr>
          </a:lstStyle>
          <a:p>
            <a:r>
              <a:rPr lang="en-US" dirty="0">
                <a:latin typeface="Corbel Light" panose="020B0303020204020204" pitchFamily="34" charset="0"/>
              </a:rPr>
              <a:t>History moves in uneven steps</a:t>
            </a:r>
          </a:p>
        </p:txBody>
      </p:sp>
      <p:sp>
        <p:nvSpPr>
          <p:cNvPr id="4" name="Rectangle 3">
            <a:extLst>
              <a:ext uri="{FF2B5EF4-FFF2-40B4-BE49-F238E27FC236}">
                <a16:creationId xmlns:a16="http://schemas.microsoft.com/office/drawing/2014/main" id="{45F742AB-06BD-4DED-9196-B9124C4E97E0}"/>
              </a:ext>
            </a:extLst>
          </p:cNvPr>
          <p:cNvSpPr/>
          <p:nvPr/>
        </p:nvSpPr>
        <p:spPr>
          <a:xfrm>
            <a:off x="155286" y="2011418"/>
            <a:ext cx="1865596" cy="666736"/>
          </a:xfrm>
          <a:prstGeom prst="rect">
            <a:avLst/>
          </a:prstGeom>
          <a:solidFill>
            <a:srgbClr val="CC66FF"/>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Telegraph</a:t>
            </a:r>
          </a:p>
        </p:txBody>
      </p:sp>
      <p:cxnSp>
        <p:nvCxnSpPr>
          <p:cNvPr id="12" name="Straight Arrow Connector 11">
            <a:extLst>
              <a:ext uri="{FF2B5EF4-FFF2-40B4-BE49-F238E27FC236}">
                <a16:creationId xmlns:a16="http://schemas.microsoft.com/office/drawing/2014/main" id="{7D47B600-FBCD-4EDB-BE64-C0F9E59F40B5}"/>
              </a:ext>
            </a:extLst>
          </p:cNvPr>
          <p:cNvCxnSpPr/>
          <p:nvPr/>
        </p:nvCxnSpPr>
        <p:spPr>
          <a:xfrm>
            <a:off x="289129" y="3429000"/>
            <a:ext cx="11328105" cy="0"/>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09C28217-AED8-4B94-858B-22005DB86CC3}"/>
              </a:ext>
            </a:extLst>
          </p:cNvPr>
          <p:cNvSpPr/>
          <p:nvPr/>
        </p:nvSpPr>
        <p:spPr>
          <a:xfrm>
            <a:off x="652656" y="2993571"/>
            <a:ext cx="870857" cy="870857"/>
          </a:xfrm>
          <a:prstGeom prst="ellipse">
            <a:avLst/>
          </a:prstGeom>
          <a:solidFill>
            <a:schemeClr val="bg1"/>
          </a:solidFill>
          <a:ln w="508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C66FF"/>
                </a:solidFill>
                <a:latin typeface="Corbel Light" panose="020B0303020204020204" pitchFamily="34" charset="0"/>
              </a:rPr>
              <a:t>1830</a:t>
            </a:r>
          </a:p>
        </p:txBody>
      </p:sp>
      <p:sp>
        <p:nvSpPr>
          <p:cNvPr id="18" name="Oval 17">
            <a:extLst>
              <a:ext uri="{FF2B5EF4-FFF2-40B4-BE49-F238E27FC236}">
                <a16:creationId xmlns:a16="http://schemas.microsoft.com/office/drawing/2014/main" id="{C1A103CA-30BF-47F7-A3C2-3E1DE9646ECA}"/>
              </a:ext>
            </a:extLst>
          </p:cNvPr>
          <p:cNvSpPr/>
          <p:nvPr/>
        </p:nvSpPr>
        <p:spPr>
          <a:xfrm>
            <a:off x="3064064" y="2993570"/>
            <a:ext cx="870857" cy="870857"/>
          </a:xfrm>
          <a:prstGeom prst="ellipse">
            <a:avLst/>
          </a:prstGeom>
          <a:solidFill>
            <a:schemeClr val="bg1"/>
          </a:solidFill>
          <a:ln w="508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C66FF"/>
                </a:solidFill>
                <a:latin typeface="Corbel Light" panose="020B0303020204020204" pitchFamily="34" charset="0"/>
              </a:rPr>
              <a:t>1880</a:t>
            </a:r>
          </a:p>
        </p:txBody>
      </p:sp>
      <p:sp>
        <p:nvSpPr>
          <p:cNvPr id="19" name="Oval 18">
            <a:extLst>
              <a:ext uri="{FF2B5EF4-FFF2-40B4-BE49-F238E27FC236}">
                <a16:creationId xmlns:a16="http://schemas.microsoft.com/office/drawing/2014/main" id="{9CDAFFBC-063C-431D-9BE8-119D1E3934E5}"/>
              </a:ext>
            </a:extLst>
          </p:cNvPr>
          <p:cNvSpPr/>
          <p:nvPr/>
        </p:nvSpPr>
        <p:spPr>
          <a:xfrm>
            <a:off x="7886880" y="3010275"/>
            <a:ext cx="870857" cy="870857"/>
          </a:xfrm>
          <a:prstGeom prst="ellipse">
            <a:avLst/>
          </a:prstGeom>
          <a:solidFill>
            <a:schemeClr val="bg1"/>
          </a:solidFill>
          <a:ln w="508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dirty="0">
                <a:solidFill>
                  <a:srgbClr val="CC66FF"/>
                </a:solidFill>
                <a:latin typeface="Corbel Light" panose="020B0303020204020204" pitchFamily="34" charset="0"/>
              </a:rPr>
              <a:t>1930</a:t>
            </a:r>
          </a:p>
        </p:txBody>
      </p:sp>
      <p:sp>
        <p:nvSpPr>
          <p:cNvPr id="20" name="Rectangle 19">
            <a:extLst>
              <a:ext uri="{FF2B5EF4-FFF2-40B4-BE49-F238E27FC236}">
                <a16:creationId xmlns:a16="http://schemas.microsoft.com/office/drawing/2014/main" id="{2FB791C4-E7EC-4C5F-8760-2D68A1AA4EFA}"/>
              </a:ext>
            </a:extLst>
          </p:cNvPr>
          <p:cNvSpPr/>
          <p:nvPr/>
        </p:nvSpPr>
        <p:spPr>
          <a:xfrm>
            <a:off x="2566694" y="2011418"/>
            <a:ext cx="1865596" cy="666736"/>
          </a:xfrm>
          <a:prstGeom prst="rect">
            <a:avLst/>
          </a:prstGeom>
          <a:solidFill>
            <a:srgbClr val="CC66FF"/>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Telephone</a:t>
            </a:r>
          </a:p>
        </p:txBody>
      </p:sp>
      <p:sp>
        <p:nvSpPr>
          <p:cNvPr id="21" name="Rectangle 20">
            <a:extLst>
              <a:ext uri="{FF2B5EF4-FFF2-40B4-BE49-F238E27FC236}">
                <a16:creationId xmlns:a16="http://schemas.microsoft.com/office/drawing/2014/main" id="{28137DD2-E73E-4C3F-A12E-5F1F26AB850D}"/>
              </a:ext>
            </a:extLst>
          </p:cNvPr>
          <p:cNvSpPr/>
          <p:nvPr/>
        </p:nvSpPr>
        <p:spPr>
          <a:xfrm>
            <a:off x="7389510" y="2011418"/>
            <a:ext cx="1865596" cy="666736"/>
          </a:xfrm>
          <a:prstGeom prst="rect">
            <a:avLst/>
          </a:prstGeom>
          <a:solidFill>
            <a:srgbClr val="CC66FF"/>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TV</a:t>
            </a:r>
          </a:p>
        </p:txBody>
      </p:sp>
      <p:sp>
        <p:nvSpPr>
          <p:cNvPr id="13" name="Oval 12">
            <a:extLst>
              <a:ext uri="{FF2B5EF4-FFF2-40B4-BE49-F238E27FC236}">
                <a16:creationId xmlns:a16="http://schemas.microsoft.com/office/drawing/2014/main" id="{B4A4DA4C-971C-4FBC-8A20-22F18A1ECCF1}"/>
              </a:ext>
            </a:extLst>
          </p:cNvPr>
          <p:cNvSpPr/>
          <p:nvPr/>
        </p:nvSpPr>
        <p:spPr>
          <a:xfrm>
            <a:off x="5475472" y="2993570"/>
            <a:ext cx="870857" cy="870857"/>
          </a:xfrm>
          <a:prstGeom prst="ellipse">
            <a:avLst/>
          </a:prstGeom>
          <a:solidFill>
            <a:schemeClr val="bg1"/>
          </a:solidFill>
          <a:ln w="508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dirty="0">
                <a:solidFill>
                  <a:srgbClr val="CC66FF"/>
                </a:solidFill>
                <a:latin typeface="Corbel Light" panose="020B0303020204020204" pitchFamily="34" charset="0"/>
              </a:rPr>
              <a:t>1900</a:t>
            </a:r>
          </a:p>
        </p:txBody>
      </p:sp>
      <p:sp>
        <p:nvSpPr>
          <p:cNvPr id="14" name="Rectangle 13">
            <a:extLst>
              <a:ext uri="{FF2B5EF4-FFF2-40B4-BE49-F238E27FC236}">
                <a16:creationId xmlns:a16="http://schemas.microsoft.com/office/drawing/2014/main" id="{D9BD2D8F-C345-4A00-A2DA-54C4C2EB73F9}"/>
              </a:ext>
            </a:extLst>
          </p:cNvPr>
          <p:cNvSpPr/>
          <p:nvPr/>
        </p:nvSpPr>
        <p:spPr>
          <a:xfrm>
            <a:off x="4978102" y="2011418"/>
            <a:ext cx="1865596" cy="666736"/>
          </a:xfrm>
          <a:prstGeom prst="rect">
            <a:avLst/>
          </a:prstGeom>
          <a:solidFill>
            <a:srgbClr val="CC66FF"/>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Radio</a:t>
            </a:r>
          </a:p>
        </p:txBody>
      </p:sp>
      <p:sp>
        <p:nvSpPr>
          <p:cNvPr id="15" name="Oval 14">
            <a:extLst>
              <a:ext uri="{FF2B5EF4-FFF2-40B4-BE49-F238E27FC236}">
                <a16:creationId xmlns:a16="http://schemas.microsoft.com/office/drawing/2014/main" id="{8B70B831-BE52-4EC7-8AEC-967886CE5982}"/>
              </a:ext>
            </a:extLst>
          </p:cNvPr>
          <p:cNvSpPr/>
          <p:nvPr/>
        </p:nvSpPr>
        <p:spPr>
          <a:xfrm>
            <a:off x="10298288" y="2993570"/>
            <a:ext cx="870857" cy="870857"/>
          </a:xfrm>
          <a:prstGeom prst="ellipse">
            <a:avLst/>
          </a:prstGeom>
          <a:solidFill>
            <a:schemeClr val="bg1"/>
          </a:solidFill>
          <a:ln w="508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dirty="0">
                <a:solidFill>
                  <a:srgbClr val="CC66FF"/>
                </a:solidFill>
                <a:latin typeface="Corbel Light" panose="020B0303020204020204" pitchFamily="34" charset="0"/>
              </a:rPr>
              <a:t>1990</a:t>
            </a:r>
          </a:p>
        </p:txBody>
      </p:sp>
      <p:sp>
        <p:nvSpPr>
          <p:cNvPr id="24" name="Rectangle 23">
            <a:extLst>
              <a:ext uri="{FF2B5EF4-FFF2-40B4-BE49-F238E27FC236}">
                <a16:creationId xmlns:a16="http://schemas.microsoft.com/office/drawing/2014/main" id="{4E18CDE9-891B-4769-8BB3-87B24D2B3141}"/>
              </a:ext>
            </a:extLst>
          </p:cNvPr>
          <p:cNvSpPr/>
          <p:nvPr/>
        </p:nvSpPr>
        <p:spPr>
          <a:xfrm>
            <a:off x="9800918" y="1994713"/>
            <a:ext cx="1865596" cy="666736"/>
          </a:xfrm>
          <a:prstGeom prst="rect">
            <a:avLst/>
          </a:prstGeom>
          <a:solidFill>
            <a:srgbClr val="CC66FF"/>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Cell &amp; internet</a:t>
            </a:r>
          </a:p>
        </p:txBody>
      </p:sp>
      <p:sp>
        <p:nvSpPr>
          <p:cNvPr id="25" name="Rectangle 24">
            <a:extLst>
              <a:ext uri="{FF2B5EF4-FFF2-40B4-BE49-F238E27FC236}">
                <a16:creationId xmlns:a16="http://schemas.microsoft.com/office/drawing/2014/main" id="{F7FCC58A-CBC9-410B-B545-A2035553D7CF}"/>
              </a:ext>
            </a:extLst>
          </p:cNvPr>
          <p:cNvSpPr/>
          <p:nvPr/>
        </p:nvSpPr>
        <p:spPr>
          <a:xfrm>
            <a:off x="2845806" y="5574799"/>
            <a:ext cx="6500388" cy="870172"/>
          </a:xfrm>
          <a:prstGeom prst="rect">
            <a:avLst/>
          </a:prstGeom>
          <a:solidFill>
            <a:schemeClr val="bg1"/>
          </a:solidFill>
          <a:ln w="19050">
            <a:solidFill>
              <a:srgbClr val="0000FF"/>
            </a:solidFill>
            <a:prstDash val="solid"/>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rbel Light" panose="020B0303020204020204" pitchFamily="34" charset="0"/>
                <a:cs typeface="Calibri Light" panose="020F0302020204030204" pitchFamily="34" charset="0"/>
              </a:rPr>
              <a:t>Is “digital money” of equivalent caliber?</a:t>
            </a:r>
          </a:p>
        </p:txBody>
      </p:sp>
      <p:sp>
        <p:nvSpPr>
          <p:cNvPr id="3" name="Rectangle 2">
            <a:extLst>
              <a:ext uri="{FF2B5EF4-FFF2-40B4-BE49-F238E27FC236}">
                <a16:creationId xmlns:a16="http://schemas.microsoft.com/office/drawing/2014/main" id="{D175EF29-1901-4301-9FBD-0470DAF8B584}"/>
              </a:ext>
            </a:extLst>
          </p:cNvPr>
          <p:cNvSpPr/>
          <p:nvPr/>
        </p:nvSpPr>
        <p:spPr>
          <a:xfrm>
            <a:off x="155286" y="4330942"/>
            <a:ext cx="11795288" cy="738664"/>
          </a:xfrm>
          <a:prstGeom prst="rect">
            <a:avLst/>
          </a:prstGeom>
        </p:spPr>
        <p:txBody>
          <a:bodyPr wrap="square">
            <a:spAutoFit/>
          </a:bodyPr>
          <a:lstStyle/>
          <a:p>
            <a:r>
              <a:rPr lang="en-US" sz="2100" i="1" dirty="0">
                <a:solidFill>
                  <a:srgbClr val="0000FF"/>
                </a:solidFill>
                <a:latin typeface="Corbel Light" panose="020B0303020204020204" pitchFamily="34" charset="0"/>
              </a:rPr>
              <a:t>“Things take longer to happen than you think they will, and then they happen faster than you thought they could.”  </a:t>
            </a:r>
            <a:br>
              <a:rPr lang="en-US" sz="2100" i="1" dirty="0">
                <a:solidFill>
                  <a:srgbClr val="0000FF"/>
                </a:solidFill>
                <a:latin typeface="Corbel Light" panose="020B0303020204020204" pitchFamily="34" charset="0"/>
              </a:rPr>
            </a:br>
            <a:r>
              <a:rPr lang="en-US" sz="2100" i="1" dirty="0">
                <a:solidFill>
                  <a:srgbClr val="0000FF"/>
                </a:solidFill>
                <a:latin typeface="Corbel Light" panose="020B0303020204020204" pitchFamily="34" charset="0"/>
              </a:rPr>
              <a:t>-- R. Dornbusch</a:t>
            </a:r>
          </a:p>
        </p:txBody>
      </p:sp>
    </p:spTree>
    <p:extLst>
      <p:ext uri="{BB962C8B-B14F-4D97-AF65-F5344CB8AC3E}">
        <p14:creationId xmlns:p14="http://schemas.microsoft.com/office/powerpoint/2010/main" val="378139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151FC7C-FC86-4E0A-B787-84C349BE9052}"/>
              </a:ext>
            </a:extLst>
          </p:cNvPr>
          <p:cNvSpPr txBox="1">
            <a:spLocks/>
          </p:cNvSpPr>
          <p:nvPr/>
        </p:nvSpPr>
        <p:spPr>
          <a:xfrm>
            <a:off x="0" y="6010"/>
            <a:ext cx="12192000" cy="795528"/>
          </a:xfrm>
          <a:prstGeom prst="rect">
            <a:avLst/>
          </a:prstGeom>
        </p:spPr>
        <p:txBody>
          <a:bodyPr vert="horz" anchor="b">
            <a:noAutofit/>
          </a:bodyPr>
          <a:lstStyle>
            <a:lvl1pPr algn="ctr" rtl="0" eaLnBrk="1" latinLnBrk="0" hangingPunct="1">
              <a:spcBef>
                <a:spcPct val="0"/>
              </a:spcBef>
              <a:buNone/>
              <a:defRPr kumimoji="0" sz="4400" b="0" kern="1200">
                <a:solidFill>
                  <a:srgbClr val="0000FF"/>
                </a:solidFill>
                <a:latin typeface="Calibri Light" panose="020F0302020204030204" pitchFamily="34" charset="0"/>
                <a:ea typeface="+mj-ea"/>
                <a:cs typeface="Calibri Light" panose="020F0302020204030204" pitchFamily="34" charset="0"/>
              </a:defRPr>
            </a:lvl1pPr>
          </a:lstStyle>
          <a:p>
            <a:r>
              <a:rPr lang="en-US" dirty="0">
                <a:latin typeface="Corbel Light" panose="020B0303020204020204" pitchFamily="34" charset="0"/>
              </a:rPr>
              <a:t>Size and growth warrant attention</a:t>
            </a:r>
          </a:p>
        </p:txBody>
      </p:sp>
      <p:sp>
        <p:nvSpPr>
          <p:cNvPr id="4" name="Rectangle 3">
            <a:extLst>
              <a:ext uri="{FF2B5EF4-FFF2-40B4-BE49-F238E27FC236}">
                <a16:creationId xmlns:a16="http://schemas.microsoft.com/office/drawing/2014/main" id="{45F742AB-06BD-4DED-9196-B9124C4E97E0}"/>
              </a:ext>
            </a:extLst>
          </p:cNvPr>
          <p:cNvSpPr/>
          <p:nvPr/>
        </p:nvSpPr>
        <p:spPr>
          <a:xfrm>
            <a:off x="1876364" y="2011418"/>
            <a:ext cx="2714246" cy="666736"/>
          </a:xfrm>
          <a:prstGeom prst="rect">
            <a:avLst/>
          </a:prstGeom>
          <a:solidFill>
            <a:srgbClr val="CC66FF"/>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bg1"/>
                </a:solidFill>
                <a:latin typeface="Corbel Light" panose="020B0303020204020204" pitchFamily="34" charset="0"/>
                <a:cs typeface="Calibri Light" panose="020F0302020204030204" pitchFamily="34" charset="0"/>
              </a:rPr>
              <a:t>Cryptoassets</a:t>
            </a:r>
            <a:endParaRPr lang="en-US" sz="2400" dirty="0">
              <a:solidFill>
                <a:schemeClr val="bg1"/>
              </a:solidFill>
              <a:latin typeface="Corbel Light" panose="020B0303020204020204" pitchFamily="34" charset="0"/>
              <a:cs typeface="Calibri Light" panose="020F0302020204030204" pitchFamily="34" charset="0"/>
            </a:endParaRPr>
          </a:p>
        </p:txBody>
      </p:sp>
      <p:sp>
        <p:nvSpPr>
          <p:cNvPr id="20" name="Rectangle 19">
            <a:extLst>
              <a:ext uri="{FF2B5EF4-FFF2-40B4-BE49-F238E27FC236}">
                <a16:creationId xmlns:a16="http://schemas.microsoft.com/office/drawing/2014/main" id="{2FB791C4-E7EC-4C5F-8760-2D68A1AA4EFA}"/>
              </a:ext>
            </a:extLst>
          </p:cNvPr>
          <p:cNvSpPr/>
          <p:nvPr/>
        </p:nvSpPr>
        <p:spPr>
          <a:xfrm>
            <a:off x="7283999" y="2011418"/>
            <a:ext cx="2714245" cy="666736"/>
          </a:xfrm>
          <a:prstGeom prst="rect">
            <a:avLst/>
          </a:prstGeom>
          <a:solidFill>
            <a:srgbClr val="CC66FF"/>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CBDC</a:t>
            </a:r>
          </a:p>
        </p:txBody>
      </p:sp>
      <p:sp>
        <p:nvSpPr>
          <p:cNvPr id="17" name="Title 1">
            <a:extLst>
              <a:ext uri="{FF2B5EF4-FFF2-40B4-BE49-F238E27FC236}">
                <a16:creationId xmlns:a16="http://schemas.microsoft.com/office/drawing/2014/main" id="{ED5CB9F0-4E17-4FA8-A74F-24A9D1FAEA16}"/>
              </a:ext>
            </a:extLst>
          </p:cNvPr>
          <p:cNvSpPr txBox="1">
            <a:spLocks/>
          </p:cNvSpPr>
          <p:nvPr/>
        </p:nvSpPr>
        <p:spPr>
          <a:xfrm>
            <a:off x="0" y="2884527"/>
            <a:ext cx="6466974" cy="1386684"/>
          </a:xfrm>
          <a:prstGeom prst="rect">
            <a:avLst/>
          </a:prstGeom>
        </p:spPr>
        <p:txBody>
          <a:bodyPr vert="horz" anchor="b">
            <a:noAutofit/>
          </a:bodyPr>
          <a:lstStyle>
            <a:lvl1pPr algn="ctr" rtl="0" eaLnBrk="1" latinLnBrk="0" hangingPunct="1">
              <a:spcBef>
                <a:spcPct val="0"/>
              </a:spcBef>
              <a:buNone/>
              <a:defRPr kumimoji="0" sz="4400" b="0" kern="1200">
                <a:solidFill>
                  <a:srgbClr val="0000FF"/>
                </a:solidFill>
                <a:latin typeface="Calibri Light" panose="020F0302020204030204" pitchFamily="34" charset="0"/>
                <a:ea typeface="+mj-ea"/>
                <a:cs typeface="Calibri Light" panose="020F0302020204030204" pitchFamily="34" charset="0"/>
              </a:defRPr>
            </a:lvl1pPr>
          </a:lstStyle>
          <a:p>
            <a:r>
              <a:rPr lang="en-US" sz="2800" dirty="0">
                <a:latin typeface="Corbel Light" panose="020B0303020204020204" pitchFamily="34" charset="0"/>
              </a:rPr>
              <a:t>2.5 trillion</a:t>
            </a:r>
          </a:p>
          <a:p>
            <a:r>
              <a:rPr lang="en-US" sz="2800" dirty="0">
                <a:latin typeface="Corbel Light" panose="020B0303020204020204" pitchFamily="34" charset="0"/>
              </a:rPr>
              <a:t>10% of NY stock exchange</a:t>
            </a:r>
          </a:p>
          <a:p>
            <a:r>
              <a:rPr lang="en-US" sz="2800" dirty="0">
                <a:latin typeface="Corbel Light" panose="020B0303020204020204" pitchFamily="34" charset="0"/>
              </a:rPr>
              <a:t>10x growth since 2018 FSB</a:t>
            </a:r>
          </a:p>
        </p:txBody>
      </p:sp>
      <p:sp>
        <p:nvSpPr>
          <p:cNvPr id="22" name="Title 1">
            <a:extLst>
              <a:ext uri="{FF2B5EF4-FFF2-40B4-BE49-F238E27FC236}">
                <a16:creationId xmlns:a16="http://schemas.microsoft.com/office/drawing/2014/main" id="{EE62E00D-E530-42DE-A5F3-F3FAAB3E7FDA}"/>
              </a:ext>
            </a:extLst>
          </p:cNvPr>
          <p:cNvSpPr txBox="1">
            <a:spLocks/>
          </p:cNvSpPr>
          <p:nvPr/>
        </p:nvSpPr>
        <p:spPr>
          <a:xfrm>
            <a:off x="5407634" y="2451390"/>
            <a:ext cx="6466974" cy="1386684"/>
          </a:xfrm>
          <a:prstGeom prst="rect">
            <a:avLst/>
          </a:prstGeom>
        </p:spPr>
        <p:txBody>
          <a:bodyPr vert="horz" anchor="b">
            <a:noAutofit/>
          </a:bodyPr>
          <a:lstStyle>
            <a:lvl1pPr algn="ctr" rtl="0" eaLnBrk="1" latinLnBrk="0" hangingPunct="1">
              <a:spcBef>
                <a:spcPct val="0"/>
              </a:spcBef>
              <a:buNone/>
              <a:defRPr kumimoji="0" sz="4400" b="0" kern="1200">
                <a:solidFill>
                  <a:srgbClr val="0000FF"/>
                </a:solidFill>
                <a:latin typeface="Calibri Light" panose="020F0302020204030204" pitchFamily="34" charset="0"/>
                <a:ea typeface="+mj-ea"/>
                <a:cs typeface="Calibri Light" panose="020F0302020204030204" pitchFamily="34" charset="0"/>
              </a:defRPr>
            </a:lvl1pPr>
          </a:lstStyle>
          <a:p>
            <a:r>
              <a:rPr lang="en-US" sz="2800" dirty="0">
                <a:latin typeface="Corbel Light" panose="020B0303020204020204" pitchFamily="34" charset="0"/>
              </a:rPr>
              <a:t>70 % IMF membership</a:t>
            </a:r>
          </a:p>
          <a:p>
            <a:r>
              <a:rPr lang="en-US" sz="2800" dirty="0">
                <a:latin typeface="Corbel Light" panose="020B0303020204020204" pitchFamily="34" charset="0"/>
              </a:rPr>
              <a:t>20 requests for TA in 6 months</a:t>
            </a:r>
          </a:p>
        </p:txBody>
      </p:sp>
    </p:spTree>
    <p:extLst>
      <p:ext uri="{BB962C8B-B14F-4D97-AF65-F5344CB8AC3E}">
        <p14:creationId xmlns:p14="http://schemas.microsoft.com/office/powerpoint/2010/main" val="3243424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itle 1">
            <a:extLst>
              <a:ext uri="{FF2B5EF4-FFF2-40B4-BE49-F238E27FC236}">
                <a16:creationId xmlns:a16="http://schemas.microsoft.com/office/drawing/2014/main" id="{089B1AD0-369C-4277-B98B-73D7CD6ED408}"/>
              </a:ext>
            </a:extLst>
          </p:cNvPr>
          <p:cNvSpPr txBox="1">
            <a:spLocks/>
          </p:cNvSpPr>
          <p:nvPr/>
        </p:nvSpPr>
        <p:spPr>
          <a:xfrm>
            <a:off x="0" y="41870"/>
            <a:ext cx="12192000" cy="795528"/>
          </a:xfrm>
          <a:prstGeom prst="rect">
            <a:avLst/>
          </a:prstGeom>
        </p:spPr>
        <p:txBody>
          <a:bodyPr vert="horz" anchor="b">
            <a:noAutofit/>
          </a:bodyPr>
          <a:lstStyle>
            <a:lvl1pPr algn="ctr" rtl="0" eaLnBrk="1" latinLnBrk="0" hangingPunct="1">
              <a:spcBef>
                <a:spcPct val="0"/>
              </a:spcBef>
              <a:buNone/>
              <a:defRPr kumimoji="0" sz="4400" b="0" kern="1200">
                <a:solidFill>
                  <a:srgbClr val="0000FF"/>
                </a:solidFill>
                <a:latin typeface="Calibri Light" panose="020F0302020204030204" pitchFamily="34" charset="0"/>
                <a:ea typeface="+mj-ea"/>
                <a:cs typeface="Calibri Light" panose="020F0302020204030204" pitchFamily="34" charset="0"/>
              </a:defRPr>
            </a:lvl1pPr>
          </a:lstStyle>
          <a:p>
            <a:pPr defTabSz="914400"/>
            <a:r>
              <a:rPr lang="en-US" dirty="0">
                <a:latin typeface="Corbel Light" panose="020B0303020204020204" pitchFamily="34" charset="0"/>
              </a:rPr>
              <a:t>Bank Deposits vs. Digital Money and </a:t>
            </a:r>
            <a:r>
              <a:rPr lang="en-US" dirty="0" err="1">
                <a:latin typeface="Corbel Light" panose="020B0303020204020204" pitchFamily="34" charset="0"/>
              </a:rPr>
              <a:t>Cryptoassets</a:t>
            </a:r>
            <a:endParaRPr lang="en-US" dirty="0">
              <a:latin typeface="Corbel Light" panose="020B0303020204020204" pitchFamily="34" charset="0"/>
            </a:endParaRPr>
          </a:p>
        </p:txBody>
      </p:sp>
      <p:sp>
        <p:nvSpPr>
          <p:cNvPr id="68" name="Arrow: Right 67">
            <a:extLst>
              <a:ext uri="{FF2B5EF4-FFF2-40B4-BE49-F238E27FC236}">
                <a16:creationId xmlns:a16="http://schemas.microsoft.com/office/drawing/2014/main" id="{74142E01-7B31-4D6B-95BB-950362769D95}"/>
              </a:ext>
            </a:extLst>
          </p:cNvPr>
          <p:cNvSpPr/>
          <p:nvPr/>
        </p:nvSpPr>
        <p:spPr>
          <a:xfrm>
            <a:off x="70325" y="2775505"/>
            <a:ext cx="1858064" cy="793000"/>
          </a:xfrm>
          <a:prstGeom prst="rightArrow">
            <a:avLst>
              <a:gd name="adj1" fmla="val 100000"/>
              <a:gd name="adj2" fmla="val 26923"/>
            </a:avLst>
          </a:prstGeom>
          <a:solidFill>
            <a:srgbClr val="CC66FF"/>
          </a:solidFill>
          <a:ln>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Corbel Light" panose="020B0303020204020204" pitchFamily="34" charset="0"/>
                <a:cs typeface="Calibri Light" panose="020F0302020204030204" pitchFamily="34" charset="0"/>
              </a:rPr>
              <a:t>Denomination</a:t>
            </a:r>
          </a:p>
        </p:txBody>
      </p:sp>
      <p:sp>
        <p:nvSpPr>
          <p:cNvPr id="69" name="Arrow: Right 68">
            <a:extLst>
              <a:ext uri="{FF2B5EF4-FFF2-40B4-BE49-F238E27FC236}">
                <a16:creationId xmlns:a16="http://schemas.microsoft.com/office/drawing/2014/main" id="{4193AD7E-BE99-4C4B-9BA5-D739219D0892}"/>
              </a:ext>
            </a:extLst>
          </p:cNvPr>
          <p:cNvSpPr/>
          <p:nvPr/>
        </p:nvSpPr>
        <p:spPr>
          <a:xfrm>
            <a:off x="70325" y="3659635"/>
            <a:ext cx="1858064" cy="793000"/>
          </a:xfrm>
          <a:prstGeom prst="rightArrow">
            <a:avLst>
              <a:gd name="adj1" fmla="val 100000"/>
              <a:gd name="adj2" fmla="val 26923"/>
            </a:avLst>
          </a:prstGeom>
          <a:solidFill>
            <a:srgbClr val="CC66FF"/>
          </a:solidFill>
          <a:ln>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Corbel Light" panose="020B0303020204020204" pitchFamily="34" charset="0"/>
                <a:cs typeface="Calibri Light" panose="020F0302020204030204" pitchFamily="34" charset="0"/>
              </a:rPr>
              <a:t>Redemption pledge</a:t>
            </a:r>
          </a:p>
        </p:txBody>
      </p:sp>
      <p:sp>
        <p:nvSpPr>
          <p:cNvPr id="70" name="Arrow: Right 69">
            <a:extLst>
              <a:ext uri="{FF2B5EF4-FFF2-40B4-BE49-F238E27FC236}">
                <a16:creationId xmlns:a16="http://schemas.microsoft.com/office/drawing/2014/main" id="{DB3F102D-B618-421C-B42E-A1F62D32829B}"/>
              </a:ext>
            </a:extLst>
          </p:cNvPr>
          <p:cNvSpPr/>
          <p:nvPr/>
        </p:nvSpPr>
        <p:spPr>
          <a:xfrm>
            <a:off x="70325" y="4549422"/>
            <a:ext cx="1858064" cy="793000"/>
          </a:xfrm>
          <a:prstGeom prst="rightArrow">
            <a:avLst>
              <a:gd name="adj1" fmla="val 100000"/>
              <a:gd name="adj2" fmla="val 26923"/>
            </a:avLst>
          </a:prstGeom>
          <a:solidFill>
            <a:srgbClr val="CC66FF"/>
          </a:solidFill>
          <a:ln>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Corbel Light" panose="020B0303020204020204" pitchFamily="34" charset="0"/>
                <a:cs typeface="Calibri Light" panose="020F0302020204030204" pitchFamily="34" charset="0"/>
              </a:rPr>
              <a:t>Backstop</a:t>
            </a:r>
          </a:p>
        </p:txBody>
      </p:sp>
      <p:sp>
        <p:nvSpPr>
          <p:cNvPr id="71" name="Arrow: Right 70">
            <a:extLst>
              <a:ext uri="{FF2B5EF4-FFF2-40B4-BE49-F238E27FC236}">
                <a16:creationId xmlns:a16="http://schemas.microsoft.com/office/drawing/2014/main" id="{C2280395-F750-4FBD-ADF9-3F38EB986763}"/>
              </a:ext>
            </a:extLst>
          </p:cNvPr>
          <p:cNvSpPr/>
          <p:nvPr/>
        </p:nvSpPr>
        <p:spPr>
          <a:xfrm>
            <a:off x="70323" y="5424030"/>
            <a:ext cx="1858064" cy="793000"/>
          </a:xfrm>
          <a:prstGeom prst="rightArrow">
            <a:avLst>
              <a:gd name="adj1" fmla="val 100000"/>
              <a:gd name="adj2" fmla="val 26923"/>
            </a:avLst>
          </a:prstGeom>
          <a:solidFill>
            <a:srgbClr val="CC66FF"/>
          </a:solidFill>
          <a:ln>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Corbel Light" panose="020B0303020204020204" pitchFamily="34" charset="0"/>
                <a:cs typeface="Calibri Light" panose="020F0302020204030204" pitchFamily="34" charset="0"/>
              </a:rPr>
              <a:t>Backing asset</a:t>
            </a:r>
          </a:p>
        </p:txBody>
      </p:sp>
      <p:sp>
        <p:nvSpPr>
          <p:cNvPr id="92" name="Rectangle: Rounded Corners 91">
            <a:extLst>
              <a:ext uri="{FF2B5EF4-FFF2-40B4-BE49-F238E27FC236}">
                <a16:creationId xmlns:a16="http://schemas.microsoft.com/office/drawing/2014/main" id="{5BAE4E28-03F1-4ED7-99CC-2008C623201B}"/>
              </a:ext>
            </a:extLst>
          </p:cNvPr>
          <p:cNvSpPr/>
          <p:nvPr/>
        </p:nvSpPr>
        <p:spPr>
          <a:xfrm>
            <a:off x="1989986" y="2810341"/>
            <a:ext cx="1807134" cy="795528"/>
          </a:xfrm>
          <a:prstGeom prst="roundRect">
            <a:avLst/>
          </a:prstGeom>
          <a:solidFill>
            <a:schemeClr val="bg1"/>
          </a:solidFill>
          <a:ln w="1905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000" dirty="0">
                <a:solidFill>
                  <a:srgbClr val="CC66FF"/>
                </a:solidFill>
                <a:latin typeface="Corbel Light" panose="020B0303020204020204" pitchFamily="34" charset="0"/>
                <a:cs typeface="Calibri Light" panose="020F0302020204030204" pitchFamily="34" charset="0"/>
              </a:rPr>
              <a:t>National currency</a:t>
            </a:r>
          </a:p>
        </p:txBody>
      </p:sp>
      <p:sp>
        <p:nvSpPr>
          <p:cNvPr id="93" name="Rectangle: Rounded Corners 92">
            <a:extLst>
              <a:ext uri="{FF2B5EF4-FFF2-40B4-BE49-F238E27FC236}">
                <a16:creationId xmlns:a16="http://schemas.microsoft.com/office/drawing/2014/main" id="{A48A0121-07C7-422F-A011-444633D07339}"/>
              </a:ext>
            </a:extLst>
          </p:cNvPr>
          <p:cNvSpPr/>
          <p:nvPr/>
        </p:nvSpPr>
        <p:spPr>
          <a:xfrm>
            <a:off x="1989986" y="3693413"/>
            <a:ext cx="1807134" cy="795528"/>
          </a:xfrm>
          <a:prstGeom prst="roundRect">
            <a:avLst/>
          </a:prstGeom>
          <a:solidFill>
            <a:schemeClr val="bg1"/>
          </a:solidFill>
          <a:ln w="1905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000" dirty="0">
                <a:solidFill>
                  <a:srgbClr val="CC66FF"/>
                </a:solidFill>
                <a:latin typeface="Corbel Light" panose="020B0303020204020204" pitchFamily="34" charset="0"/>
                <a:cs typeface="Calibri Light" panose="020F0302020204030204" pitchFamily="34" charset="0"/>
              </a:rPr>
              <a:t>Fixed @ face value</a:t>
            </a:r>
          </a:p>
        </p:txBody>
      </p:sp>
      <p:sp>
        <p:nvSpPr>
          <p:cNvPr id="94" name="Rectangle: Rounded Corners 93">
            <a:extLst>
              <a:ext uri="{FF2B5EF4-FFF2-40B4-BE49-F238E27FC236}">
                <a16:creationId xmlns:a16="http://schemas.microsoft.com/office/drawing/2014/main" id="{14EE3C3B-A3E8-4F62-812D-04C7EF26E57D}"/>
              </a:ext>
            </a:extLst>
          </p:cNvPr>
          <p:cNvSpPr/>
          <p:nvPr/>
        </p:nvSpPr>
        <p:spPr>
          <a:xfrm>
            <a:off x="1989986" y="4574324"/>
            <a:ext cx="1807134" cy="795528"/>
          </a:xfrm>
          <a:prstGeom prst="roundRect">
            <a:avLst/>
          </a:prstGeom>
          <a:solidFill>
            <a:schemeClr val="bg1"/>
          </a:solidFill>
          <a:ln w="1905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000" dirty="0">
                <a:solidFill>
                  <a:srgbClr val="CC66FF"/>
                </a:solidFill>
                <a:latin typeface="Corbel Light" panose="020B0303020204020204" pitchFamily="34" charset="0"/>
                <a:cs typeface="Calibri Light" panose="020F0302020204030204" pitchFamily="34" charset="0"/>
              </a:rPr>
              <a:t>Government</a:t>
            </a:r>
          </a:p>
        </p:txBody>
      </p:sp>
      <p:sp>
        <p:nvSpPr>
          <p:cNvPr id="95" name="Rectangle: Rounded Corners 94">
            <a:extLst>
              <a:ext uri="{FF2B5EF4-FFF2-40B4-BE49-F238E27FC236}">
                <a16:creationId xmlns:a16="http://schemas.microsoft.com/office/drawing/2014/main" id="{7DB477C4-1C21-4E40-92AB-61B30F889363}"/>
              </a:ext>
            </a:extLst>
          </p:cNvPr>
          <p:cNvSpPr/>
          <p:nvPr/>
        </p:nvSpPr>
        <p:spPr>
          <a:xfrm>
            <a:off x="1989986" y="5458866"/>
            <a:ext cx="1807134" cy="795528"/>
          </a:xfrm>
          <a:prstGeom prst="roundRect">
            <a:avLst/>
          </a:prstGeom>
          <a:solidFill>
            <a:schemeClr val="bg1"/>
          </a:solidFill>
          <a:ln w="1905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000" dirty="0">
                <a:solidFill>
                  <a:srgbClr val="CC66FF"/>
                </a:solidFill>
                <a:latin typeface="Corbel Light" panose="020B0303020204020204" pitchFamily="34" charset="0"/>
                <a:cs typeface="Calibri Light" panose="020F0302020204030204" pitchFamily="34" charset="0"/>
              </a:rPr>
              <a:t>Mixed</a:t>
            </a:r>
          </a:p>
        </p:txBody>
      </p:sp>
      <p:pic>
        <p:nvPicPr>
          <p:cNvPr id="96" name="Picture 95" descr="A close up of a sign&#10;&#10;Description generated with very high confidence">
            <a:extLst>
              <a:ext uri="{FF2B5EF4-FFF2-40B4-BE49-F238E27FC236}">
                <a16:creationId xmlns:a16="http://schemas.microsoft.com/office/drawing/2014/main" id="{58A36D76-CA5F-41C1-A353-AACF27467DB0}"/>
              </a:ext>
            </a:extLst>
          </p:cNvPr>
          <p:cNvPicPr>
            <a:picLocks noChangeAspect="1"/>
          </p:cNvPicPr>
          <p:nvPr/>
        </p:nvPicPr>
        <p:blipFill>
          <a:blip r:embed="rId3"/>
          <a:stretch>
            <a:fillRect/>
          </a:stretch>
        </p:blipFill>
        <p:spPr>
          <a:xfrm>
            <a:off x="2347699" y="1439860"/>
            <a:ext cx="1035903" cy="1343832"/>
          </a:xfrm>
          <a:prstGeom prst="rect">
            <a:avLst/>
          </a:prstGeom>
        </p:spPr>
      </p:pic>
      <p:sp>
        <p:nvSpPr>
          <p:cNvPr id="97" name="Rectangle 96">
            <a:extLst>
              <a:ext uri="{FF2B5EF4-FFF2-40B4-BE49-F238E27FC236}">
                <a16:creationId xmlns:a16="http://schemas.microsoft.com/office/drawing/2014/main" id="{DE80323F-745A-4924-A055-0BE6ACE42AEA}"/>
              </a:ext>
            </a:extLst>
          </p:cNvPr>
          <p:cNvSpPr/>
          <p:nvPr/>
        </p:nvSpPr>
        <p:spPr>
          <a:xfrm>
            <a:off x="2204492" y="2637617"/>
            <a:ext cx="1372465" cy="1412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orbel Light" panose="020B0303020204020204" pitchFamily="34" charset="0"/>
            </a:endParaRPr>
          </a:p>
        </p:txBody>
      </p:sp>
      <p:grpSp>
        <p:nvGrpSpPr>
          <p:cNvPr id="9" name="Group 8">
            <a:extLst>
              <a:ext uri="{FF2B5EF4-FFF2-40B4-BE49-F238E27FC236}">
                <a16:creationId xmlns:a16="http://schemas.microsoft.com/office/drawing/2014/main" id="{839FC5A2-543B-4A58-87CF-0DEEED9F373E}"/>
              </a:ext>
            </a:extLst>
          </p:cNvPr>
          <p:cNvGrpSpPr/>
          <p:nvPr/>
        </p:nvGrpSpPr>
        <p:grpSpPr>
          <a:xfrm>
            <a:off x="5759317" y="2068467"/>
            <a:ext cx="2932167" cy="4173667"/>
            <a:chOff x="5759317" y="2068467"/>
            <a:chExt cx="2932167" cy="4173667"/>
          </a:xfrm>
        </p:grpSpPr>
        <p:sp>
          <p:nvSpPr>
            <p:cNvPr id="19" name="Rectangle 18">
              <a:extLst>
                <a:ext uri="{FF2B5EF4-FFF2-40B4-BE49-F238E27FC236}">
                  <a16:creationId xmlns:a16="http://schemas.microsoft.com/office/drawing/2014/main" id="{93AC8F4C-D314-427C-BDB1-51C68A10A026}"/>
                </a:ext>
              </a:extLst>
            </p:cNvPr>
            <p:cNvSpPr/>
            <p:nvPr/>
          </p:nvSpPr>
          <p:spPr>
            <a:xfrm>
              <a:off x="5759317" y="2068467"/>
              <a:ext cx="1810512" cy="88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orbel Light" panose="020B0303020204020204" pitchFamily="34" charset="0"/>
              </a:endParaRPr>
            </a:p>
          </p:txBody>
        </p:sp>
        <p:sp>
          <p:nvSpPr>
            <p:cNvPr id="22" name="Rectangle: Rounded Corners 21">
              <a:extLst>
                <a:ext uri="{FF2B5EF4-FFF2-40B4-BE49-F238E27FC236}">
                  <a16:creationId xmlns:a16="http://schemas.microsoft.com/office/drawing/2014/main" id="{6A5FEA9A-01A3-4192-89AE-95F21C9C21B1}"/>
                </a:ext>
              </a:extLst>
            </p:cNvPr>
            <p:cNvSpPr/>
            <p:nvPr/>
          </p:nvSpPr>
          <p:spPr>
            <a:xfrm>
              <a:off x="5862239" y="2810341"/>
              <a:ext cx="1810512" cy="783268"/>
            </a:xfrm>
            <a:prstGeom prst="roundRect">
              <a:avLst>
                <a:gd name="adj" fmla="val 10369"/>
              </a:avLst>
            </a:prstGeom>
            <a:solidFill>
              <a:schemeClr val="bg1"/>
            </a:solidFill>
            <a:ln w="19050">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000" dirty="0">
                  <a:solidFill>
                    <a:schemeClr val="bg1">
                      <a:lumMod val="75000"/>
                    </a:schemeClr>
                  </a:solidFill>
                  <a:latin typeface="Corbel Light" panose="020B0303020204020204" pitchFamily="34" charset="0"/>
                  <a:cs typeface="Calibri Light" panose="020F0302020204030204" pitchFamily="34" charset="0"/>
                </a:rPr>
                <a:t>Same as banks</a:t>
              </a:r>
            </a:p>
          </p:txBody>
        </p:sp>
        <p:sp>
          <p:nvSpPr>
            <p:cNvPr id="23" name="Rectangle: Rounded Corners 22">
              <a:extLst>
                <a:ext uri="{FF2B5EF4-FFF2-40B4-BE49-F238E27FC236}">
                  <a16:creationId xmlns:a16="http://schemas.microsoft.com/office/drawing/2014/main" id="{2C606A64-284C-4DD9-BA8B-82A733322DBA}"/>
                </a:ext>
              </a:extLst>
            </p:cNvPr>
            <p:cNvSpPr/>
            <p:nvPr/>
          </p:nvSpPr>
          <p:spPr>
            <a:xfrm>
              <a:off x="5862239" y="4562064"/>
              <a:ext cx="1810512" cy="795528"/>
            </a:xfrm>
            <a:prstGeom prst="roundRect">
              <a:avLst/>
            </a:prstGeom>
            <a:solidFill>
              <a:schemeClr val="bg1"/>
            </a:solidFill>
            <a:ln w="1905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000" dirty="0">
                  <a:solidFill>
                    <a:srgbClr val="7030A0"/>
                  </a:solidFill>
                  <a:latin typeface="Corbel Light" panose="020B0303020204020204" pitchFamily="34" charset="0"/>
                  <a:cs typeface="Calibri Light" panose="020F0302020204030204" pitchFamily="34" charset="0"/>
                </a:rPr>
                <a:t>Private</a:t>
              </a:r>
            </a:p>
          </p:txBody>
        </p:sp>
        <p:sp>
          <p:nvSpPr>
            <p:cNvPr id="24" name="Rectangle: Rounded Corners 23">
              <a:extLst>
                <a:ext uri="{FF2B5EF4-FFF2-40B4-BE49-F238E27FC236}">
                  <a16:creationId xmlns:a16="http://schemas.microsoft.com/office/drawing/2014/main" id="{29ED9F19-569C-45DE-AE22-465D25BF94F2}"/>
                </a:ext>
              </a:extLst>
            </p:cNvPr>
            <p:cNvSpPr/>
            <p:nvPr/>
          </p:nvSpPr>
          <p:spPr>
            <a:xfrm>
              <a:off x="5862239" y="5446606"/>
              <a:ext cx="1810512" cy="795528"/>
            </a:xfrm>
            <a:prstGeom prst="roundRect">
              <a:avLst/>
            </a:prstGeom>
            <a:solidFill>
              <a:schemeClr val="bg1"/>
            </a:solidFill>
            <a:ln w="1905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2000" dirty="0">
                <a:solidFill>
                  <a:srgbClr val="7030A0"/>
                </a:solidFill>
                <a:latin typeface="Corbel Light" panose="020B0303020204020204" pitchFamily="34" charset="0"/>
                <a:cs typeface="Calibri Light" panose="020F0302020204030204" pitchFamily="34" charset="0"/>
              </a:endParaRPr>
            </a:p>
          </p:txBody>
        </p:sp>
        <p:sp>
          <p:nvSpPr>
            <p:cNvPr id="26" name="Rectangle: Rounded Corners 25">
              <a:extLst>
                <a:ext uri="{FF2B5EF4-FFF2-40B4-BE49-F238E27FC236}">
                  <a16:creationId xmlns:a16="http://schemas.microsoft.com/office/drawing/2014/main" id="{170E02EE-B8CB-4638-98B4-C238D2B20398}"/>
                </a:ext>
              </a:extLst>
            </p:cNvPr>
            <p:cNvSpPr/>
            <p:nvPr/>
          </p:nvSpPr>
          <p:spPr>
            <a:xfrm>
              <a:off x="5860204" y="2189342"/>
              <a:ext cx="1810512" cy="439011"/>
            </a:xfrm>
            <a:prstGeom prst="roundRect">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latin typeface="Corbel Light" panose="020B0303020204020204" pitchFamily="34" charset="0"/>
                  <a:cs typeface="Calibri Light" panose="020F0302020204030204" pitchFamily="34" charset="0"/>
                </a:rPr>
                <a:t>Stablecoins</a:t>
              </a:r>
              <a:endParaRPr lang="en-US" sz="2000" dirty="0">
                <a:latin typeface="Corbel Light" panose="020B0303020204020204" pitchFamily="34" charset="0"/>
                <a:cs typeface="Calibri Light" panose="020F0302020204030204" pitchFamily="34" charset="0"/>
              </a:endParaRPr>
            </a:p>
          </p:txBody>
        </p:sp>
        <p:sp>
          <p:nvSpPr>
            <p:cNvPr id="27" name="Rectangle: Rounded Corners 26">
              <a:extLst>
                <a:ext uri="{FF2B5EF4-FFF2-40B4-BE49-F238E27FC236}">
                  <a16:creationId xmlns:a16="http://schemas.microsoft.com/office/drawing/2014/main" id="{E2EA9D47-2CB3-4628-9B33-117353143111}"/>
                </a:ext>
              </a:extLst>
            </p:cNvPr>
            <p:cNvSpPr/>
            <p:nvPr/>
          </p:nvSpPr>
          <p:spPr>
            <a:xfrm>
              <a:off x="5862239" y="3677187"/>
              <a:ext cx="1810512" cy="795528"/>
            </a:xfrm>
            <a:prstGeom prst="roundRect">
              <a:avLst/>
            </a:prstGeom>
            <a:solidFill>
              <a:schemeClr val="bg1"/>
            </a:solidFill>
            <a:ln w="1905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2000" dirty="0">
                <a:solidFill>
                  <a:srgbClr val="7030A0"/>
                </a:solidFill>
                <a:latin typeface="Corbel Light" panose="020B0303020204020204" pitchFamily="34" charset="0"/>
                <a:cs typeface="Calibri Light" panose="020F0302020204030204" pitchFamily="34" charset="0"/>
              </a:endParaRPr>
            </a:p>
          </p:txBody>
        </p:sp>
        <p:cxnSp>
          <p:nvCxnSpPr>
            <p:cNvPr id="4" name="Straight Connector 3">
              <a:extLst>
                <a:ext uri="{FF2B5EF4-FFF2-40B4-BE49-F238E27FC236}">
                  <a16:creationId xmlns:a16="http://schemas.microsoft.com/office/drawing/2014/main" id="{96C5F7CE-83BA-4E0C-A681-A0C7140B00CC}"/>
                </a:ext>
              </a:extLst>
            </p:cNvPr>
            <p:cNvCxnSpPr>
              <a:cxnSpLocks/>
            </p:cNvCxnSpPr>
            <p:nvPr/>
          </p:nvCxnSpPr>
          <p:spPr>
            <a:xfrm flipV="1">
              <a:off x="5907836" y="3718517"/>
              <a:ext cx="1716275" cy="699880"/>
            </a:xfrm>
            <a:prstGeom prst="line">
              <a:avLst/>
            </a:prstGeom>
            <a:ln w="15875">
              <a:solidFill>
                <a:srgbClr val="7030A0"/>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F95F64BD-E73A-4873-B997-35E3123ACCD1}"/>
                </a:ext>
              </a:extLst>
            </p:cNvPr>
            <p:cNvSpPr/>
            <p:nvPr/>
          </p:nvSpPr>
          <p:spPr>
            <a:xfrm>
              <a:off x="5907836" y="3691876"/>
              <a:ext cx="1810512" cy="400110"/>
            </a:xfrm>
            <a:prstGeom prst="rect">
              <a:avLst/>
            </a:prstGeom>
          </p:spPr>
          <p:txBody>
            <a:bodyPr wrap="none">
              <a:spAutoFit/>
            </a:bodyPr>
            <a:lstStyle/>
            <a:p>
              <a:r>
                <a:rPr lang="en-US" sz="2000" dirty="0">
                  <a:solidFill>
                    <a:srgbClr val="7030A0"/>
                  </a:solidFill>
                  <a:latin typeface="Corbel Light" panose="020B0303020204020204" pitchFamily="34" charset="0"/>
                  <a:cs typeface="Calibri Light" panose="020F0302020204030204" pitchFamily="34" charset="0"/>
                </a:rPr>
                <a:t>Fixed</a:t>
              </a:r>
              <a:endParaRPr lang="en-US" sz="2000" dirty="0"/>
            </a:p>
          </p:txBody>
        </p:sp>
        <p:sp>
          <p:nvSpPr>
            <p:cNvPr id="31" name="Rectangle 30">
              <a:extLst>
                <a:ext uri="{FF2B5EF4-FFF2-40B4-BE49-F238E27FC236}">
                  <a16:creationId xmlns:a16="http://schemas.microsoft.com/office/drawing/2014/main" id="{B688A3BD-CA42-4AD1-95A3-09FAE82E2EE6}"/>
                </a:ext>
              </a:extLst>
            </p:cNvPr>
            <p:cNvSpPr/>
            <p:nvPr/>
          </p:nvSpPr>
          <p:spPr>
            <a:xfrm>
              <a:off x="6765460" y="4009103"/>
              <a:ext cx="1810512" cy="400110"/>
            </a:xfrm>
            <a:prstGeom prst="rect">
              <a:avLst/>
            </a:prstGeom>
          </p:spPr>
          <p:txBody>
            <a:bodyPr wrap="none">
              <a:spAutoFit/>
            </a:bodyPr>
            <a:lstStyle/>
            <a:p>
              <a:r>
                <a:rPr lang="en-US" sz="2000" dirty="0">
                  <a:solidFill>
                    <a:srgbClr val="7030A0"/>
                  </a:solidFill>
                  <a:latin typeface="Corbel Light" panose="020B0303020204020204" pitchFamily="34" charset="0"/>
                  <a:cs typeface="Calibri Light" panose="020F0302020204030204" pitchFamily="34" charset="0"/>
                </a:rPr>
                <a:t>Flexible</a:t>
              </a:r>
              <a:endParaRPr lang="en-US" sz="2000" dirty="0"/>
            </a:p>
          </p:txBody>
        </p:sp>
        <p:cxnSp>
          <p:nvCxnSpPr>
            <p:cNvPr id="32" name="Straight Connector 31">
              <a:extLst>
                <a:ext uri="{FF2B5EF4-FFF2-40B4-BE49-F238E27FC236}">
                  <a16:creationId xmlns:a16="http://schemas.microsoft.com/office/drawing/2014/main" id="{E467765F-2053-4197-A24C-38B8838870BF}"/>
                </a:ext>
              </a:extLst>
            </p:cNvPr>
            <p:cNvCxnSpPr>
              <a:cxnSpLocks/>
            </p:cNvCxnSpPr>
            <p:nvPr/>
          </p:nvCxnSpPr>
          <p:spPr>
            <a:xfrm flipV="1">
              <a:off x="5907836" y="5483970"/>
              <a:ext cx="1716275" cy="708530"/>
            </a:xfrm>
            <a:prstGeom prst="line">
              <a:avLst/>
            </a:prstGeom>
            <a:ln w="15875">
              <a:solidFill>
                <a:srgbClr val="7030A0"/>
              </a:solidFill>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A4BA1320-5812-4F37-8953-A6E1EB8D6D6A}"/>
                </a:ext>
              </a:extLst>
            </p:cNvPr>
            <p:cNvSpPr/>
            <p:nvPr/>
          </p:nvSpPr>
          <p:spPr>
            <a:xfrm>
              <a:off x="5907835" y="5465979"/>
              <a:ext cx="1810512" cy="400110"/>
            </a:xfrm>
            <a:prstGeom prst="rect">
              <a:avLst/>
            </a:prstGeom>
          </p:spPr>
          <p:txBody>
            <a:bodyPr wrap="none">
              <a:spAutoFit/>
            </a:bodyPr>
            <a:lstStyle/>
            <a:p>
              <a:r>
                <a:rPr lang="en-US" sz="2000" dirty="0">
                  <a:solidFill>
                    <a:srgbClr val="7030A0"/>
                  </a:solidFill>
                  <a:latin typeface="Corbel Light" panose="020B0303020204020204" pitchFamily="34" charset="0"/>
                  <a:cs typeface="Calibri Light" panose="020F0302020204030204" pitchFamily="34" charset="0"/>
                </a:rPr>
                <a:t>Safe</a:t>
              </a:r>
              <a:endParaRPr lang="en-US" sz="2000" dirty="0"/>
            </a:p>
          </p:txBody>
        </p:sp>
        <p:sp>
          <p:nvSpPr>
            <p:cNvPr id="34" name="Rectangle 33">
              <a:extLst>
                <a:ext uri="{FF2B5EF4-FFF2-40B4-BE49-F238E27FC236}">
                  <a16:creationId xmlns:a16="http://schemas.microsoft.com/office/drawing/2014/main" id="{6B61267A-D099-4A9D-909B-90FD1E954FD7}"/>
                </a:ext>
              </a:extLst>
            </p:cNvPr>
            <p:cNvSpPr/>
            <p:nvPr/>
          </p:nvSpPr>
          <p:spPr>
            <a:xfrm>
              <a:off x="6880972" y="5783206"/>
              <a:ext cx="1810512" cy="400110"/>
            </a:xfrm>
            <a:prstGeom prst="rect">
              <a:avLst/>
            </a:prstGeom>
          </p:spPr>
          <p:txBody>
            <a:bodyPr wrap="none">
              <a:spAutoFit/>
            </a:bodyPr>
            <a:lstStyle/>
            <a:p>
              <a:r>
                <a:rPr lang="en-US" sz="2000" dirty="0">
                  <a:solidFill>
                    <a:srgbClr val="7030A0"/>
                  </a:solidFill>
                  <a:latin typeface="Corbel Light" panose="020B0303020204020204" pitchFamily="34" charset="0"/>
                  <a:cs typeface="Calibri Light" panose="020F0302020204030204" pitchFamily="34" charset="0"/>
                </a:rPr>
                <a:t>Varied</a:t>
              </a:r>
              <a:endParaRPr lang="en-US" sz="2000" dirty="0"/>
            </a:p>
          </p:txBody>
        </p:sp>
      </p:grpSp>
      <p:grpSp>
        <p:nvGrpSpPr>
          <p:cNvPr id="8" name="Group 7">
            <a:extLst>
              <a:ext uri="{FF2B5EF4-FFF2-40B4-BE49-F238E27FC236}">
                <a16:creationId xmlns:a16="http://schemas.microsoft.com/office/drawing/2014/main" id="{1C14DF6B-3F57-4681-9A3B-7951BB67CD8B}"/>
              </a:ext>
            </a:extLst>
          </p:cNvPr>
          <p:cNvGrpSpPr/>
          <p:nvPr/>
        </p:nvGrpSpPr>
        <p:grpSpPr>
          <a:xfrm>
            <a:off x="3904066" y="1540107"/>
            <a:ext cx="3768685" cy="4714287"/>
            <a:chOff x="3904066" y="1540107"/>
            <a:chExt cx="3768685" cy="4714287"/>
          </a:xfrm>
        </p:grpSpPr>
        <p:sp>
          <p:nvSpPr>
            <p:cNvPr id="16" name="Rectangle: Rounded Corners 15">
              <a:extLst>
                <a:ext uri="{FF2B5EF4-FFF2-40B4-BE49-F238E27FC236}">
                  <a16:creationId xmlns:a16="http://schemas.microsoft.com/office/drawing/2014/main" id="{C0E0F2F0-B760-458A-A42E-7E91ABADA7B2}"/>
                </a:ext>
              </a:extLst>
            </p:cNvPr>
            <p:cNvSpPr/>
            <p:nvPr/>
          </p:nvSpPr>
          <p:spPr>
            <a:xfrm>
              <a:off x="3938250" y="2822601"/>
              <a:ext cx="1810512" cy="1666340"/>
            </a:xfrm>
            <a:prstGeom prst="roundRect">
              <a:avLst>
                <a:gd name="adj" fmla="val 10369"/>
              </a:avLst>
            </a:prstGeom>
            <a:solidFill>
              <a:schemeClr val="bg1"/>
            </a:solidFill>
            <a:ln w="19050">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000" dirty="0">
                  <a:solidFill>
                    <a:schemeClr val="bg1">
                      <a:lumMod val="75000"/>
                    </a:schemeClr>
                  </a:solidFill>
                  <a:latin typeface="Corbel Light" panose="020B0303020204020204" pitchFamily="34" charset="0"/>
                  <a:cs typeface="Calibri Light" panose="020F0302020204030204" pitchFamily="34" charset="0"/>
                </a:rPr>
                <a:t>Same as banks</a:t>
              </a:r>
            </a:p>
          </p:txBody>
        </p:sp>
        <p:sp>
          <p:nvSpPr>
            <p:cNvPr id="17" name="Rectangle: Rounded Corners 16">
              <a:extLst>
                <a:ext uri="{FF2B5EF4-FFF2-40B4-BE49-F238E27FC236}">
                  <a16:creationId xmlns:a16="http://schemas.microsoft.com/office/drawing/2014/main" id="{8FCB3F3B-8AA5-4939-9280-B096C6311A14}"/>
                </a:ext>
              </a:extLst>
            </p:cNvPr>
            <p:cNvSpPr/>
            <p:nvPr/>
          </p:nvSpPr>
          <p:spPr>
            <a:xfrm>
              <a:off x="3938250" y="4574324"/>
              <a:ext cx="1810512" cy="795528"/>
            </a:xfrm>
            <a:prstGeom prst="roundRect">
              <a:avLst/>
            </a:prstGeom>
            <a:solidFill>
              <a:schemeClr val="bg1"/>
            </a:solidFill>
            <a:ln w="1905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000" dirty="0">
                  <a:solidFill>
                    <a:srgbClr val="7030A0"/>
                  </a:solidFill>
                  <a:latin typeface="Corbel Light" panose="020B0303020204020204" pitchFamily="34" charset="0"/>
                  <a:cs typeface="Calibri Light" panose="020F0302020204030204" pitchFamily="34" charset="0"/>
                </a:rPr>
                <a:t>Private</a:t>
              </a:r>
            </a:p>
          </p:txBody>
        </p:sp>
        <p:sp>
          <p:nvSpPr>
            <p:cNvPr id="18" name="Rectangle: Rounded Corners 17">
              <a:extLst>
                <a:ext uri="{FF2B5EF4-FFF2-40B4-BE49-F238E27FC236}">
                  <a16:creationId xmlns:a16="http://schemas.microsoft.com/office/drawing/2014/main" id="{24B2714A-BA92-4997-8641-E00C071ECAB7}"/>
                </a:ext>
              </a:extLst>
            </p:cNvPr>
            <p:cNvSpPr/>
            <p:nvPr/>
          </p:nvSpPr>
          <p:spPr>
            <a:xfrm>
              <a:off x="3938250" y="5458866"/>
              <a:ext cx="1810512" cy="795528"/>
            </a:xfrm>
            <a:prstGeom prst="roundRect">
              <a:avLst/>
            </a:prstGeom>
            <a:solidFill>
              <a:schemeClr val="bg1"/>
            </a:solidFill>
            <a:ln w="1905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000" dirty="0">
                  <a:solidFill>
                    <a:srgbClr val="7030A0"/>
                  </a:solidFill>
                  <a:latin typeface="Corbel Light" panose="020B0303020204020204" pitchFamily="34" charset="0"/>
                  <a:cs typeface="Calibri Light" panose="020F0302020204030204" pitchFamily="34" charset="0"/>
                </a:rPr>
                <a:t>Safe &amp; liquid</a:t>
              </a:r>
            </a:p>
          </p:txBody>
        </p:sp>
        <p:sp>
          <p:nvSpPr>
            <p:cNvPr id="20" name="Rectangle: Rounded Corners 19">
              <a:extLst>
                <a:ext uri="{FF2B5EF4-FFF2-40B4-BE49-F238E27FC236}">
                  <a16:creationId xmlns:a16="http://schemas.microsoft.com/office/drawing/2014/main" id="{531FDD63-4CB5-49D8-8F3E-2C2E6EA88E14}"/>
                </a:ext>
              </a:extLst>
            </p:cNvPr>
            <p:cNvSpPr/>
            <p:nvPr/>
          </p:nvSpPr>
          <p:spPr>
            <a:xfrm>
              <a:off x="3904066" y="2186182"/>
              <a:ext cx="1810512" cy="439011"/>
            </a:xfrm>
            <a:prstGeom prst="roundRect">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Corbel Light" panose="020B0303020204020204" pitchFamily="34" charset="0"/>
                  <a:cs typeface="Calibri Light" panose="020F0302020204030204" pitchFamily="34" charset="0"/>
                </a:rPr>
                <a:t>E-money</a:t>
              </a:r>
            </a:p>
          </p:txBody>
        </p:sp>
        <p:sp>
          <p:nvSpPr>
            <p:cNvPr id="49" name="Rectangle: Rounded Corners 48">
              <a:extLst>
                <a:ext uri="{FF2B5EF4-FFF2-40B4-BE49-F238E27FC236}">
                  <a16:creationId xmlns:a16="http://schemas.microsoft.com/office/drawing/2014/main" id="{839106BC-12E2-44D4-AE48-85A654E6DA26}"/>
                </a:ext>
              </a:extLst>
            </p:cNvPr>
            <p:cNvSpPr/>
            <p:nvPr/>
          </p:nvSpPr>
          <p:spPr>
            <a:xfrm>
              <a:off x="3904066" y="1540107"/>
              <a:ext cx="3768685" cy="439011"/>
            </a:xfrm>
            <a:prstGeom prst="roundRect">
              <a:avLst/>
            </a:prstGeom>
            <a:noFill/>
            <a:ln w="19050">
              <a:solidFill>
                <a:srgbClr val="A42D2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A42D24"/>
                  </a:solidFill>
                  <a:latin typeface="Corbel Light" panose="020B0303020204020204" pitchFamily="34" charset="0"/>
                  <a:cs typeface="Calibri Light" panose="020F0302020204030204" pitchFamily="34" charset="0"/>
                </a:rPr>
                <a:t>Private money</a:t>
              </a:r>
            </a:p>
          </p:txBody>
        </p:sp>
      </p:grpSp>
      <p:grpSp>
        <p:nvGrpSpPr>
          <p:cNvPr id="12" name="Group 11">
            <a:extLst>
              <a:ext uri="{FF2B5EF4-FFF2-40B4-BE49-F238E27FC236}">
                <a16:creationId xmlns:a16="http://schemas.microsoft.com/office/drawing/2014/main" id="{778A5495-E755-428E-8BB7-46BB44575AD1}"/>
              </a:ext>
            </a:extLst>
          </p:cNvPr>
          <p:cNvGrpSpPr/>
          <p:nvPr/>
        </p:nvGrpSpPr>
        <p:grpSpPr>
          <a:xfrm>
            <a:off x="9682612" y="1539425"/>
            <a:ext cx="1913434" cy="4711973"/>
            <a:chOff x="9682612" y="1539425"/>
            <a:chExt cx="1913434" cy="4711973"/>
          </a:xfrm>
        </p:grpSpPr>
        <p:sp>
          <p:nvSpPr>
            <p:cNvPr id="25" name="Rectangle 24">
              <a:extLst>
                <a:ext uri="{FF2B5EF4-FFF2-40B4-BE49-F238E27FC236}">
                  <a16:creationId xmlns:a16="http://schemas.microsoft.com/office/drawing/2014/main" id="{5890B715-23CC-4392-B96E-8E8342235CB8}"/>
                </a:ext>
              </a:extLst>
            </p:cNvPr>
            <p:cNvSpPr/>
            <p:nvPr/>
          </p:nvSpPr>
          <p:spPr>
            <a:xfrm>
              <a:off x="9690815" y="2095150"/>
              <a:ext cx="1810512" cy="88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orbel Light" panose="020B0303020204020204" pitchFamily="34" charset="0"/>
              </a:endParaRPr>
            </a:p>
          </p:txBody>
        </p:sp>
        <p:sp>
          <p:nvSpPr>
            <p:cNvPr id="35" name="Rectangle 34">
              <a:extLst>
                <a:ext uri="{FF2B5EF4-FFF2-40B4-BE49-F238E27FC236}">
                  <a16:creationId xmlns:a16="http://schemas.microsoft.com/office/drawing/2014/main" id="{13D83985-34FB-4C15-80C5-DF256D509282}"/>
                </a:ext>
              </a:extLst>
            </p:cNvPr>
            <p:cNvSpPr/>
            <p:nvPr/>
          </p:nvSpPr>
          <p:spPr>
            <a:xfrm>
              <a:off x="9682612" y="2077731"/>
              <a:ext cx="1810512" cy="88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orbel Light" panose="020B0303020204020204" pitchFamily="34" charset="0"/>
              </a:endParaRPr>
            </a:p>
          </p:txBody>
        </p:sp>
        <p:sp>
          <p:nvSpPr>
            <p:cNvPr id="37" name="Rectangle: Rounded Corners 36">
              <a:extLst>
                <a:ext uri="{FF2B5EF4-FFF2-40B4-BE49-F238E27FC236}">
                  <a16:creationId xmlns:a16="http://schemas.microsoft.com/office/drawing/2014/main" id="{3F12DF2E-CB8C-4405-AAF7-E78705763B69}"/>
                </a:ext>
              </a:extLst>
            </p:cNvPr>
            <p:cNvSpPr/>
            <p:nvPr/>
          </p:nvSpPr>
          <p:spPr>
            <a:xfrm>
              <a:off x="9785534" y="4571328"/>
              <a:ext cx="1810512" cy="795528"/>
            </a:xfrm>
            <a:prstGeom prst="roundRect">
              <a:avLst/>
            </a:prstGeom>
            <a:solidFill>
              <a:schemeClr val="bg1"/>
            </a:solidFill>
            <a:ln w="1905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000" dirty="0">
                  <a:solidFill>
                    <a:srgbClr val="7030A0"/>
                  </a:solidFill>
                  <a:latin typeface="Corbel Light" panose="020B0303020204020204" pitchFamily="34" charset="0"/>
                  <a:cs typeface="Calibri Light" panose="020F0302020204030204" pitchFamily="34" charset="0"/>
                </a:rPr>
                <a:t>None</a:t>
              </a:r>
            </a:p>
          </p:txBody>
        </p:sp>
        <p:sp>
          <p:nvSpPr>
            <p:cNvPr id="38" name="Rectangle: Rounded Corners 37">
              <a:extLst>
                <a:ext uri="{FF2B5EF4-FFF2-40B4-BE49-F238E27FC236}">
                  <a16:creationId xmlns:a16="http://schemas.microsoft.com/office/drawing/2014/main" id="{AC12B8A7-D625-42EC-BD78-2E30BB8E2FFE}"/>
                </a:ext>
              </a:extLst>
            </p:cNvPr>
            <p:cNvSpPr/>
            <p:nvPr/>
          </p:nvSpPr>
          <p:spPr>
            <a:xfrm>
              <a:off x="9785534" y="5455870"/>
              <a:ext cx="1810512" cy="795528"/>
            </a:xfrm>
            <a:prstGeom prst="roundRect">
              <a:avLst/>
            </a:prstGeom>
            <a:solidFill>
              <a:schemeClr val="bg1"/>
            </a:solidFill>
            <a:ln w="1905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000" dirty="0">
                  <a:solidFill>
                    <a:srgbClr val="7030A0"/>
                  </a:solidFill>
                  <a:latin typeface="Corbel Light" panose="020B0303020204020204" pitchFamily="34" charset="0"/>
                  <a:cs typeface="Calibri Light" panose="020F0302020204030204" pitchFamily="34" charset="0"/>
                </a:rPr>
                <a:t>None</a:t>
              </a:r>
            </a:p>
          </p:txBody>
        </p:sp>
        <p:sp>
          <p:nvSpPr>
            <p:cNvPr id="40" name="Rectangle: Rounded Corners 39">
              <a:extLst>
                <a:ext uri="{FF2B5EF4-FFF2-40B4-BE49-F238E27FC236}">
                  <a16:creationId xmlns:a16="http://schemas.microsoft.com/office/drawing/2014/main" id="{9AE919C2-E020-46B3-BEB3-0582D07196F2}"/>
                </a:ext>
              </a:extLst>
            </p:cNvPr>
            <p:cNvSpPr/>
            <p:nvPr/>
          </p:nvSpPr>
          <p:spPr>
            <a:xfrm>
              <a:off x="9777331" y="2198606"/>
              <a:ext cx="1810512" cy="439011"/>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latin typeface="Corbel Light" panose="020B0303020204020204" pitchFamily="34" charset="0"/>
                  <a:cs typeface="Calibri Light" panose="020F0302020204030204" pitchFamily="34" charset="0"/>
                </a:rPr>
                <a:t>Cryptoassets</a:t>
              </a:r>
              <a:endParaRPr lang="en-US" sz="2000" dirty="0">
                <a:latin typeface="Corbel Light" panose="020B0303020204020204" pitchFamily="34" charset="0"/>
                <a:cs typeface="Calibri Light" panose="020F0302020204030204" pitchFamily="34" charset="0"/>
              </a:endParaRPr>
            </a:p>
          </p:txBody>
        </p:sp>
        <p:sp>
          <p:nvSpPr>
            <p:cNvPr id="41" name="Rectangle: Rounded Corners 40">
              <a:extLst>
                <a:ext uri="{FF2B5EF4-FFF2-40B4-BE49-F238E27FC236}">
                  <a16:creationId xmlns:a16="http://schemas.microsoft.com/office/drawing/2014/main" id="{A7F79F76-402F-4E76-B5EB-F765BD9F8D6C}"/>
                </a:ext>
              </a:extLst>
            </p:cNvPr>
            <p:cNvSpPr/>
            <p:nvPr/>
          </p:nvSpPr>
          <p:spPr>
            <a:xfrm>
              <a:off x="9785534" y="3686451"/>
              <a:ext cx="1810512" cy="795528"/>
            </a:xfrm>
            <a:prstGeom prst="roundRect">
              <a:avLst/>
            </a:prstGeom>
            <a:solidFill>
              <a:schemeClr val="bg1"/>
            </a:solidFill>
            <a:ln w="1905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000" dirty="0">
                  <a:solidFill>
                    <a:srgbClr val="7030A0"/>
                  </a:solidFill>
                  <a:latin typeface="Corbel Light" panose="020B0303020204020204" pitchFamily="34" charset="0"/>
                  <a:cs typeface="Calibri Light" panose="020F0302020204030204" pitchFamily="34" charset="0"/>
                </a:rPr>
                <a:t>None</a:t>
              </a:r>
            </a:p>
          </p:txBody>
        </p:sp>
        <p:sp>
          <p:nvSpPr>
            <p:cNvPr id="48" name="Rectangle: Rounded Corners 47">
              <a:extLst>
                <a:ext uri="{FF2B5EF4-FFF2-40B4-BE49-F238E27FC236}">
                  <a16:creationId xmlns:a16="http://schemas.microsoft.com/office/drawing/2014/main" id="{9E7B5B7E-5FA4-41E9-9FCA-48EFAFEAF86B}"/>
                </a:ext>
              </a:extLst>
            </p:cNvPr>
            <p:cNvSpPr/>
            <p:nvPr/>
          </p:nvSpPr>
          <p:spPr>
            <a:xfrm>
              <a:off x="9778217" y="2824860"/>
              <a:ext cx="1810512" cy="795528"/>
            </a:xfrm>
            <a:prstGeom prst="roundRect">
              <a:avLst/>
            </a:prstGeom>
            <a:solidFill>
              <a:schemeClr val="bg1"/>
            </a:solidFill>
            <a:ln w="1905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000" dirty="0">
                  <a:solidFill>
                    <a:srgbClr val="7030A0"/>
                  </a:solidFill>
                  <a:latin typeface="Corbel Light" panose="020B0303020204020204" pitchFamily="34" charset="0"/>
                  <a:cs typeface="Calibri Light" panose="020F0302020204030204" pitchFamily="34" charset="0"/>
                </a:rPr>
                <a:t>Own</a:t>
              </a:r>
            </a:p>
          </p:txBody>
        </p:sp>
        <p:sp>
          <p:nvSpPr>
            <p:cNvPr id="50" name="Rectangle: Rounded Corners 49">
              <a:extLst>
                <a:ext uri="{FF2B5EF4-FFF2-40B4-BE49-F238E27FC236}">
                  <a16:creationId xmlns:a16="http://schemas.microsoft.com/office/drawing/2014/main" id="{F56E4B32-CA95-4350-BB8D-B8208440472D}"/>
                </a:ext>
              </a:extLst>
            </p:cNvPr>
            <p:cNvSpPr/>
            <p:nvPr/>
          </p:nvSpPr>
          <p:spPr>
            <a:xfrm>
              <a:off x="9785534" y="1539425"/>
              <a:ext cx="1810512" cy="439011"/>
            </a:xfrm>
            <a:prstGeom prst="roundRect">
              <a:avLst/>
            </a:prstGeom>
            <a:noFill/>
            <a:ln w="1905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009900"/>
                  </a:solidFill>
                  <a:latin typeface="Corbel Light" panose="020B0303020204020204" pitchFamily="34" charset="0"/>
                  <a:cs typeface="Calibri Light" panose="020F0302020204030204" pitchFamily="34" charset="0"/>
                </a:rPr>
                <a:t>Not money</a:t>
              </a:r>
            </a:p>
          </p:txBody>
        </p:sp>
      </p:grpSp>
      <p:grpSp>
        <p:nvGrpSpPr>
          <p:cNvPr id="10" name="Group 9">
            <a:extLst>
              <a:ext uri="{FF2B5EF4-FFF2-40B4-BE49-F238E27FC236}">
                <a16:creationId xmlns:a16="http://schemas.microsoft.com/office/drawing/2014/main" id="{247C9842-980F-4973-884E-C85DF3BB60A8}"/>
              </a:ext>
            </a:extLst>
          </p:cNvPr>
          <p:cNvGrpSpPr/>
          <p:nvPr/>
        </p:nvGrpSpPr>
        <p:grpSpPr>
          <a:xfrm>
            <a:off x="7716508" y="1539424"/>
            <a:ext cx="1919155" cy="4711974"/>
            <a:chOff x="7716508" y="1539424"/>
            <a:chExt cx="1919155" cy="4711974"/>
          </a:xfrm>
        </p:grpSpPr>
        <p:sp>
          <p:nvSpPr>
            <p:cNvPr id="53" name="Rectangle 52">
              <a:extLst>
                <a:ext uri="{FF2B5EF4-FFF2-40B4-BE49-F238E27FC236}">
                  <a16:creationId xmlns:a16="http://schemas.microsoft.com/office/drawing/2014/main" id="{0A929591-AA26-4FA5-84D5-6301646D4B19}"/>
                </a:ext>
              </a:extLst>
            </p:cNvPr>
            <p:cNvSpPr/>
            <p:nvPr/>
          </p:nvSpPr>
          <p:spPr>
            <a:xfrm>
              <a:off x="7724711" y="2095150"/>
              <a:ext cx="1810512" cy="88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orbel Light" panose="020B0303020204020204" pitchFamily="34" charset="0"/>
              </a:endParaRPr>
            </a:p>
          </p:txBody>
        </p:sp>
        <p:sp>
          <p:nvSpPr>
            <p:cNvPr id="54" name="Rectangle 53">
              <a:extLst>
                <a:ext uri="{FF2B5EF4-FFF2-40B4-BE49-F238E27FC236}">
                  <a16:creationId xmlns:a16="http://schemas.microsoft.com/office/drawing/2014/main" id="{300154DA-2CDA-4ED5-80E4-32CF0CB57DDD}"/>
                </a:ext>
              </a:extLst>
            </p:cNvPr>
            <p:cNvSpPr/>
            <p:nvPr/>
          </p:nvSpPr>
          <p:spPr>
            <a:xfrm>
              <a:off x="7716508" y="2077731"/>
              <a:ext cx="1810512" cy="88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Corbel Light" panose="020B0303020204020204" pitchFamily="34" charset="0"/>
              </a:endParaRPr>
            </a:p>
          </p:txBody>
        </p:sp>
        <p:sp>
          <p:nvSpPr>
            <p:cNvPr id="55" name="Rectangle: Rounded Corners 54">
              <a:extLst>
                <a:ext uri="{FF2B5EF4-FFF2-40B4-BE49-F238E27FC236}">
                  <a16:creationId xmlns:a16="http://schemas.microsoft.com/office/drawing/2014/main" id="{DF8D7CBF-D448-434D-922F-5D5F342B687F}"/>
                </a:ext>
              </a:extLst>
            </p:cNvPr>
            <p:cNvSpPr/>
            <p:nvPr/>
          </p:nvSpPr>
          <p:spPr>
            <a:xfrm>
              <a:off x="7819430" y="4571328"/>
              <a:ext cx="1810512" cy="795528"/>
            </a:xfrm>
            <a:prstGeom prst="roundRect">
              <a:avLst/>
            </a:prstGeom>
            <a:solidFill>
              <a:schemeClr val="bg1"/>
            </a:solidFill>
            <a:ln w="1905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000" dirty="0">
                  <a:solidFill>
                    <a:srgbClr val="7030A0"/>
                  </a:solidFill>
                  <a:latin typeface="Corbel Light" panose="020B0303020204020204" pitchFamily="34" charset="0"/>
                  <a:cs typeface="Calibri Light" panose="020F0302020204030204" pitchFamily="34" charset="0"/>
                </a:rPr>
                <a:t>None</a:t>
              </a:r>
            </a:p>
          </p:txBody>
        </p:sp>
        <p:sp>
          <p:nvSpPr>
            <p:cNvPr id="56" name="Rectangle: Rounded Corners 55">
              <a:extLst>
                <a:ext uri="{FF2B5EF4-FFF2-40B4-BE49-F238E27FC236}">
                  <a16:creationId xmlns:a16="http://schemas.microsoft.com/office/drawing/2014/main" id="{95DE5357-A03F-4ED7-92E5-55F2891CB3DB}"/>
                </a:ext>
              </a:extLst>
            </p:cNvPr>
            <p:cNvSpPr/>
            <p:nvPr/>
          </p:nvSpPr>
          <p:spPr>
            <a:xfrm>
              <a:off x="7819430" y="5455870"/>
              <a:ext cx="1810512" cy="795528"/>
            </a:xfrm>
            <a:prstGeom prst="roundRect">
              <a:avLst/>
            </a:prstGeom>
            <a:solidFill>
              <a:schemeClr val="bg1"/>
            </a:solidFill>
            <a:ln w="1905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000" dirty="0">
                  <a:solidFill>
                    <a:srgbClr val="7030A0"/>
                  </a:solidFill>
                  <a:latin typeface="Corbel Light" panose="020B0303020204020204" pitchFamily="34" charset="0"/>
                  <a:cs typeface="Calibri Light" panose="020F0302020204030204" pitchFamily="34" charset="0"/>
                </a:rPr>
                <a:t>None</a:t>
              </a:r>
            </a:p>
          </p:txBody>
        </p:sp>
        <p:sp>
          <p:nvSpPr>
            <p:cNvPr id="57" name="Rectangle: Rounded Corners 56">
              <a:extLst>
                <a:ext uri="{FF2B5EF4-FFF2-40B4-BE49-F238E27FC236}">
                  <a16:creationId xmlns:a16="http://schemas.microsoft.com/office/drawing/2014/main" id="{FA0C85F8-9FE4-4F92-83F6-E42F1B22A7EF}"/>
                </a:ext>
              </a:extLst>
            </p:cNvPr>
            <p:cNvSpPr/>
            <p:nvPr/>
          </p:nvSpPr>
          <p:spPr>
            <a:xfrm>
              <a:off x="7819430" y="2198606"/>
              <a:ext cx="1810512" cy="439011"/>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Corbel Light" panose="020B0303020204020204" pitchFamily="34" charset="0"/>
                  <a:cs typeface="Calibri Light" panose="020F0302020204030204" pitchFamily="34" charset="0"/>
                </a:rPr>
                <a:t>CBDC</a:t>
              </a:r>
            </a:p>
          </p:txBody>
        </p:sp>
        <p:sp>
          <p:nvSpPr>
            <p:cNvPr id="58" name="Rectangle: Rounded Corners 57">
              <a:extLst>
                <a:ext uri="{FF2B5EF4-FFF2-40B4-BE49-F238E27FC236}">
                  <a16:creationId xmlns:a16="http://schemas.microsoft.com/office/drawing/2014/main" id="{9F8FC3C8-4D3D-4F44-938C-BD48960DD123}"/>
                </a:ext>
              </a:extLst>
            </p:cNvPr>
            <p:cNvSpPr/>
            <p:nvPr/>
          </p:nvSpPr>
          <p:spPr>
            <a:xfrm>
              <a:off x="7819430" y="3686451"/>
              <a:ext cx="1810512" cy="795528"/>
            </a:xfrm>
            <a:prstGeom prst="roundRect">
              <a:avLst/>
            </a:prstGeom>
            <a:solidFill>
              <a:schemeClr val="bg1"/>
            </a:solidFill>
            <a:ln w="1905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000" dirty="0">
                  <a:solidFill>
                    <a:srgbClr val="7030A0"/>
                  </a:solidFill>
                  <a:latin typeface="Corbel Light" panose="020B0303020204020204" pitchFamily="34" charset="0"/>
                  <a:cs typeface="Calibri Light" panose="020F0302020204030204" pitchFamily="34" charset="0"/>
                </a:rPr>
                <a:t>None</a:t>
              </a:r>
            </a:p>
          </p:txBody>
        </p:sp>
        <p:sp>
          <p:nvSpPr>
            <p:cNvPr id="60" name="Rectangle: Rounded Corners 59">
              <a:extLst>
                <a:ext uri="{FF2B5EF4-FFF2-40B4-BE49-F238E27FC236}">
                  <a16:creationId xmlns:a16="http://schemas.microsoft.com/office/drawing/2014/main" id="{C286880D-8B1C-4BB7-A8FF-90F63B7CB422}"/>
                </a:ext>
              </a:extLst>
            </p:cNvPr>
            <p:cNvSpPr/>
            <p:nvPr/>
          </p:nvSpPr>
          <p:spPr>
            <a:xfrm>
              <a:off x="7819430" y="1539424"/>
              <a:ext cx="1810512" cy="439011"/>
            </a:xfrm>
            <a:prstGeom prst="roundRect">
              <a:avLst/>
            </a:prstGeom>
            <a:noFill/>
            <a:ln w="19050">
              <a:solidFill>
                <a:schemeClr val="accent6">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6">
                      <a:lumMod val="75000"/>
                    </a:schemeClr>
                  </a:solidFill>
                  <a:latin typeface="Corbel Light" panose="020B0303020204020204" pitchFamily="34" charset="0"/>
                  <a:cs typeface="Calibri Light" panose="020F0302020204030204" pitchFamily="34" charset="0"/>
                </a:rPr>
                <a:t>Public money</a:t>
              </a:r>
            </a:p>
          </p:txBody>
        </p:sp>
        <p:sp>
          <p:nvSpPr>
            <p:cNvPr id="61" name="Rectangle: Rounded Corners 60">
              <a:extLst>
                <a:ext uri="{FF2B5EF4-FFF2-40B4-BE49-F238E27FC236}">
                  <a16:creationId xmlns:a16="http://schemas.microsoft.com/office/drawing/2014/main" id="{732DB040-A5E7-4A9D-8633-F2838BE6D900}"/>
                </a:ext>
              </a:extLst>
            </p:cNvPr>
            <p:cNvSpPr/>
            <p:nvPr/>
          </p:nvSpPr>
          <p:spPr>
            <a:xfrm>
              <a:off x="7825151" y="2808229"/>
              <a:ext cx="1810512" cy="783268"/>
            </a:xfrm>
            <a:prstGeom prst="roundRect">
              <a:avLst>
                <a:gd name="adj" fmla="val 10369"/>
              </a:avLst>
            </a:prstGeom>
            <a:solidFill>
              <a:schemeClr val="bg1"/>
            </a:solidFill>
            <a:ln w="19050">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000" dirty="0">
                  <a:solidFill>
                    <a:schemeClr val="bg1">
                      <a:lumMod val="75000"/>
                    </a:schemeClr>
                  </a:solidFill>
                  <a:latin typeface="Corbel Light" panose="020B0303020204020204" pitchFamily="34" charset="0"/>
                  <a:cs typeface="Calibri Light" panose="020F0302020204030204" pitchFamily="34" charset="0"/>
                </a:rPr>
                <a:t>Same as banks</a:t>
              </a:r>
            </a:p>
          </p:txBody>
        </p:sp>
      </p:grpSp>
    </p:spTree>
    <p:extLst>
      <p:ext uri="{BB962C8B-B14F-4D97-AF65-F5344CB8AC3E}">
        <p14:creationId xmlns:p14="http://schemas.microsoft.com/office/powerpoint/2010/main" val="3451008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631" y="1247594"/>
            <a:ext cx="11690555" cy="2871767"/>
          </a:xfrm>
        </p:spPr>
        <p:txBody>
          <a:bodyPr/>
          <a:lstStyle/>
          <a:p>
            <a:r>
              <a:rPr lang="en-US" sz="9600" dirty="0">
                <a:latin typeface="Corbel Light" panose="020B0303020204020204" pitchFamily="34" charset="0"/>
                <a:ea typeface="Microsoft Sans Serif" panose="020B0604020202020204" pitchFamily="34" charset="0"/>
              </a:rPr>
              <a:t>Why?</a:t>
            </a:r>
          </a:p>
        </p:txBody>
      </p:sp>
      <p:sp>
        <p:nvSpPr>
          <p:cNvPr id="7" name="TextBox 6">
            <a:extLst>
              <a:ext uri="{FF2B5EF4-FFF2-40B4-BE49-F238E27FC236}">
                <a16:creationId xmlns:a16="http://schemas.microsoft.com/office/drawing/2014/main" id="{695D0A8F-5730-4FDA-9D47-413B25491776}"/>
              </a:ext>
            </a:extLst>
          </p:cNvPr>
          <p:cNvSpPr txBox="1"/>
          <p:nvPr/>
        </p:nvSpPr>
        <p:spPr>
          <a:xfrm>
            <a:off x="11878408" y="6655741"/>
            <a:ext cx="313592" cy="246221"/>
          </a:xfrm>
          <a:prstGeom prst="rect">
            <a:avLst/>
          </a:prstGeom>
          <a:noFill/>
        </p:spPr>
        <p:txBody>
          <a:bodyPr wrap="square" rtlCol="0">
            <a:spAutoFit/>
          </a:bodyPr>
          <a:lstStyle/>
          <a:p>
            <a:r>
              <a:rPr lang="en-US" sz="1000" dirty="0">
                <a:solidFill>
                  <a:schemeClr val="bg1"/>
                </a:solidFill>
                <a:latin typeface="Calibri" panose="020F0502020204030204" pitchFamily="34" charset="0"/>
                <a:cs typeface="Calibri" panose="020F0502020204030204" pitchFamily="34" charset="0"/>
              </a:rPr>
              <a:t>1</a:t>
            </a:r>
          </a:p>
        </p:txBody>
      </p:sp>
    </p:spTree>
    <p:extLst>
      <p:ext uri="{BB962C8B-B14F-4D97-AF65-F5344CB8AC3E}">
        <p14:creationId xmlns:p14="http://schemas.microsoft.com/office/powerpoint/2010/main" val="1513912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9AEDB7-8C42-1049-8D4C-110CB2584AD0}"/>
              </a:ext>
            </a:extLst>
          </p:cNvPr>
          <p:cNvSpPr>
            <a:spLocks noGrp="1"/>
          </p:cNvSpPr>
          <p:nvPr>
            <p:ph type="title" idx="4294967295"/>
          </p:nvPr>
        </p:nvSpPr>
        <p:spPr>
          <a:xfrm>
            <a:off x="561921" y="40464"/>
            <a:ext cx="11301833" cy="739036"/>
          </a:xfrm>
        </p:spPr>
        <p:txBody>
          <a:bodyPr vert="horz" lIns="91440" tIns="45720" rIns="91440" bIns="45720" rtlCol="0" anchor="ctr">
            <a:noAutofit/>
          </a:bodyPr>
          <a:lstStyle/>
          <a:p>
            <a:r>
              <a:rPr lang="en-US" dirty="0">
                <a:latin typeface="Corbel Light" panose="020B0303020204020204" pitchFamily="34" charset="0"/>
              </a:rPr>
              <a:t>CBDC comes with potential benefits… </a:t>
            </a:r>
          </a:p>
        </p:txBody>
      </p:sp>
      <p:sp>
        <p:nvSpPr>
          <p:cNvPr id="5" name="Rectangle 4">
            <a:extLst>
              <a:ext uri="{FF2B5EF4-FFF2-40B4-BE49-F238E27FC236}">
                <a16:creationId xmlns:a16="http://schemas.microsoft.com/office/drawing/2014/main" id="{F7D14C57-108C-49A8-B9E6-B2BB11850054}"/>
              </a:ext>
            </a:extLst>
          </p:cNvPr>
          <p:cNvSpPr/>
          <p:nvPr/>
        </p:nvSpPr>
        <p:spPr>
          <a:xfrm>
            <a:off x="3676124" y="4246307"/>
            <a:ext cx="4839743" cy="640080"/>
          </a:xfrm>
          <a:prstGeom prst="rect">
            <a:avLst/>
          </a:prstGeom>
          <a:solidFill>
            <a:srgbClr val="009900"/>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Rights of citizens</a:t>
            </a:r>
          </a:p>
        </p:txBody>
      </p:sp>
      <p:sp>
        <p:nvSpPr>
          <p:cNvPr id="6" name="Rectangle 5">
            <a:extLst>
              <a:ext uri="{FF2B5EF4-FFF2-40B4-BE49-F238E27FC236}">
                <a16:creationId xmlns:a16="http://schemas.microsoft.com/office/drawing/2014/main" id="{113D4C73-02DA-4542-9DA4-C41D9DE05A37}"/>
              </a:ext>
            </a:extLst>
          </p:cNvPr>
          <p:cNvSpPr/>
          <p:nvPr/>
        </p:nvSpPr>
        <p:spPr>
          <a:xfrm>
            <a:off x="3676125" y="3483770"/>
            <a:ext cx="4839743" cy="640080"/>
          </a:xfrm>
          <a:prstGeom prst="rect">
            <a:avLst/>
          </a:prstGeom>
          <a:solidFill>
            <a:srgbClr val="009900"/>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Catalyst for innovation &amp; growth</a:t>
            </a:r>
          </a:p>
        </p:txBody>
      </p:sp>
      <p:sp>
        <p:nvSpPr>
          <p:cNvPr id="8" name="Rectangle 7">
            <a:extLst>
              <a:ext uri="{FF2B5EF4-FFF2-40B4-BE49-F238E27FC236}">
                <a16:creationId xmlns:a16="http://schemas.microsoft.com/office/drawing/2014/main" id="{01FBA4C6-7976-4005-8D15-BFE84C36EBC4}"/>
              </a:ext>
            </a:extLst>
          </p:cNvPr>
          <p:cNvSpPr/>
          <p:nvPr/>
        </p:nvSpPr>
        <p:spPr>
          <a:xfrm>
            <a:off x="3676128" y="2721232"/>
            <a:ext cx="4839743" cy="640080"/>
          </a:xfrm>
          <a:prstGeom prst="rect">
            <a:avLst/>
          </a:prstGeom>
          <a:solidFill>
            <a:srgbClr val="009900"/>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Efficiency of public policy</a:t>
            </a:r>
          </a:p>
        </p:txBody>
      </p:sp>
      <p:sp>
        <p:nvSpPr>
          <p:cNvPr id="9" name="Rectangle 8">
            <a:extLst>
              <a:ext uri="{FF2B5EF4-FFF2-40B4-BE49-F238E27FC236}">
                <a16:creationId xmlns:a16="http://schemas.microsoft.com/office/drawing/2014/main" id="{CFC1C93A-A30E-4156-94B9-F75A610C7FA1}"/>
              </a:ext>
            </a:extLst>
          </p:cNvPr>
          <p:cNvSpPr/>
          <p:nvPr/>
        </p:nvSpPr>
        <p:spPr>
          <a:xfrm>
            <a:off x="3676128" y="1958694"/>
            <a:ext cx="4839743" cy="640080"/>
          </a:xfrm>
          <a:prstGeom prst="rect">
            <a:avLst/>
          </a:prstGeom>
          <a:solidFill>
            <a:srgbClr val="009900"/>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Financial inclusion</a:t>
            </a:r>
          </a:p>
        </p:txBody>
      </p:sp>
      <p:sp>
        <p:nvSpPr>
          <p:cNvPr id="10" name="Rectangle 9">
            <a:extLst>
              <a:ext uri="{FF2B5EF4-FFF2-40B4-BE49-F238E27FC236}">
                <a16:creationId xmlns:a16="http://schemas.microsoft.com/office/drawing/2014/main" id="{676DA05D-C6EA-447E-BAA5-DB628D5A0CC4}"/>
              </a:ext>
            </a:extLst>
          </p:cNvPr>
          <p:cNvSpPr/>
          <p:nvPr/>
        </p:nvSpPr>
        <p:spPr>
          <a:xfrm>
            <a:off x="3676126" y="1196156"/>
            <a:ext cx="4839743" cy="640080"/>
          </a:xfrm>
          <a:prstGeom prst="rect">
            <a:avLst/>
          </a:prstGeom>
          <a:solidFill>
            <a:srgbClr val="009900"/>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Safety, resilience, market discipline</a:t>
            </a:r>
          </a:p>
        </p:txBody>
      </p:sp>
      <p:sp>
        <p:nvSpPr>
          <p:cNvPr id="12" name="Rectangle 11">
            <a:extLst>
              <a:ext uri="{FF2B5EF4-FFF2-40B4-BE49-F238E27FC236}">
                <a16:creationId xmlns:a16="http://schemas.microsoft.com/office/drawing/2014/main" id="{51E2A415-7639-4ABF-B36E-16FD643F6EC6}"/>
              </a:ext>
            </a:extLst>
          </p:cNvPr>
          <p:cNvSpPr/>
          <p:nvPr/>
        </p:nvSpPr>
        <p:spPr>
          <a:xfrm>
            <a:off x="3676128" y="5960708"/>
            <a:ext cx="4839743" cy="739036"/>
          </a:xfrm>
          <a:prstGeom prst="rect">
            <a:avLst/>
          </a:prstGeom>
          <a:solidFill>
            <a:schemeClr val="bg1"/>
          </a:solidFill>
          <a:ln w="19050">
            <a:solidFill>
              <a:srgbClr val="0000FF"/>
            </a:solidFill>
            <a:prstDash val="solid"/>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rbel Light" panose="020B0303020204020204" pitchFamily="34" charset="0"/>
                <a:cs typeface="Calibri Light" panose="020F0302020204030204" pitchFamily="34" charset="0"/>
              </a:rPr>
              <a:t>Not the only solution</a:t>
            </a:r>
          </a:p>
        </p:txBody>
      </p:sp>
      <p:sp>
        <p:nvSpPr>
          <p:cNvPr id="14" name="Rectangle 13">
            <a:extLst>
              <a:ext uri="{FF2B5EF4-FFF2-40B4-BE49-F238E27FC236}">
                <a16:creationId xmlns:a16="http://schemas.microsoft.com/office/drawing/2014/main" id="{694E93C4-4474-46B3-9D96-D2CE7EAF8F33}"/>
              </a:ext>
            </a:extLst>
          </p:cNvPr>
          <p:cNvSpPr/>
          <p:nvPr/>
        </p:nvSpPr>
        <p:spPr>
          <a:xfrm>
            <a:off x="3676124" y="5008844"/>
            <a:ext cx="4839743" cy="640080"/>
          </a:xfrm>
          <a:prstGeom prst="rect">
            <a:avLst/>
          </a:prstGeom>
          <a:solidFill>
            <a:srgbClr val="009900"/>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Cross border payments</a:t>
            </a:r>
          </a:p>
        </p:txBody>
      </p:sp>
    </p:spTree>
    <p:extLst>
      <p:ext uri="{BB962C8B-B14F-4D97-AF65-F5344CB8AC3E}">
        <p14:creationId xmlns:p14="http://schemas.microsoft.com/office/powerpoint/2010/main" val="188248019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7D14C57-108C-49A8-B9E6-B2BB11850054}"/>
              </a:ext>
            </a:extLst>
          </p:cNvPr>
          <p:cNvSpPr/>
          <p:nvPr/>
        </p:nvSpPr>
        <p:spPr>
          <a:xfrm>
            <a:off x="3676124" y="4246307"/>
            <a:ext cx="4839743" cy="640080"/>
          </a:xfrm>
          <a:prstGeom prst="rect">
            <a:avLst/>
          </a:prstGeom>
          <a:solidFill>
            <a:srgbClr val="C00000"/>
          </a:solidFill>
          <a:ln w="127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Consumer protection</a:t>
            </a:r>
          </a:p>
        </p:txBody>
      </p:sp>
      <p:sp>
        <p:nvSpPr>
          <p:cNvPr id="6" name="Rectangle 5">
            <a:extLst>
              <a:ext uri="{FF2B5EF4-FFF2-40B4-BE49-F238E27FC236}">
                <a16:creationId xmlns:a16="http://schemas.microsoft.com/office/drawing/2014/main" id="{113D4C73-02DA-4542-9DA4-C41D9DE05A37}"/>
              </a:ext>
            </a:extLst>
          </p:cNvPr>
          <p:cNvSpPr/>
          <p:nvPr/>
        </p:nvSpPr>
        <p:spPr>
          <a:xfrm>
            <a:off x="3676125" y="3483770"/>
            <a:ext cx="4839743" cy="640080"/>
          </a:xfrm>
          <a:prstGeom prst="rect">
            <a:avLst/>
          </a:prstGeom>
          <a:solidFill>
            <a:srgbClr val="C00000"/>
          </a:solidFill>
          <a:ln w="127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Financial integrity</a:t>
            </a:r>
          </a:p>
        </p:txBody>
      </p:sp>
      <p:sp>
        <p:nvSpPr>
          <p:cNvPr id="8" name="Rectangle 7">
            <a:extLst>
              <a:ext uri="{FF2B5EF4-FFF2-40B4-BE49-F238E27FC236}">
                <a16:creationId xmlns:a16="http://schemas.microsoft.com/office/drawing/2014/main" id="{01FBA4C6-7976-4005-8D15-BFE84C36EBC4}"/>
              </a:ext>
            </a:extLst>
          </p:cNvPr>
          <p:cNvSpPr/>
          <p:nvPr/>
        </p:nvSpPr>
        <p:spPr>
          <a:xfrm>
            <a:off x="3676128" y="2721232"/>
            <a:ext cx="4839743" cy="640080"/>
          </a:xfrm>
          <a:prstGeom prst="rect">
            <a:avLst/>
          </a:prstGeom>
          <a:solidFill>
            <a:srgbClr val="C00000"/>
          </a:solidFill>
          <a:ln w="127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Resilience</a:t>
            </a:r>
          </a:p>
        </p:txBody>
      </p:sp>
      <p:sp>
        <p:nvSpPr>
          <p:cNvPr id="9" name="Rectangle 8">
            <a:extLst>
              <a:ext uri="{FF2B5EF4-FFF2-40B4-BE49-F238E27FC236}">
                <a16:creationId xmlns:a16="http://schemas.microsoft.com/office/drawing/2014/main" id="{CFC1C93A-A30E-4156-94B9-F75A610C7FA1}"/>
              </a:ext>
            </a:extLst>
          </p:cNvPr>
          <p:cNvSpPr/>
          <p:nvPr/>
        </p:nvSpPr>
        <p:spPr>
          <a:xfrm>
            <a:off x="3676128" y="1958694"/>
            <a:ext cx="4839743" cy="640080"/>
          </a:xfrm>
          <a:prstGeom prst="rect">
            <a:avLst/>
          </a:prstGeom>
          <a:solidFill>
            <a:srgbClr val="C00000"/>
          </a:solidFill>
          <a:ln w="127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Reputation (resilience, integrity…)</a:t>
            </a:r>
          </a:p>
        </p:txBody>
      </p:sp>
      <p:sp>
        <p:nvSpPr>
          <p:cNvPr id="10" name="Rectangle 9">
            <a:extLst>
              <a:ext uri="{FF2B5EF4-FFF2-40B4-BE49-F238E27FC236}">
                <a16:creationId xmlns:a16="http://schemas.microsoft.com/office/drawing/2014/main" id="{676DA05D-C6EA-447E-BAA5-DB628D5A0CC4}"/>
              </a:ext>
            </a:extLst>
          </p:cNvPr>
          <p:cNvSpPr/>
          <p:nvPr/>
        </p:nvSpPr>
        <p:spPr>
          <a:xfrm>
            <a:off x="3676126" y="1196156"/>
            <a:ext cx="4839743" cy="640080"/>
          </a:xfrm>
          <a:prstGeom prst="rect">
            <a:avLst/>
          </a:prstGeom>
          <a:solidFill>
            <a:srgbClr val="C00000"/>
          </a:solidFill>
          <a:ln w="127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Banking sector disintermediation</a:t>
            </a:r>
          </a:p>
        </p:txBody>
      </p:sp>
      <p:sp>
        <p:nvSpPr>
          <p:cNvPr id="12" name="Rectangle 11">
            <a:extLst>
              <a:ext uri="{FF2B5EF4-FFF2-40B4-BE49-F238E27FC236}">
                <a16:creationId xmlns:a16="http://schemas.microsoft.com/office/drawing/2014/main" id="{51E2A415-7639-4ABF-B36E-16FD643F6EC6}"/>
              </a:ext>
            </a:extLst>
          </p:cNvPr>
          <p:cNvSpPr/>
          <p:nvPr/>
        </p:nvSpPr>
        <p:spPr>
          <a:xfrm>
            <a:off x="3676128" y="5960708"/>
            <a:ext cx="4839743" cy="739036"/>
          </a:xfrm>
          <a:prstGeom prst="rect">
            <a:avLst/>
          </a:prstGeom>
          <a:solidFill>
            <a:schemeClr val="bg1"/>
          </a:solidFill>
          <a:ln w="19050">
            <a:solidFill>
              <a:srgbClr val="0000FF"/>
            </a:solidFill>
            <a:prstDash val="solid"/>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rbel Light" panose="020B0303020204020204" pitchFamily="34" charset="0"/>
                <a:cs typeface="Calibri Light" panose="020F0302020204030204" pitchFamily="34" charset="0"/>
              </a:rPr>
              <a:t>Can be managed</a:t>
            </a:r>
          </a:p>
        </p:txBody>
      </p:sp>
      <p:sp>
        <p:nvSpPr>
          <p:cNvPr id="11" name="Title 3">
            <a:extLst>
              <a:ext uri="{FF2B5EF4-FFF2-40B4-BE49-F238E27FC236}">
                <a16:creationId xmlns:a16="http://schemas.microsoft.com/office/drawing/2014/main" id="{47D76FC8-25D8-4F0A-AF6C-5096D14EC3BD}"/>
              </a:ext>
            </a:extLst>
          </p:cNvPr>
          <p:cNvSpPr txBox="1">
            <a:spLocks/>
          </p:cNvSpPr>
          <p:nvPr/>
        </p:nvSpPr>
        <p:spPr>
          <a:xfrm>
            <a:off x="561921" y="40464"/>
            <a:ext cx="11301833" cy="739036"/>
          </a:xfrm>
          <a:prstGeom prst="rect">
            <a:avLst/>
          </a:prstGeom>
        </p:spPr>
        <p:txBody>
          <a:bodyPr vert="horz" lIns="91440" tIns="45720" rIns="91440" bIns="45720" rtlCol="0" anchor="ctr">
            <a:noAutofit/>
          </a:bodyPr>
          <a:lstStyle>
            <a:lvl1pPr algn="ctr" rtl="0" eaLnBrk="1" latinLnBrk="0" hangingPunct="1">
              <a:spcBef>
                <a:spcPct val="0"/>
              </a:spcBef>
              <a:buNone/>
              <a:defRPr kumimoji="0" sz="4400" b="0" kern="1200">
                <a:solidFill>
                  <a:srgbClr val="0000FF"/>
                </a:solidFill>
                <a:latin typeface="Calibri Light" panose="020F0302020204030204" pitchFamily="34" charset="0"/>
                <a:ea typeface="+mj-ea"/>
                <a:cs typeface="Calibri Light" panose="020F0302020204030204" pitchFamily="34" charset="0"/>
              </a:defRPr>
            </a:lvl1pPr>
          </a:lstStyle>
          <a:p>
            <a:pPr defTabSz="914400"/>
            <a:r>
              <a:rPr lang="en-US" dirty="0">
                <a:latin typeface="Corbel Light" panose="020B0303020204020204" pitchFamily="34" charset="0"/>
              </a:rPr>
              <a:t>… as well as risks…</a:t>
            </a:r>
          </a:p>
        </p:txBody>
      </p:sp>
    </p:spTree>
    <p:extLst>
      <p:ext uri="{BB962C8B-B14F-4D97-AF65-F5344CB8AC3E}">
        <p14:creationId xmlns:p14="http://schemas.microsoft.com/office/powerpoint/2010/main" val="92874761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7D14C57-108C-49A8-B9E6-B2BB11850054}"/>
              </a:ext>
            </a:extLst>
          </p:cNvPr>
          <p:cNvSpPr/>
          <p:nvPr/>
        </p:nvSpPr>
        <p:spPr>
          <a:xfrm>
            <a:off x="428223" y="4193871"/>
            <a:ext cx="4839743" cy="640080"/>
          </a:xfrm>
          <a:prstGeom prst="rect">
            <a:avLst/>
          </a:prstGeom>
          <a:solidFill>
            <a:srgbClr val="E46C0A"/>
          </a:solidFill>
          <a:ln w="12700">
            <a:solidFill>
              <a:srgbClr val="E46C0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Competition</a:t>
            </a:r>
          </a:p>
        </p:txBody>
      </p:sp>
      <p:sp>
        <p:nvSpPr>
          <p:cNvPr id="6" name="Rectangle 5">
            <a:extLst>
              <a:ext uri="{FF2B5EF4-FFF2-40B4-BE49-F238E27FC236}">
                <a16:creationId xmlns:a16="http://schemas.microsoft.com/office/drawing/2014/main" id="{113D4C73-02DA-4542-9DA4-C41D9DE05A37}"/>
              </a:ext>
            </a:extLst>
          </p:cNvPr>
          <p:cNvSpPr/>
          <p:nvPr/>
        </p:nvSpPr>
        <p:spPr>
          <a:xfrm>
            <a:off x="428224" y="3431334"/>
            <a:ext cx="4839743" cy="640080"/>
          </a:xfrm>
          <a:prstGeom prst="rect">
            <a:avLst/>
          </a:prstGeom>
          <a:solidFill>
            <a:srgbClr val="E46C0A"/>
          </a:solidFill>
          <a:ln w="12700">
            <a:solidFill>
              <a:srgbClr val="E46C0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Banking and credit provision</a:t>
            </a:r>
          </a:p>
        </p:txBody>
      </p:sp>
      <p:sp>
        <p:nvSpPr>
          <p:cNvPr id="8" name="Rectangle 7">
            <a:extLst>
              <a:ext uri="{FF2B5EF4-FFF2-40B4-BE49-F238E27FC236}">
                <a16:creationId xmlns:a16="http://schemas.microsoft.com/office/drawing/2014/main" id="{01FBA4C6-7976-4005-8D15-BFE84C36EBC4}"/>
              </a:ext>
            </a:extLst>
          </p:cNvPr>
          <p:cNvSpPr/>
          <p:nvPr/>
        </p:nvSpPr>
        <p:spPr>
          <a:xfrm>
            <a:off x="428227" y="2668796"/>
            <a:ext cx="4839743" cy="640080"/>
          </a:xfrm>
          <a:prstGeom prst="rect">
            <a:avLst/>
          </a:prstGeom>
          <a:solidFill>
            <a:srgbClr val="E46C0A"/>
          </a:solidFill>
          <a:ln w="12700">
            <a:solidFill>
              <a:srgbClr val="E46C0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Public – private partnerships</a:t>
            </a:r>
          </a:p>
        </p:txBody>
      </p:sp>
      <p:sp>
        <p:nvSpPr>
          <p:cNvPr id="9" name="Rectangle 8">
            <a:extLst>
              <a:ext uri="{FF2B5EF4-FFF2-40B4-BE49-F238E27FC236}">
                <a16:creationId xmlns:a16="http://schemas.microsoft.com/office/drawing/2014/main" id="{CFC1C93A-A30E-4156-94B9-F75A610C7FA1}"/>
              </a:ext>
            </a:extLst>
          </p:cNvPr>
          <p:cNvSpPr/>
          <p:nvPr/>
        </p:nvSpPr>
        <p:spPr>
          <a:xfrm>
            <a:off x="428227" y="1906258"/>
            <a:ext cx="4839743" cy="640080"/>
          </a:xfrm>
          <a:prstGeom prst="rect">
            <a:avLst/>
          </a:prstGeom>
          <a:solidFill>
            <a:srgbClr val="E46C0A"/>
          </a:solidFill>
          <a:ln w="12700">
            <a:solidFill>
              <a:srgbClr val="E46C0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Legal frameworks &amp; treatment</a:t>
            </a:r>
          </a:p>
        </p:txBody>
      </p:sp>
      <p:sp>
        <p:nvSpPr>
          <p:cNvPr id="10" name="Rectangle 9">
            <a:extLst>
              <a:ext uri="{FF2B5EF4-FFF2-40B4-BE49-F238E27FC236}">
                <a16:creationId xmlns:a16="http://schemas.microsoft.com/office/drawing/2014/main" id="{676DA05D-C6EA-447E-BAA5-DB628D5A0CC4}"/>
              </a:ext>
            </a:extLst>
          </p:cNvPr>
          <p:cNvSpPr/>
          <p:nvPr/>
        </p:nvSpPr>
        <p:spPr>
          <a:xfrm>
            <a:off x="428225" y="1143720"/>
            <a:ext cx="4839743" cy="640080"/>
          </a:xfrm>
          <a:prstGeom prst="rect">
            <a:avLst/>
          </a:prstGeom>
          <a:solidFill>
            <a:srgbClr val="E46C0A"/>
          </a:solidFill>
          <a:ln w="12700">
            <a:solidFill>
              <a:srgbClr val="E46C0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Privacy &amp; data</a:t>
            </a:r>
          </a:p>
        </p:txBody>
      </p:sp>
      <p:sp>
        <p:nvSpPr>
          <p:cNvPr id="14" name="Rectangle 13">
            <a:extLst>
              <a:ext uri="{FF2B5EF4-FFF2-40B4-BE49-F238E27FC236}">
                <a16:creationId xmlns:a16="http://schemas.microsoft.com/office/drawing/2014/main" id="{694E93C4-4474-46B3-9D96-D2CE7EAF8F33}"/>
              </a:ext>
            </a:extLst>
          </p:cNvPr>
          <p:cNvSpPr/>
          <p:nvPr/>
        </p:nvSpPr>
        <p:spPr>
          <a:xfrm>
            <a:off x="428223" y="4956408"/>
            <a:ext cx="4839743" cy="640080"/>
          </a:xfrm>
          <a:prstGeom prst="rect">
            <a:avLst/>
          </a:prstGeom>
          <a:solidFill>
            <a:srgbClr val="E46C0A"/>
          </a:solidFill>
          <a:ln w="12700">
            <a:solidFill>
              <a:srgbClr val="E46C0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Climate</a:t>
            </a:r>
          </a:p>
        </p:txBody>
      </p:sp>
      <p:sp>
        <p:nvSpPr>
          <p:cNvPr id="11" name="Rectangle 10">
            <a:extLst>
              <a:ext uri="{FF2B5EF4-FFF2-40B4-BE49-F238E27FC236}">
                <a16:creationId xmlns:a16="http://schemas.microsoft.com/office/drawing/2014/main" id="{D9A37724-CDDF-4787-8C67-D2D33F1DDF91}"/>
              </a:ext>
            </a:extLst>
          </p:cNvPr>
          <p:cNvSpPr/>
          <p:nvPr/>
        </p:nvSpPr>
        <p:spPr>
          <a:xfrm>
            <a:off x="6270883" y="4193871"/>
            <a:ext cx="4839743" cy="640080"/>
          </a:xfrm>
          <a:prstGeom prst="rect">
            <a:avLst/>
          </a:prstGeom>
          <a:solidFill>
            <a:srgbClr val="E46C0A"/>
          </a:solidFill>
          <a:ln w="12700">
            <a:solidFill>
              <a:srgbClr val="E46C0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Digital divide</a:t>
            </a:r>
          </a:p>
        </p:txBody>
      </p:sp>
      <p:sp>
        <p:nvSpPr>
          <p:cNvPr id="13" name="Rectangle 12">
            <a:extLst>
              <a:ext uri="{FF2B5EF4-FFF2-40B4-BE49-F238E27FC236}">
                <a16:creationId xmlns:a16="http://schemas.microsoft.com/office/drawing/2014/main" id="{7D875B4A-459B-4D29-9D5C-5CD37E995FBB}"/>
              </a:ext>
            </a:extLst>
          </p:cNvPr>
          <p:cNvSpPr/>
          <p:nvPr/>
        </p:nvSpPr>
        <p:spPr>
          <a:xfrm>
            <a:off x="6270884" y="3431334"/>
            <a:ext cx="4839743" cy="640080"/>
          </a:xfrm>
          <a:prstGeom prst="rect">
            <a:avLst/>
          </a:prstGeom>
          <a:solidFill>
            <a:srgbClr val="E46C0A"/>
          </a:solidFill>
          <a:ln w="12700">
            <a:solidFill>
              <a:srgbClr val="E46C0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Payment fragmentation/ integration</a:t>
            </a:r>
          </a:p>
        </p:txBody>
      </p:sp>
      <p:sp>
        <p:nvSpPr>
          <p:cNvPr id="15" name="Rectangle 14">
            <a:extLst>
              <a:ext uri="{FF2B5EF4-FFF2-40B4-BE49-F238E27FC236}">
                <a16:creationId xmlns:a16="http://schemas.microsoft.com/office/drawing/2014/main" id="{A8654369-AFCA-4372-9E5D-112D9D75D622}"/>
              </a:ext>
            </a:extLst>
          </p:cNvPr>
          <p:cNvSpPr/>
          <p:nvPr/>
        </p:nvSpPr>
        <p:spPr>
          <a:xfrm>
            <a:off x="6270887" y="2668796"/>
            <a:ext cx="4839743" cy="640080"/>
          </a:xfrm>
          <a:prstGeom prst="rect">
            <a:avLst/>
          </a:prstGeom>
          <a:solidFill>
            <a:srgbClr val="E46C0A"/>
          </a:solidFill>
          <a:ln w="12700">
            <a:solidFill>
              <a:srgbClr val="E46C0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Capital flow management &amp; effects</a:t>
            </a:r>
          </a:p>
        </p:txBody>
      </p:sp>
      <p:sp>
        <p:nvSpPr>
          <p:cNvPr id="16" name="Rectangle 15">
            <a:extLst>
              <a:ext uri="{FF2B5EF4-FFF2-40B4-BE49-F238E27FC236}">
                <a16:creationId xmlns:a16="http://schemas.microsoft.com/office/drawing/2014/main" id="{EA423FFE-8BC2-48D7-B5B8-1511288FB78E}"/>
              </a:ext>
            </a:extLst>
          </p:cNvPr>
          <p:cNvSpPr/>
          <p:nvPr/>
        </p:nvSpPr>
        <p:spPr>
          <a:xfrm>
            <a:off x="6270887" y="1906258"/>
            <a:ext cx="4839743" cy="640080"/>
          </a:xfrm>
          <a:prstGeom prst="rect">
            <a:avLst/>
          </a:prstGeom>
          <a:solidFill>
            <a:srgbClr val="E46C0A"/>
          </a:solidFill>
          <a:ln w="12700">
            <a:solidFill>
              <a:srgbClr val="E46C0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Currency substitution</a:t>
            </a:r>
          </a:p>
          <a:p>
            <a:pPr algn="ctr"/>
            <a:r>
              <a:rPr lang="en-US" sz="1200" dirty="0">
                <a:solidFill>
                  <a:schemeClr val="bg1"/>
                </a:solidFill>
                <a:latin typeface="Corbel Light" panose="020B0303020204020204" pitchFamily="34" charset="0"/>
                <a:cs typeface="Calibri Light" panose="020F0302020204030204" pitchFamily="34" charset="0"/>
              </a:rPr>
              <a:t>Monetary policy independence, Control of financial conditions, FX regime</a:t>
            </a:r>
          </a:p>
        </p:txBody>
      </p:sp>
      <p:sp>
        <p:nvSpPr>
          <p:cNvPr id="17" name="Rectangle 16">
            <a:extLst>
              <a:ext uri="{FF2B5EF4-FFF2-40B4-BE49-F238E27FC236}">
                <a16:creationId xmlns:a16="http://schemas.microsoft.com/office/drawing/2014/main" id="{BE808D78-AC44-4182-97C6-786AA391FF0A}"/>
              </a:ext>
            </a:extLst>
          </p:cNvPr>
          <p:cNvSpPr/>
          <p:nvPr/>
        </p:nvSpPr>
        <p:spPr>
          <a:xfrm>
            <a:off x="6270885" y="1143720"/>
            <a:ext cx="4839743" cy="640080"/>
          </a:xfrm>
          <a:prstGeom prst="rect">
            <a:avLst/>
          </a:prstGeom>
          <a:solidFill>
            <a:srgbClr val="E46C0A"/>
          </a:solidFill>
          <a:ln w="12700">
            <a:solidFill>
              <a:srgbClr val="E46C0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Fiscal policy efficiency</a:t>
            </a:r>
          </a:p>
        </p:txBody>
      </p:sp>
      <p:sp>
        <p:nvSpPr>
          <p:cNvPr id="18" name="Rectangle 17">
            <a:extLst>
              <a:ext uri="{FF2B5EF4-FFF2-40B4-BE49-F238E27FC236}">
                <a16:creationId xmlns:a16="http://schemas.microsoft.com/office/drawing/2014/main" id="{54CA2D02-6DCA-4B33-B1C9-412DFD64E6CF}"/>
              </a:ext>
            </a:extLst>
          </p:cNvPr>
          <p:cNvSpPr/>
          <p:nvPr/>
        </p:nvSpPr>
        <p:spPr>
          <a:xfrm>
            <a:off x="6270883" y="4956408"/>
            <a:ext cx="4839743" cy="640080"/>
          </a:xfrm>
          <a:prstGeom prst="rect">
            <a:avLst/>
          </a:prstGeom>
          <a:solidFill>
            <a:srgbClr val="E46C0A"/>
          </a:solidFill>
          <a:ln w="12700">
            <a:solidFill>
              <a:srgbClr val="E46C0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Backstops and reserve currencies</a:t>
            </a:r>
          </a:p>
        </p:txBody>
      </p:sp>
      <p:sp>
        <p:nvSpPr>
          <p:cNvPr id="19" name="Title 3">
            <a:extLst>
              <a:ext uri="{FF2B5EF4-FFF2-40B4-BE49-F238E27FC236}">
                <a16:creationId xmlns:a16="http://schemas.microsoft.com/office/drawing/2014/main" id="{283BAD3C-3191-4BD2-8446-5374E51BA2AF}"/>
              </a:ext>
            </a:extLst>
          </p:cNvPr>
          <p:cNvSpPr txBox="1">
            <a:spLocks/>
          </p:cNvSpPr>
          <p:nvPr/>
        </p:nvSpPr>
        <p:spPr>
          <a:xfrm>
            <a:off x="561921" y="40464"/>
            <a:ext cx="11301833" cy="739036"/>
          </a:xfrm>
          <a:prstGeom prst="rect">
            <a:avLst/>
          </a:prstGeom>
        </p:spPr>
        <p:txBody>
          <a:bodyPr vert="horz" lIns="91440" tIns="45720" rIns="91440" bIns="45720" rtlCol="0" anchor="ctr">
            <a:noAutofit/>
          </a:bodyPr>
          <a:lstStyle>
            <a:lvl1pPr algn="ctr" rtl="0" eaLnBrk="1" latinLnBrk="0" hangingPunct="1">
              <a:spcBef>
                <a:spcPct val="0"/>
              </a:spcBef>
              <a:buNone/>
              <a:defRPr kumimoji="0" sz="4400" b="0" kern="1200">
                <a:solidFill>
                  <a:srgbClr val="0000FF"/>
                </a:solidFill>
                <a:latin typeface="Calibri Light" panose="020F0302020204030204" pitchFamily="34" charset="0"/>
                <a:ea typeface="+mj-ea"/>
                <a:cs typeface="Calibri Light" panose="020F0302020204030204" pitchFamily="34" charset="0"/>
              </a:defRPr>
            </a:lvl1pPr>
          </a:lstStyle>
          <a:p>
            <a:pPr defTabSz="914400"/>
            <a:r>
              <a:rPr lang="en-US" dirty="0">
                <a:latin typeface="Corbel Light" panose="020B0303020204020204" pitchFamily="34" charset="0"/>
              </a:rPr>
              <a:t>… and wider policy challenges and opportunities</a:t>
            </a:r>
          </a:p>
        </p:txBody>
      </p:sp>
    </p:spTree>
    <p:extLst>
      <p:ext uri="{BB962C8B-B14F-4D97-AF65-F5344CB8AC3E}">
        <p14:creationId xmlns:p14="http://schemas.microsoft.com/office/powerpoint/2010/main" val="162430246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151FC7C-FC86-4E0A-B787-84C349BE9052}"/>
              </a:ext>
            </a:extLst>
          </p:cNvPr>
          <p:cNvSpPr txBox="1">
            <a:spLocks/>
          </p:cNvSpPr>
          <p:nvPr/>
        </p:nvSpPr>
        <p:spPr>
          <a:xfrm>
            <a:off x="0" y="6010"/>
            <a:ext cx="12192000" cy="718385"/>
          </a:xfrm>
          <a:prstGeom prst="rect">
            <a:avLst/>
          </a:prstGeom>
        </p:spPr>
        <p:txBody>
          <a:bodyPr vert="horz" anchor="b">
            <a:noAutofit/>
          </a:bodyPr>
          <a:lstStyle>
            <a:lvl1pPr algn="ctr" rtl="0" eaLnBrk="1" latinLnBrk="0" hangingPunct="1">
              <a:spcBef>
                <a:spcPct val="0"/>
              </a:spcBef>
              <a:buNone/>
              <a:defRPr kumimoji="0" sz="4400" b="0" kern="1200">
                <a:solidFill>
                  <a:srgbClr val="0000FF"/>
                </a:solidFill>
                <a:latin typeface="Calibri Light" panose="020F0302020204030204" pitchFamily="34" charset="0"/>
                <a:ea typeface="+mj-ea"/>
                <a:cs typeface="Calibri Light" panose="020F0302020204030204" pitchFamily="34" charset="0"/>
              </a:defRPr>
            </a:lvl1pPr>
          </a:lstStyle>
          <a:p>
            <a:r>
              <a:rPr lang="en-US" dirty="0">
                <a:latin typeface="Corbel Light" panose="020B0303020204020204" pitchFamily="34" charset="0"/>
              </a:rPr>
              <a:t>CBDC exploration is advancing and widespread</a:t>
            </a:r>
          </a:p>
        </p:txBody>
      </p:sp>
      <p:sp>
        <p:nvSpPr>
          <p:cNvPr id="4" name="Rectangle 3">
            <a:extLst>
              <a:ext uri="{FF2B5EF4-FFF2-40B4-BE49-F238E27FC236}">
                <a16:creationId xmlns:a16="http://schemas.microsoft.com/office/drawing/2014/main" id="{45F742AB-06BD-4DED-9196-B9124C4E97E0}"/>
              </a:ext>
            </a:extLst>
          </p:cNvPr>
          <p:cNvSpPr/>
          <p:nvPr/>
        </p:nvSpPr>
        <p:spPr>
          <a:xfrm>
            <a:off x="337602" y="1009289"/>
            <a:ext cx="3427575" cy="640080"/>
          </a:xfrm>
          <a:prstGeom prst="rect">
            <a:avLst/>
          </a:prstGeom>
          <a:solidFill>
            <a:srgbClr val="009900"/>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Action</a:t>
            </a:r>
          </a:p>
        </p:txBody>
      </p:sp>
      <p:sp>
        <p:nvSpPr>
          <p:cNvPr id="15" name="Rectangle: Rounded Corners 14">
            <a:extLst>
              <a:ext uri="{FF2B5EF4-FFF2-40B4-BE49-F238E27FC236}">
                <a16:creationId xmlns:a16="http://schemas.microsoft.com/office/drawing/2014/main" id="{8817DF3B-67BA-484A-A281-24EDA62E8C7E}"/>
              </a:ext>
            </a:extLst>
          </p:cNvPr>
          <p:cNvSpPr/>
          <p:nvPr/>
        </p:nvSpPr>
        <p:spPr>
          <a:xfrm>
            <a:off x="337601" y="1761173"/>
            <a:ext cx="3427575" cy="1408741"/>
          </a:xfrm>
          <a:prstGeom prst="roundRect">
            <a:avLst/>
          </a:prstGeom>
          <a:solidFill>
            <a:schemeClr val="bg1"/>
          </a:solidFill>
          <a:ln w="1905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200" dirty="0">
                <a:solidFill>
                  <a:schemeClr val="tx1"/>
                </a:solidFill>
                <a:latin typeface="Corbel Light" panose="020B0303020204020204" pitchFamily="34" charset="0"/>
                <a:cs typeface="Calibri Light" panose="020F0302020204030204" pitchFamily="34" charset="0"/>
              </a:rPr>
              <a:t>Bahamas</a:t>
            </a:r>
          </a:p>
          <a:p>
            <a:pPr algn="ctr"/>
            <a:r>
              <a:rPr lang="en-US" sz="2200" dirty="0">
                <a:solidFill>
                  <a:schemeClr val="tx1"/>
                </a:solidFill>
                <a:latin typeface="Corbel Light" panose="020B0303020204020204" pitchFamily="34" charset="0"/>
                <a:cs typeface="Calibri Light" panose="020F0302020204030204" pitchFamily="34" charset="0"/>
              </a:rPr>
              <a:t>China</a:t>
            </a:r>
          </a:p>
          <a:p>
            <a:pPr algn="ctr"/>
            <a:r>
              <a:rPr lang="en-US" sz="2200" dirty="0">
                <a:solidFill>
                  <a:schemeClr val="tx1"/>
                </a:solidFill>
                <a:latin typeface="Corbel Light" panose="020B0303020204020204" pitchFamily="34" charset="0"/>
                <a:cs typeface="Calibri Light" panose="020F0302020204030204" pitchFamily="34" charset="0"/>
              </a:rPr>
              <a:t>Eastern Caribbean</a:t>
            </a:r>
          </a:p>
          <a:p>
            <a:pPr algn="ctr"/>
            <a:r>
              <a:rPr lang="en-US" sz="2200" dirty="0">
                <a:solidFill>
                  <a:schemeClr val="tx1"/>
                </a:solidFill>
                <a:latin typeface="Corbel Light" panose="020B0303020204020204" pitchFamily="34" charset="0"/>
                <a:cs typeface="Calibri Light" panose="020F0302020204030204" pitchFamily="34" charset="0"/>
              </a:rPr>
              <a:t>Nigeria</a:t>
            </a:r>
          </a:p>
        </p:txBody>
      </p:sp>
      <p:sp>
        <p:nvSpPr>
          <p:cNvPr id="16" name="Rectangle: Rounded Corners 15">
            <a:extLst>
              <a:ext uri="{FF2B5EF4-FFF2-40B4-BE49-F238E27FC236}">
                <a16:creationId xmlns:a16="http://schemas.microsoft.com/office/drawing/2014/main" id="{10925CCC-D478-43A2-99EE-E6B0794E4DB8}"/>
              </a:ext>
            </a:extLst>
          </p:cNvPr>
          <p:cNvSpPr/>
          <p:nvPr/>
        </p:nvSpPr>
        <p:spPr>
          <a:xfrm>
            <a:off x="337599" y="3274713"/>
            <a:ext cx="3427575" cy="1408741"/>
          </a:xfrm>
          <a:prstGeom prst="roundRect">
            <a:avLst/>
          </a:prstGeom>
          <a:solidFill>
            <a:schemeClr val="bg1"/>
          </a:solidFill>
          <a:ln w="1905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200" dirty="0">
                <a:solidFill>
                  <a:schemeClr val="tx1"/>
                </a:solidFill>
                <a:latin typeface="Corbel Light" panose="020B0303020204020204" pitchFamily="34" charset="0"/>
                <a:cs typeface="Calibri Light" panose="020F0302020204030204" pitchFamily="34" charset="0"/>
              </a:rPr>
              <a:t>Japan</a:t>
            </a:r>
          </a:p>
          <a:p>
            <a:pPr algn="ctr"/>
            <a:r>
              <a:rPr lang="en-US" sz="2200" dirty="0">
                <a:solidFill>
                  <a:schemeClr val="tx1"/>
                </a:solidFill>
                <a:latin typeface="Corbel Light" panose="020B0303020204020204" pitchFamily="34" charset="0"/>
                <a:cs typeface="Calibri Light" panose="020F0302020204030204" pitchFamily="34" charset="0"/>
              </a:rPr>
              <a:t>Korea</a:t>
            </a:r>
          </a:p>
          <a:p>
            <a:pPr algn="ctr"/>
            <a:r>
              <a:rPr lang="en-US" sz="2200" dirty="0">
                <a:solidFill>
                  <a:schemeClr val="tx1"/>
                </a:solidFill>
                <a:latin typeface="Corbel Light" panose="020B0303020204020204" pitchFamily="34" charset="0"/>
                <a:cs typeface="Calibri Light" panose="020F0302020204030204" pitchFamily="34" charset="0"/>
              </a:rPr>
              <a:t>Sweden</a:t>
            </a:r>
          </a:p>
          <a:p>
            <a:pPr algn="ctr"/>
            <a:r>
              <a:rPr lang="en-US" sz="2200" dirty="0">
                <a:solidFill>
                  <a:schemeClr val="tx1"/>
                </a:solidFill>
                <a:latin typeface="Corbel Light" panose="020B0303020204020204" pitchFamily="34" charset="0"/>
                <a:cs typeface="Calibri Light" panose="020F0302020204030204" pitchFamily="34" charset="0"/>
              </a:rPr>
              <a:t>Ukraine</a:t>
            </a:r>
          </a:p>
        </p:txBody>
      </p:sp>
      <p:sp>
        <p:nvSpPr>
          <p:cNvPr id="18" name="Rectangle: Rounded Corners 17">
            <a:extLst>
              <a:ext uri="{FF2B5EF4-FFF2-40B4-BE49-F238E27FC236}">
                <a16:creationId xmlns:a16="http://schemas.microsoft.com/office/drawing/2014/main" id="{54F3B812-F72A-4D25-BA14-97AB9D1FC4D6}"/>
              </a:ext>
            </a:extLst>
          </p:cNvPr>
          <p:cNvSpPr/>
          <p:nvPr/>
        </p:nvSpPr>
        <p:spPr>
          <a:xfrm>
            <a:off x="337602" y="4788253"/>
            <a:ext cx="3427575" cy="1140580"/>
          </a:xfrm>
          <a:prstGeom prst="roundRect">
            <a:avLst/>
          </a:prstGeom>
          <a:solidFill>
            <a:schemeClr val="bg1"/>
          </a:solidFill>
          <a:ln w="1905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200" dirty="0">
                <a:solidFill>
                  <a:schemeClr val="tx1"/>
                </a:solidFill>
                <a:latin typeface="Corbel Light" panose="020B0303020204020204" pitchFamily="34" charset="0"/>
                <a:cs typeface="Calibri Light" panose="020F0302020204030204" pitchFamily="34" charset="0"/>
              </a:rPr>
              <a:t>Euro area</a:t>
            </a:r>
          </a:p>
          <a:p>
            <a:pPr algn="ctr"/>
            <a:r>
              <a:rPr lang="en-US" sz="2200" dirty="0">
                <a:solidFill>
                  <a:schemeClr val="tx1"/>
                </a:solidFill>
                <a:latin typeface="Corbel Light" panose="020B0303020204020204" pitchFamily="34" charset="0"/>
                <a:cs typeface="Calibri Light" panose="020F0302020204030204" pitchFamily="34" charset="0"/>
              </a:rPr>
              <a:t>Mauritius</a:t>
            </a:r>
          </a:p>
          <a:p>
            <a:pPr algn="ctr"/>
            <a:r>
              <a:rPr lang="en-US" sz="2200" dirty="0">
                <a:solidFill>
                  <a:schemeClr val="tx1"/>
                </a:solidFill>
                <a:latin typeface="Corbel Light" panose="020B0303020204020204" pitchFamily="34" charset="0"/>
                <a:cs typeface="Calibri Light" panose="020F0302020204030204" pitchFamily="34" charset="0"/>
              </a:rPr>
              <a:t>Russia</a:t>
            </a:r>
          </a:p>
        </p:txBody>
      </p:sp>
      <p:grpSp>
        <p:nvGrpSpPr>
          <p:cNvPr id="2" name="Group 1">
            <a:extLst>
              <a:ext uri="{FF2B5EF4-FFF2-40B4-BE49-F238E27FC236}">
                <a16:creationId xmlns:a16="http://schemas.microsoft.com/office/drawing/2014/main" id="{495F2399-94DE-49B3-8CE1-D5F973CC5055}"/>
              </a:ext>
            </a:extLst>
          </p:cNvPr>
          <p:cNvGrpSpPr/>
          <p:nvPr/>
        </p:nvGrpSpPr>
        <p:grpSpPr>
          <a:xfrm>
            <a:off x="4324653" y="1014474"/>
            <a:ext cx="3427575" cy="2895384"/>
            <a:chOff x="4324653" y="1014474"/>
            <a:chExt cx="3427575" cy="2895384"/>
          </a:xfrm>
        </p:grpSpPr>
        <p:sp>
          <p:nvSpPr>
            <p:cNvPr id="19" name="Rectangle 18">
              <a:extLst>
                <a:ext uri="{FF2B5EF4-FFF2-40B4-BE49-F238E27FC236}">
                  <a16:creationId xmlns:a16="http://schemas.microsoft.com/office/drawing/2014/main" id="{A11E9187-81AE-496B-BE7E-E881452402A5}"/>
                </a:ext>
              </a:extLst>
            </p:cNvPr>
            <p:cNvSpPr/>
            <p:nvPr/>
          </p:nvSpPr>
          <p:spPr>
            <a:xfrm>
              <a:off x="4324653" y="1014474"/>
              <a:ext cx="3427575" cy="640080"/>
            </a:xfrm>
            <a:prstGeom prst="rect">
              <a:avLst/>
            </a:prstGeom>
            <a:solidFill>
              <a:srgbClr val="009900"/>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Questions</a:t>
              </a:r>
            </a:p>
          </p:txBody>
        </p:sp>
        <p:sp>
          <p:nvSpPr>
            <p:cNvPr id="20" name="Rectangle: Rounded Corners 19">
              <a:extLst>
                <a:ext uri="{FF2B5EF4-FFF2-40B4-BE49-F238E27FC236}">
                  <a16:creationId xmlns:a16="http://schemas.microsoft.com/office/drawing/2014/main" id="{82B61A38-79FE-4464-AB58-19653C125DF2}"/>
                </a:ext>
              </a:extLst>
            </p:cNvPr>
            <p:cNvSpPr/>
            <p:nvPr/>
          </p:nvSpPr>
          <p:spPr>
            <a:xfrm>
              <a:off x="4324653" y="1761423"/>
              <a:ext cx="3427575" cy="2148435"/>
            </a:xfrm>
            <a:prstGeom prst="roundRect">
              <a:avLst>
                <a:gd name="adj" fmla="val 8514"/>
              </a:avLst>
            </a:prstGeom>
            <a:solidFill>
              <a:schemeClr val="bg1"/>
            </a:solidFill>
            <a:ln w="1905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lnSpc>
                  <a:spcPct val="150000"/>
                </a:lnSpc>
              </a:pPr>
              <a:r>
                <a:rPr lang="en-US" sz="2200" dirty="0">
                  <a:solidFill>
                    <a:schemeClr val="tx1"/>
                  </a:solidFill>
                  <a:latin typeface="Corbel Light" panose="020B0303020204020204" pitchFamily="34" charset="0"/>
                  <a:cs typeface="Calibri Light" panose="020F0302020204030204" pitchFamily="34" charset="0"/>
                </a:rPr>
                <a:t>What is CBDC?</a:t>
              </a:r>
            </a:p>
            <a:p>
              <a:pPr algn="ctr">
                <a:lnSpc>
                  <a:spcPct val="150000"/>
                </a:lnSpc>
              </a:pPr>
              <a:r>
                <a:rPr lang="en-US" sz="2200" dirty="0">
                  <a:solidFill>
                    <a:schemeClr val="tx1"/>
                  </a:solidFill>
                  <a:latin typeface="Corbel Light" panose="020B0303020204020204" pitchFamily="34" charset="0"/>
                  <a:cs typeface="Calibri Light" panose="020F0302020204030204" pitchFamily="34" charset="0"/>
                </a:rPr>
                <a:t>Implications?</a:t>
              </a:r>
            </a:p>
            <a:p>
              <a:pPr algn="ctr">
                <a:lnSpc>
                  <a:spcPct val="150000"/>
                </a:lnSpc>
              </a:pPr>
              <a:r>
                <a:rPr lang="en-US" sz="2200" dirty="0">
                  <a:solidFill>
                    <a:schemeClr val="tx1"/>
                  </a:solidFill>
                  <a:latin typeface="Corbel Light" panose="020B0303020204020204" pitchFamily="34" charset="0"/>
                  <a:cs typeface="Calibri Light" panose="020F0302020204030204" pitchFamily="34" charset="0"/>
                </a:rPr>
                <a:t>Design options?</a:t>
              </a:r>
            </a:p>
            <a:p>
              <a:pPr algn="ctr">
                <a:lnSpc>
                  <a:spcPct val="150000"/>
                </a:lnSpc>
              </a:pPr>
              <a:r>
                <a:rPr lang="en-US" sz="2200" dirty="0">
                  <a:solidFill>
                    <a:schemeClr val="tx1"/>
                  </a:solidFill>
                  <a:latin typeface="Corbel Light" panose="020B0303020204020204" pitchFamily="34" charset="0"/>
                  <a:cs typeface="Calibri Light" panose="020F0302020204030204" pitchFamily="34" charset="0"/>
                </a:rPr>
                <a:t>Should we?</a:t>
              </a:r>
            </a:p>
          </p:txBody>
        </p:sp>
      </p:grpSp>
      <p:grpSp>
        <p:nvGrpSpPr>
          <p:cNvPr id="11" name="Group 10">
            <a:extLst>
              <a:ext uri="{FF2B5EF4-FFF2-40B4-BE49-F238E27FC236}">
                <a16:creationId xmlns:a16="http://schemas.microsoft.com/office/drawing/2014/main" id="{91D9D800-4CDA-4D38-8F64-46E2B0D151D3}"/>
              </a:ext>
            </a:extLst>
          </p:cNvPr>
          <p:cNvGrpSpPr/>
          <p:nvPr/>
        </p:nvGrpSpPr>
        <p:grpSpPr>
          <a:xfrm>
            <a:off x="8311706" y="1009289"/>
            <a:ext cx="3427577" cy="5659488"/>
            <a:chOff x="8311706" y="1009289"/>
            <a:chExt cx="3427577" cy="5659488"/>
          </a:xfrm>
        </p:grpSpPr>
        <p:grpSp>
          <p:nvGrpSpPr>
            <p:cNvPr id="10" name="Group 9">
              <a:extLst>
                <a:ext uri="{FF2B5EF4-FFF2-40B4-BE49-F238E27FC236}">
                  <a16:creationId xmlns:a16="http://schemas.microsoft.com/office/drawing/2014/main" id="{3DEE846F-BEA8-415C-9CA3-1117C2F1758D}"/>
                </a:ext>
              </a:extLst>
            </p:cNvPr>
            <p:cNvGrpSpPr/>
            <p:nvPr/>
          </p:nvGrpSpPr>
          <p:grpSpPr>
            <a:xfrm>
              <a:off x="8311707" y="1009289"/>
              <a:ext cx="3427576" cy="2900569"/>
              <a:chOff x="8311707" y="1009289"/>
              <a:chExt cx="3427576" cy="2900569"/>
            </a:xfrm>
          </p:grpSpPr>
          <p:sp>
            <p:nvSpPr>
              <p:cNvPr id="25" name="Rectangle 24">
                <a:extLst>
                  <a:ext uri="{FF2B5EF4-FFF2-40B4-BE49-F238E27FC236}">
                    <a16:creationId xmlns:a16="http://schemas.microsoft.com/office/drawing/2014/main" id="{401F8C64-2152-41F6-BA62-409B379FBCB0}"/>
                  </a:ext>
                </a:extLst>
              </p:cNvPr>
              <p:cNvSpPr/>
              <p:nvPr/>
            </p:nvSpPr>
            <p:spPr>
              <a:xfrm>
                <a:off x="8311708" y="1009289"/>
                <a:ext cx="3427575" cy="640080"/>
              </a:xfrm>
              <a:prstGeom prst="rect">
                <a:avLst/>
              </a:prstGeom>
              <a:solidFill>
                <a:srgbClr val="009900"/>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IMF collaboration</a:t>
                </a:r>
              </a:p>
            </p:txBody>
          </p:sp>
          <p:sp>
            <p:nvSpPr>
              <p:cNvPr id="26" name="Rectangle: Rounded Corners 25">
                <a:extLst>
                  <a:ext uri="{FF2B5EF4-FFF2-40B4-BE49-F238E27FC236}">
                    <a16:creationId xmlns:a16="http://schemas.microsoft.com/office/drawing/2014/main" id="{EB4412D9-9236-4734-9051-B0FD2DC04662}"/>
                  </a:ext>
                </a:extLst>
              </p:cNvPr>
              <p:cNvSpPr/>
              <p:nvPr/>
            </p:nvSpPr>
            <p:spPr>
              <a:xfrm>
                <a:off x="8311707" y="1756238"/>
                <a:ext cx="3427575" cy="2153620"/>
              </a:xfrm>
              <a:prstGeom prst="roundRect">
                <a:avLst>
                  <a:gd name="adj" fmla="val 10261"/>
                </a:avLst>
              </a:prstGeom>
              <a:solidFill>
                <a:schemeClr val="bg1"/>
              </a:solidFill>
              <a:ln w="1905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lnSpc>
                    <a:spcPct val="150000"/>
                  </a:lnSpc>
                </a:pPr>
                <a:r>
                  <a:rPr lang="en-US" sz="2200" dirty="0">
                    <a:solidFill>
                      <a:schemeClr val="tx1"/>
                    </a:solidFill>
                    <a:latin typeface="Corbel Light" panose="020B0303020204020204" pitchFamily="34" charset="0"/>
                    <a:cs typeface="Calibri Light" panose="020F0302020204030204" pitchFamily="34" charset="0"/>
                  </a:rPr>
                  <a:t>Bilateral CD</a:t>
                </a:r>
              </a:p>
              <a:p>
                <a:pPr algn="ctr">
                  <a:lnSpc>
                    <a:spcPct val="150000"/>
                  </a:lnSpc>
                </a:pPr>
                <a:r>
                  <a:rPr lang="en-US" sz="2200" dirty="0">
                    <a:solidFill>
                      <a:schemeClr val="tx1"/>
                    </a:solidFill>
                    <a:latin typeface="Corbel Light" panose="020B0303020204020204" pitchFamily="34" charset="0"/>
                    <a:cs typeface="Calibri Light" panose="020F0302020204030204" pitchFamily="34" charset="0"/>
                  </a:rPr>
                  <a:t>Peer learning</a:t>
                </a:r>
              </a:p>
              <a:p>
                <a:pPr algn="ctr">
                  <a:lnSpc>
                    <a:spcPct val="150000"/>
                  </a:lnSpc>
                </a:pPr>
                <a:r>
                  <a:rPr lang="en-US" sz="2200" dirty="0">
                    <a:solidFill>
                      <a:schemeClr val="tx1"/>
                    </a:solidFill>
                    <a:latin typeface="Corbel Light" panose="020B0303020204020204" pitchFamily="34" charset="0"/>
                    <a:cs typeface="Calibri Light" panose="020F0302020204030204" pitchFamily="34" charset="0"/>
                  </a:rPr>
                  <a:t>Joint analytical work</a:t>
                </a:r>
              </a:p>
            </p:txBody>
          </p:sp>
        </p:grpSp>
        <p:sp>
          <p:nvSpPr>
            <p:cNvPr id="27" name="Rectangle: Rounded Corners 26">
              <a:extLst>
                <a:ext uri="{FF2B5EF4-FFF2-40B4-BE49-F238E27FC236}">
                  <a16:creationId xmlns:a16="http://schemas.microsoft.com/office/drawing/2014/main" id="{3BF4CCC8-BA70-4CEA-88FF-A14F507EE647}"/>
                </a:ext>
              </a:extLst>
            </p:cNvPr>
            <p:cNvSpPr/>
            <p:nvPr/>
          </p:nvSpPr>
          <p:spPr>
            <a:xfrm>
              <a:off x="8311706" y="4024867"/>
              <a:ext cx="3427575" cy="2643910"/>
            </a:xfrm>
            <a:prstGeom prst="roundRect">
              <a:avLst>
                <a:gd name="adj" fmla="val 10261"/>
              </a:avLst>
            </a:prstGeom>
            <a:solidFill>
              <a:schemeClr val="bg1"/>
            </a:solidFill>
            <a:ln w="1905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lnSpc>
                  <a:spcPct val="150000"/>
                </a:lnSpc>
              </a:pPr>
              <a:r>
                <a:rPr lang="en-US" sz="2200" dirty="0">
                  <a:solidFill>
                    <a:schemeClr val="tx1"/>
                  </a:solidFill>
                  <a:latin typeface="Corbel Light" panose="020B0303020204020204" pitchFamily="34" charset="0"/>
                  <a:cs typeface="Calibri Light" panose="020F0302020204030204" pitchFamily="34" charset="0"/>
                </a:rPr>
                <a:t>Objectives</a:t>
              </a:r>
            </a:p>
            <a:p>
              <a:pPr algn="ctr">
                <a:lnSpc>
                  <a:spcPct val="150000"/>
                </a:lnSpc>
              </a:pPr>
              <a:r>
                <a:rPr lang="en-US" sz="2200" dirty="0">
                  <a:solidFill>
                    <a:schemeClr val="tx1"/>
                  </a:solidFill>
                  <a:latin typeface="Corbel Light" panose="020B0303020204020204" pitchFamily="34" charset="0"/>
                  <a:cs typeface="Calibri Light" panose="020F0302020204030204" pitchFamily="34" charset="0"/>
                </a:rPr>
                <a:t>Capacity assessment</a:t>
              </a:r>
            </a:p>
            <a:p>
              <a:pPr algn="ctr">
                <a:lnSpc>
                  <a:spcPct val="150000"/>
                </a:lnSpc>
              </a:pPr>
              <a:r>
                <a:rPr lang="en-US" sz="2200" dirty="0">
                  <a:solidFill>
                    <a:schemeClr val="tx1"/>
                  </a:solidFill>
                  <a:latin typeface="Corbel Light" panose="020B0303020204020204" pitchFamily="34" charset="0"/>
                  <a:cs typeface="Calibri Light" panose="020F0302020204030204" pitchFamily="34" charset="0"/>
                </a:rPr>
                <a:t>Payment strategy</a:t>
              </a:r>
            </a:p>
            <a:p>
              <a:pPr algn="ctr">
                <a:lnSpc>
                  <a:spcPct val="150000"/>
                </a:lnSpc>
              </a:pPr>
              <a:r>
                <a:rPr lang="en-US" sz="2200" dirty="0">
                  <a:solidFill>
                    <a:schemeClr val="tx1"/>
                  </a:solidFill>
                  <a:latin typeface="Corbel Light" panose="020B0303020204020204" pitchFamily="34" charset="0"/>
                  <a:cs typeface="Calibri Light" panose="020F0302020204030204" pitchFamily="34" charset="0"/>
                </a:rPr>
                <a:t>Design</a:t>
              </a:r>
            </a:p>
            <a:p>
              <a:pPr algn="ctr">
                <a:lnSpc>
                  <a:spcPct val="150000"/>
                </a:lnSpc>
              </a:pPr>
              <a:r>
                <a:rPr lang="en-US" sz="2200" dirty="0">
                  <a:solidFill>
                    <a:schemeClr val="tx1"/>
                  </a:solidFill>
                  <a:latin typeface="Corbel Light" panose="020B0303020204020204" pitchFamily="34" charset="0"/>
                  <a:cs typeface="Calibri Light" panose="020F0302020204030204" pitchFamily="34" charset="0"/>
                </a:rPr>
                <a:t>Piloting and analysis</a:t>
              </a:r>
            </a:p>
          </p:txBody>
        </p:sp>
      </p:grpSp>
    </p:spTree>
    <p:extLst>
      <p:ext uri="{BB962C8B-B14F-4D97-AF65-F5344CB8AC3E}">
        <p14:creationId xmlns:p14="http://schemas.microsoft.com/office/powerpoint/2010/main" val="599174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631" y="1247594"/>
            <a:ext cx="11690555" cy="2871767"/>
          </a:xfrm>
        </p:spPr>
        <p:txBody>
          <a:bodyPr/>
          <a:lstStyle/>
          <a:p>
            <a:r>
              <a:rPr lang="en-US" sz="9600" dirty="0">
                <a:latin typeface="Corbel Light" panose="020B0303020204020204" pitchFamily="34" charset="0"/>
                <a:ea typeface="Microsoft Sans Serif" panose="020B0604020202020204" pitchFamily="34" charset="0"/>
              </a:rPr>
              <a:t>Financial Inclusion</a:t>
            </a:r>
          </a:p>
        </p:txBody>
      </p:sp>
      <p:sp>
        <p:nvSpPr>
          <p:cNvPr id="7" name="TextBox 6">
            <a:extLst>
              <a:ext uri="{FF2B5EF4-FFF2-40B4-BE49-F238E27FC236}">
                <a16:creationId xmlns:a16="http://schemas.microsoft.com/office/drawing/2014/main" id="{695D0A8F-5730-4FDA-9D47-413B25491776}"/>
              </a:ext>
            </a:extLst>
          </p:cNvPr>
          <p:cNvSpPr txBox="1"/>
          <p:nvPr/>
        </p:nvSpPr>
        <p:spPr>
          <a:xfrm>
            <a:off x="11878408" y="6655741"/>
            <a:ext cx="313592" cy="246221"/>
          </a:xfrm>
          <a:prstGeom prst="rect">
            <a:avLst/>
          </a:prstGeom>
          <a:noFill/>
        </p:spPr>
        <p:txBody>
          <a:bodyPr wrap="square" rtlCol="0">
            <a:spAutoFit/>
          </a:bodyPr>
          <a:lstStyle/>
          <a:p>
            <a:r>
              <a:rPr lang="en-US" sz="1000" dirty="0">
                <a:solidFill>
                  <a:schemeClr val="bg1"/>
                </a:solidFill>
                <a:latin typeface="Calibri" panose="020F0502020204030204" pitchFamily="34" charset="0"/>
                <a:cs typeface="Calibri" panose="020F0502020204030204" pitchFamily="34" charset="0"/>
              </a:rPr>
              <a:t>1</a:t>
            </a:r>
          </a:p>
        </p:txBody>
      </p:sp>
    </p:spTree>
    <p:extLst>
      <p:ext uri="{BB962C8B-B14F-4D97-AF65-F5344CB8AC3E}">
        <p14:creationId xmlns:p14="http://schemas.microsoft.com/office/powerpoint/2010/main" val="942379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004" y="144460"/>
            <a:ext cx="11887200" cy="795528"/>
          </a:xfrm>
        </p:spPr>
        <p:txBody>
          <a:bodyPr/>
          <a:lstStyle/>
          <a:p>
            <a:r>
              <a:rPr lang="en-US" sz="4400" dirty="0">
                <a:latin typeface="Corbel Light" panose="020B0303020204020204" pitchFamily="34" charset="0"/>
              </a:rPr>
              <a:t>A global challenge</a:t>
            </a:r>
          </a:p>
        </p:txBody>
      </p:sp>
      <p:pic>
        <p:nvPicPr>
          <p:cNvPr id="11" name="Picture 10">
            <a:extLst>
              <a:ext uri="{FF2B5EF4-FFF2-40B4-BE49-F238E27FC236}">
                <a16:creationId xmlns:a16="http://schemas.microsoft.com/office/drawing/2014/main" id="{E424ACAB-ABC3-465B-8DF7-2E342B61DEA2}"/>
              </a:ext>
            </a:extLst>
          </p:cNvPr>
          <p:cNvPicPr>
            <a:picLocks noChangeAspect="1"/>
          </p:cNvPicPr>
          <p:nvPr/>
        </p:nvPicPr>
        <p:blipFill>
          <a:blip r:embed="rId3"/>
          <a:stretch>
            <a:fillRect/>
          </a:stretch>
        </p:blipFill>
        <p:spPr>
          <a:xfrm>
            <a:off x="213970" y="2265281"/>
            <a:ext cx="6250675" cy="4217881"/>
          </a:xfrm>
          <a:prstGeom prst="rect">
            <a:avLst/>
          </a:prstGeom>
        </p:spPr>
      </p:pic>
      <p:pic>
        <p:nvPicPr>
          <p:cNvPr id="12" name="Picture 11">
            <a:extLst>
              <a:ext uri="{FF2B5EF4-FFF2-40B4-BE49-F238E27FC236}">
                <a16:creationId xmlns:a16="http://schemas.microsoft.com/office/drawing/2014/main" id="{74AC7408-C68E-4A28-BB3F-793F72628840}"/>
              </a:ext>
            </a:extLst>
          </p:cNvPr>
          <p:cNvPicPr>
            <a:picLocks noChangeAspect="1"/>
          </p:cNvPicPr>
          <p:nvPr/>
        </p:nvPicPr>
        <p:blipFill>
          <a:blip r:embed="rId4"/>
          <a:stretch>
            <a:fillRect/>
          </a:stretch>
        </p:blipFill>
        <p:spPr>
          <a:xfrm>
            <a:off x="6345631" y="2266123"/>
            <a:ext cx="5674019" cy="4113508"/>
          </a:xfrm>
          <a:prstGeom prst="rect">
            <a:avLst/>
          </a:prstGeom>
        </p:spPr>
      </p:pic>
      <p:sp>
        <p:nvSpPr>
          <p:cNvPr id="13" name="Rectangle 12">
            <a:extLst>
              <a:ext uri="{FF2B5EF4-FFF2-40B4-BE49-F238E27FC236}">
                <a16:creationId xmlns:a16="http://schemas.microsoft.com/office/drawing/2014/main" id="{E10A1AA6-626E-419F-882F-E4F45304E3AB}"/>
              </a:ext>
            </a:extLst>
          </p:cNvPr>
          <p:cNvSpPr/>
          <p:nvPr/>
        </p:nvSpPr>
        <p:spPr>
          <a:xfrm>
            <a:off x="6464645" y="6315445"/>
            <a:ext cx="5318027" cy="369332"/>
          </a:xfrm>
          <a:prstGeom prst="rect">
            <a:avLst/>
          </a:prstGeom>
        </p:spPr>
        <p:txBody>
          <a:bodyPr wrap="square">
            <a:spAutoFit/>
          </a:bodyPr>
          <a:lstStyle/>
          <a:p>
            <a:r>
              <a:rPr lang="en-US" sz="900" dirty="0">
                <a:solidFill>
                  <a:srgbClr val="000000"/>
                </a:solidFill>
                <a:latin typeface="MBLUIF+HelveticaNeueLTCom-Cn"/>
              </a:rPr>
              <a:t>Source: World Bank, G20 Financial Inclusion Indicators. Note: Green (purple) indicate examples of countries with higher female (male) ownership of mobile phones than male (female).</a:t>
            </a:r>
          </a:p>
        </p:txBody>
      </p:sp>
      <p:sp>
        <p:nvSpPr>
          <p:cNvPr id="14" name="TextBox 13">
            <a:extLst>
              <a:ext uri="{FF2B5EF4-FFF2-40B4-BE49-F238E27FC236}">
                <a16:creationId xmlns:a16="http://schemas.microsoft.com/office/drawing/2014/main" id="{406CC832-FE40-4943-9492-BB836658D8C5}"/>
              </a:ext>
            </a:extLst>
          </p:cNvPr>
          <p:cNvSpPr txBox="1"/>
          <p:nvPr/>
        </p:nvSpPr>
        <p:spPr>
          <a:xfrm>
            <a:off x="469360" y="1026963"/>
            <a:ext cx="5447346" cy="830997"/>
          </a:xfrm>
          <a:prstGeom prst="rect">
            <a:avLst/>
          </a:prstGeom>
          <a:solidFill>
            <a:srgbClr val="009900"/>
          </a:solidFill>
          <a:ln>
            <a:noFill/>
          </a:ln>
        </p:spPr>
        <p:txBody>
          <a:bodyPr wrap="square" rtlCol="0">
            <a:spAutoFit/>
          </a:bodyPr>
          <a:lstStyle/>
          <a:p>
            <a:pPr defTabSz="457200"/>
            <a:r>
              <a:rPr lang="en-US" sz="2400" dirty="0">
                <a:solidFill>
                  <a:prstClr val="white"/>
                </a:solidFill>
                <a:latin typeface="Corbel Light" panose="020B0303020204020204" pitchFamily="34" charset="0"/>
              </a:rPr>
              <a:t>Globally, 1.7 bn people lacked an account… nearly half live in 7 countries</a:t>
            </a:r>
          </a:p>
        </p:txBody>
      </p:sp>
      <p:sp>
        <p:nvSpPr>
          <p:cNvPr id="15" name="TextBox 14">
            <a:extLst>
              <a:ext uri="{FF2B5EF4-FFF2-40B4-BE49-F238E27FC236}">
                <a16:creationId xmlns:a16="http://schemas.microsoft.com/office/drawing/2014/main" id="{97FD8050-E962-40B1-84DF-866468CEDC73}"/>
              </a:ext>
            </a:extLst>
          </p:cNvPr>
          <p:cNvSpPr txBox="1"/>
          <p:nvPr/>
        </p:nvSpPr>
        <p:spPr>
          <a:xfrm>
            <a:off x="6642640" y="1019207"/>
            <a:ext cx="5080000" cy="830997"/>
          </a:xfrm>
          <a:prstGeom prst="rect">
            <a:avLst/>
          </a:prstGeom>
          <a:solidFill>
            <a:srgbClr val="009900"/>
          </a:solidFill>
          <a:ln>
            <a:noFill/>
          </a:ln>
        </p:spPr>
        <p:txBody>
          <a:bodyPr wrap="square" rtlCol="0">
            <a:spAutoFit/>
          </a:bodyPr>
          <a:lstStyle/>
          <a:p>
            <a:pPr defTabSz="457200"/>
            <a:r>
              <a:rPr lang="en-US" sz="2400" dirty="0">
                <a:solidFill>
                  <a:prstClr val="white"/>
                </a:solidFill>
                <a:latin typeface="Corbel Light" panose="020B0303020204020204" pitchFamily="34" charset="0"/>
              </a:rPr>
              <a:t>…but mobile phone ownership is widespread amongst men &amp; women</a:t>
            </a:r>
          </a:p>
        </p:txBody>
      </p:sp>
    </p:spTree>
    <p:extLst>
      <p:ext uri="{BB962C8B-B14F-4D97-AF65-F5344CB8AC3E}">
        <p14:creationId xmlns:p14="http://schemas.microsoft.com/office/powerpoint/2010/main" val="4194847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004" y="17718"/>
            <a:ext cx="11887200" cy="795528"/>
          </a:xfrm>
        </p:spPr>
        <p:txBody>
          <a:bodyPr/>
          <a:lstStyle/>
          <a:p>
            <a:r>
              <a:rPr lang="en-US" sz="4400" dirty="0">
                <a:latin typeface="Corbel Light" panose="020B0303020204020204" pitchFamily="34" charset="0"/>
              </a:rPr>
              <a:t>Digitalization can be a game changer (1/2)</a:t>
            </a:r>
          </a:p>
        </p:txBody>
      </p:sp>
      <p:sp>
        <p:nvSpPr>
          <p:cNvPr id="3" name="TextBox 2">
            <a:extLst>
              <a:ext uri="{FF2B5EF4-FFF2-40B4-BE49-F238E27FC236}">
                <a16:creationId xmlns:a16="http://schemas.microsoft.com/office/drawing/2014/main" id="{F2470CDC-8D6A-46D9-B005-1F1B9E5D137B}"/>
              </a:ext>
            </a:extLst>
          </p:cNvPr>
          <p:cNvSpPr txBox="1"/>
          <p:nvPr/>
        </p:nvSpPr>
        <p:spPr>
          <a:xfrm>
            <a:off x="580676" y="1049323"/>
            <a:ext cx="11030648" cy="830997"/>
          </a:xfrm>
          <a:prstGeom prst="rect">
            <a:avLst/>
          </a:prstGeom>
          <a:solidFill>
            <a:srgbClr val="009900"/>
          </a:solidFill>
          <a:ln>
            <a:noFill/>
          </a:ln>
        </p:spPr>
        <p:txBody>
          <a:bodyPr wrap="square" rtlCol="0">
            <a:spAutoFit/>
          </a:bodyPr>
          <a:lstStyle/>
          <a:p>
            <a:pPr defTabSz="457200"/>
            <a:r>
              <a:rPr lang="en-US" sz="2400" dirty="0">
                <a:solidFill>
                  <a:prstClr val="white"/>
                </a:solidFill>
                <a:latin typeface="Corbel Light" panose="020B0303020204020204" pitchFamily="34" charset="0"/>
              </a:rPr>
              <a:t>(i) mobile devices, (ii) communication technology (such as Wi-Fi &amp; GPS), (iii) big data, (iii) processing power, (iv) cloud computing and (v) advanced analytics</a:t>
            </a:r>
          </a:p>
        </p:txBody>
      </p:sp>
      <p:pic>
        <p:nvPicPr>
          <p:cNvPr id="4" name="Picture 3">
            <a:extLst>
              <a:ext uri="{FF2B5EF4-FFF2-40B4-BE49-F238E27FC236}">
                <a16:creationId xmlns:a16="http://schemas.microsoft.com/office/drawing/2014/main" id="{04956381-7C04-4D30-8CE6-9BAB728BA24E}"/>
              </a:ext>
            </a:extLst>
          </p:cNvPr>
          <p:cNvPicPr>
            <a:picLocks noChangeAspect="1"/>
          </p:cNvPicPr>
          <p:nvPr/>
        </p:nvPicPr>
        <p:blipFill>
          <a:blip r:embed="rId3"/>
          <a:stretch>
            <a:fillRect/>
          </a:stretch>
        </p:blipFill>
        <p:spPr>
          <a:xfrm>
            <a:off x="1818116" y="1989655"/>
            <a:ext cx="8447963" cy="4587690"/>
          </a:xfrm>
          <a:prstGeom prst="rect">
            <a:avLst/>
          </a:prstGeom>
        </p:spPr>
      </p:pic>
    </p:spTree>
    <p:extLst>
      <p:ext uri="{BB962C8B-B14F-4D97-AF65-F5344CB8AC3E}">
        <p14:creationId xmlns:p14="http://schemas.microsoft.com/office/powerpoint/2010/main" val="12576145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FEA8CD-3E59-410B-B9D9-3790A303930D}"/>
              </a:ext>
            </a:extLst>
          </p:cNvPr>
          <p:cNvPicPr>
            <a:picLocks noChangeAspect="1"/>
          </p:cNvPicPr>
          <p:nvPr/>
        </p:nvPicPr>
        <p:blipFill>
          <a:blip r:embed="rId3"/>
          <a:stretch>
            <a:fillRect/>
          </a:stretch>
        </p:blipFill>
        <p:spPr>
          <a:xfrm>
            <a:off x="6454058" y="1918577"/>
            <a:ext cx="5559188" cy="4030258"/>
          </a:xfrm>
          <a:prstGeom prst="rect">
            <a:avLst/>
          </a:prstGeom>
        </p:spPr>
      </p:pic>
      <p:sp>
        <p:nvSpPr>
          <p:cNvPr id="4" name="TextBox 3">
            <a:extLst>
              <a:ext uri="{FF2B5EF4-FFF2-40B4-BE49-F238E27FC236}">
                <a16:creationId xmlns:a16="http://schemas.microsoft.com/office/drawing/2014/main" id="{C8BC1613-CC7B-4952-8F8E-A2EE99909A41}"/>
              </a:ext>
            </a:extLst>
          </p:cNvPr>
          <p:cNvSpPr txBox="1"/>
          <p:nvPr/>
        </p:nvSpPr>
        <p:spPr>
          <a:xfrm>
            <a:off x="323872" y="925564"/>
            <a:ext cx="5447346" cy="853171"/>
          </a:xfrm>
          <a:prstGeom prst="rect">
            <a:avLst/>
          </a:prstGeom>
          <a:solidFill>
            <a:srgbClr val="009900"/>
          </a:solidFill>
          <a:ln>
            <a:noFill/>
          </a:ln>
        </p:spPr>
        <p:txBody>
          <a:bodyPr wrap="square" rtlCol="0">
            <a:spAutoFit/>
          </a:bodyPr>
          <a:lstStyle/>
          <a:p>
            <a:pPr defTabSz="457200"/>
            <a:r>
              <a:rPr lang="en-US" sz="2400" dirty="0">
                <a:solidFill>
                  <a:prstClr val="white"/>
                </a:solidFill>
                <a:latin typeface="Corbel Light" panose="020B0303020204020204" pitchFamily="34" charset="0"/>
              </a:rPr>
              <a:t>Africa and Asia-Pacific leading in adoption of digital payments…</a:t>
            </a:r>
          </a:p>
        </p:txBody>
      </p:sp>
      <p:sp>
        <p:nvSpPr>
          <p:cNvPr id="5" name="Rectangle 4">
            <a:extLst>
              <a:ext uri="{FF2B5EF4-FFF2-40B4-BE49-F238E27FC236}">
                <a16:creationId xmlns:a16="http://schemas.microsoft.com/office/drawing/2014/main" id="{31815A3B-0986-49D2-A087-685CDFB4D4A5}"/>
              </a:ext>
            </a:extLst>
          </p:cNvPr>
          <p:cNvSpPr/>
          <p:nvPr/>
        </p:nvSpPr>
        <p:spPr>
          <a:xfrm>
            <a:off x="178754" y="6101279"/>
            <a:ext cx="11719204" cy="600164"/>
          </a:xfrm>
          <a:prstGeom prst="rect">
            <a:avLst/>
          </a:prstGeom>
        </p:spPr>
        <p:txBody>
          <a:bodyPr wrap="square">
            <a:spAutoFit/>
          </a:bodyPr>
          <a:lstStyle/>
          <a:p>
            <a:r>
              <a:rPr lang="en-US" sz="1100" dirty="0">
                <a:latin typeface="Segoe UI" panose="020B0502040204020203" pitchFamily="34" charset="0"/>
                <a:ea typeface="Segoe UI" panose="020B0502040204020203" pitchFamily="34" charset="0"/>
                <a:cs typeface="Segoe UI" panose="020B0502040204020203" pitchFamily="34" charset="0"/>
              </a:rPr>
              <a:t>Source: Global </a:t>
            </a:r>
            <a:r>
              <a:rPr lang="en-US" sz="1100" dirty="0" err="1">
                <a:latin typeface="Segoe UI" panose="020B0502040204020203" pitchFamily="34" charset="0"/>
                <a:ea typeface="Segoe UI" panose="020B0502040204020203" pitchFamily="34" charset="0"/>
                <a:cs typeface="Segoe UI" panose="020B0502040204020203" pitchFamily="34" charset="0"/>
              </a:rPr>
              <a:t>Findex</a:t>
            </a:r>
            <a:r>
              <a:rPr lang="en-US" sz="1100" dirty="0">
                <a:latin typeface="Segoe UI" panose="020B0502040204020203" pitchFamily="34" charset="0"/>
                <a:ea typeface="Segoe UI" panose="020B0502040204020203" pitchFamily="34" charset="0"/>
                <a:cs typeface="Segoe UI" panose="020B0502040204020203" pitchFamily="34" charset="0"/>
              </a:rPr>
              <a:t>, FAS, GSMA, ITU, IMF Staff Calculations. Indices ranges from 0 to 1 where 1 indicates higher financial inclusion. Traditional and digital financial inclusion indices are not directly comparable. Based on a sample of 52 emerging and developing countries for which data is available. The numbers in parenthesis in the LHS chart shows the number of countries included in each region.</a:t>
            </a:r>
            <a:endParaRPr lang="en-US" sz="1100" dirty="0"/>
          </a:p>
        </p:txBody>
      </p:sp>
      <p:sp>
        <p:nvSpPr>
          <p:cNvPr id="6" name="TextBox 5">
            <a:extLst>
              <a:ext uri="{FF2B5EF4-FFF2-40B4-BE49-F238E27FC236}">
                <a16:creationId xmlns:a16="http://schemas.microsoft.com/office/drawing/2014/main" id="{648ED4D8-37D5-40BF-9AFA-F026CC02DEDA}"/>
              </a:ext>
            </a:extLst>
          </p:cNvPr>
          <p:cNvSpPr txBox="1"/>
          <p:nvPr/>
        </p:nvSpPr>
        <p:spPr>
          <a:xfrm>
            <a:off x="6523628" y="909165"/>
            <a:ext cx="5080000" cy="856968"/>
          </a:xfrm>
          <a:prstGeom prst="rect">
            <a:avLst/>
          </a:prstGeom>
          <a:solidFill>
            <a:srgbClr val="009900"/>
          </a:solidFill>
          <a:ln>
            <a:noFill/>
          </a:ln>
        </p:spPr>
        <p:txBody>
          <a:bodyPr wrap="square" rtlCol="0">
            <a:spAutoFit/>
          </a:bodyPr>
          <a:lstStyle/>
          <a:p>
            <a:pPr defTabSz="457200"/>
            <a:r>
              <a:rPr lang="en-US" sz="2400" dirty="0">
                <a:solidFill>
                  <a:prstClr val="white"/>
                </a:solidFill>
                <a:latin typeface="Corbel Light" panose="020B0303020204020204" pitchFamily="34" charset="0"/>
              </a:rPr>
              <a:t>…but it is growing everywhere, even when traditional is not</a:t>
            </a:r>
          </a:p>
        </p:txBody>
      </p:sp>
      <p:pic>
        <p:nvPicPr>
          <p:cNvPr id="7" name="Picture 2">
            <a:extLst>
              <a:ext uri="{FF2B5EF4-FFF2-40B4-BE49-F238E27FC236}">
                <a16:creationId xmlns:a16="http://schemas.microsoft.com/office/drawing/2014/main" id="{F1B4B160-9287-4377-94D3-FB57F0B9EB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1" y="1931179"/>
            <a:ext cx="5447346" cy="3949326"/>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BAC32FAF-9837-4639-99DE-020407E223F9}"/>
              </a:ext>
            </a:extLst>
          </p:cNvPr>
          <p:cNvSpPr>
            <a:spLocks noGrp="1"/>
          </p:cNvSpPr>
          <p:nvPr>
            <p:ph type="title"/>
          </p:nvPr>
        </p:nvSpPr>
        <p:spPr>
          <a:xfrm>
            <a:off x="107004" y="8665"/>
            <a:ext cx="11887200" cy="795528"/>
          </a:xfrm>
        </p:spPr>
        <p:txBody>
          <a:bodyPr/>
          <a:lstStyle/>
          <a:p>
            <a:r>
              <a:rPr lang="en-US" sz="4400" dirty="0">
                <a:latin typeface="Corbel Light" panose="020B0303020204020204" pitchFamily="34" charset="0"/>
              </a:rPr>
              <a:t>Digitalization can be a game changer (2/2)</a:t>
            </a:r>
          </a:p>
        </p:txBody>
      </p:sp>
    </p:spTree>
    <p:extLst>
      <p:ext uri="{BB962C8B-B14F-4D97-AF65-F5344CB8AC3E}">
        <p14:creationId xmlns:p14="http://schemas.microsoft.com/office/powerpoint/2010/main" val="3851664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004" y="144460"/>
            <a:ext cx="11887200" cy="795528"/>
          </a:xfrm>
        </p:spPr>
        <p:txBody>
          <a:bodyPr/>
          <a:lstStyle/>
          <a:p>
            <a:r>
              <a:rPr lang="en-US" sz="4400" dirty="0">
                <a:latin typeface="Corbel Light" panose="020B0303020204020204" pitchFamily="34" charset="0"/>
              </a:rPr>
              <a:t>Some barriers to micro &amp; small enterprises</a:t>
            </a:r>
          </a:p>
        </p:txBody>
      </p:sp>
      <p:sp>
        <p:nvSpPr>
          <p:cNvPr id="3" name="Text Placeholder 2">
            <a:extLst>
              <a:ext uri="{FF2B5EF4-FFF2-40B4-BE49-F238E27FC236}">
                <a16:creationId xmlns:a16="http://schemas.microsoft.com/office/drawing/2014/main" id="{2B676D44-FA1F-4D23-8B9E-3EAA5D9C5D49}"/>
              </a:ext>
            </a:extLst>
          </p:cNvPr>
          <p:cNvSpPr txBox="1">
            <a:spLocks/>
          </p:cNvSpPr>
          <p:nvPr/>
        </p:nvSpPr>
        <p:spPr>
          <a:xfrm>
            <a:off x="457783" y="2131607"/>
            <a:ext cx="5124868" cy="4860591"/>
          </a:xfrm>
          <a:prstGeom prst="rect">
            <a:avLst/>
          </a:prstGeom>
        </p:spPr>
        <p:txBody>
          <a:bodyPr/>
          <a:lstStyle>
            <a:lvl1pPr marL="274320" indent="-274320" algn="l" rtl="0" eaLnBrk="1" latinLnBrk="0" hangingPunct="1">
              <a:spcBef>
                <a:spcPct val="20000"/>
              </a:spcBef>
              <a:buClr>
                <a:srgbClr val="0000FF"/>
              </a:buClr>
              <a:buSzPct val="100000"/>
              <a:buFont typeface="Arial" pitchFamily="34" charset="0"/>
              <a:buChar char="•"/>
              <a:defRPr kumimoji="0" sz="2700" kern="1200">
                <a:solidFill>
                  <a:schemeClr val="tx1"/>
                </a:solidFill>
                <a:latin typeface="Calibri Light" panose="020F0302020204030204" pitchFamily="34" charset="0"/>
                <a:ea typeface="+mn-ea"/>
                <a:cs typeface="Calibri Light" panose="020F0302020204030204" pitchFamily="34" charset="0"/>
              </a:defRPr>
            </a:lvl1pPr>
            <a:lvl2pPr marL="548640" indent="-274320" algn="l" rtl="0" eaLnBrk="1" latinLnBrk="0" hangingPunct="1">
              <a:spcBef>
                <a:spcPct val="20000"/>
              </a:spcBef>
              <a:buClr>
                <a:schemeClr val="accent2"/>
              </a:buClr>
              <a:buSzPct val="70000"/>
              <a:buFont typeface="Wingdings"/>
              <a:buChar char=""/>
              <a:defRPr kumimoji="0" sz="2700" kern="1200">
                <a:solidFill>
                  <a:schemeClr val="tx1"/>
                </a:solidFill>
                <a:latin typeface="Calibri Light" panose="020F0302020204030204" pitchFamily="34" charset="0"/>
                <a:ea typeface="+mn-ea"/>
                <a:cs typeface="Calibri Light" panose="020F0302020204030204" pitchFamily="34" charset="0"/>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Calibri Light" panose="020F0302020204030204" pitchFamily="34" charset="0"/>
                <a:ea typeface="+mn-ea"/>
                <a:cs typeface="Calibri Light" panose="020F0302020204030204" pitchFamily="34" charset="0"/>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Calibri Light" panose="020F0302020204030204" pitchFamily="34" charset="0"/>
                <a:ea typeface="+mn-ea"/>
                <a:cs typeface="Calibri Light" panose="020F0302020204030204" pitchFamily="34" charset="0"/>
              </a:defRPr>
            </a:lvl4pPr>
            <a:lvl5pPr marL="1371600" indent="-228600" algn="l" rtl="0" eaLnBrk="1" latinLnBrk="0" hangingPunct="1">
              <a:spcBef>
                <a:spcPct val="20000"/>
              </a:spcBef>
              <a:buClr>
                <a:schemeClr val="accent5"/>
              </a:buClr>
              <a:buFontTx/>
              <a:buChar char="•"/>
              <a:defRPr kumimoji="0" sz="1800" kern="1200">
                <a:solidFill>
                  <a:schemeClr val="tx1"/>
                </a:solidFill>
                <a:latin typeface="Calibri Light" panose="020F0302020204030204" pitchFamily="34" charset="0"/>
                <a:ea typeface="+mn-ea"/>
                <a:cs typeface="Calibri Light" panose="020F0302020204030204" pitchFamily="34" charset="0"/>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342900" indent="-342900" defTabSz="914400">
              <a:lnSpc>
                <a:spcPct val="200000"/>
              </a:lnSpc>
            </a:pPr>
            <a:r>
              <a:rPr lang="en-US" sz="2600" dirty="0">
                <a:latin typeface="Corbel Light" panose="020B0303020204020204" pitchFamily="34" charset="0"/>
              </a:rPr>
              <a:t>Low deposits/ loans</a:t>
            </a:r>
          </a:p>
          <a:p>
            <a:pPr marL="342900" indent="-342900" defTabSz="914400">
              <a:lnSpc>
                <a:spcPct val="200000"/>
              </a:lnSpc>
            </a:pPr>
            <a:r>
              <a:rPr lang="en-US" sz="2600" dirty="0">
                <a:latin typeface="Corbel Light" panose="020B0303020204020204" pitchFamily="34" charset="0"/>
              </a:rPr>
              <a:t>Traditional servicing costs &gt; gains</a:t>
            </a:r>
          </a:p>
          <a:p>
            <a:pPr marL="342900" indent="-342900" defTabSz="914400">
              <a:lnSpc>
                <a:spcPct val="200000"/>
              </a:lnSpc>
            </a:pPr>
            <a:r>
              <a:rPr lang="en-US" sz="2600" dirty="0">
                <a:latin typeface="Corbel Light" panose="020B0303020204020204" pitchFamily="34" charset="0"/>
              </a:rPr>
              <a:t>Incomplete financial data</a:t>
            </a:r>
          </a:p>
          <a:p>
            <a:pPr marL="342900" indent="-342900" defTabSz="914400">
              <a:lnSpc>
                <a:spcPct val="200000"/>
              </a:lnSpc>
            </a:pPr>
            <a:r>
              <a:rPr lang="en-US" sz="2600" dirty="0">
                <a:latin typeface="Corbel Light" panose="020B0303020204020204" pitchFamily="34" charset="0"/>
              </a:rPr>
              <a:t>Little collateral</a:t>
            </a:r>
          </a:p>
        </p:txBody>
      </p:sp>
      <p:sp>
        <p:nvSpPr>
          <p:cNvPr id="4" name="TextBox 3">
            <a:extLst>
              <a:ext uri="{FF2B5EF4-FFF2-40B4-BE49-F238E27FC236}">
                <a16:creationId xmlns:a16="http://schemas.microsoft.com/office/drawing/2014/main" id="{7FAF53EA-0BED-4426-B4F7-D2883FCC9D94}"/>
              </a:ext>
            </a:extLst>
          </p:cNvPr>
          <p:cNvSpPr txBox="1"/>
          <p:nvPr/>
        </p:nvSpPr>
        <p:spPr>
          <a:xfrm>
            <a:off x="384028" y="1785821"/>
            <a:ext cx="5308912" cy="492443"/>
          </a:xfrm>
          <a:prstGeom prst="rect">
            <a:avLst/>
          </a:prstGeom>
          <a:solidFill>
            <a:srgbClr val="009900"/>
          </a:solidFill>
          <a:ln>
            <a:noFill/>
          </a:ln>
        </p:spPr>
        <p:txBody>
          <a:bodyPr wrap="square" rtlCol="0">
            <a:spAutoFit/>
          </a:bodyPr>
          <a:lstStyle/>
          <a:p>
            <a:pPr defTabSz="457200"/>
            <a:r>
              <a:rPr lang="en-US" sz="2600" dirty="0">
                <a:solidFill>
                  <a:prstClr val="white"/>
                </a:solidFill>
                <a:latin typeface="Corbel Light" panose="020B0303020204020204" pitchFamily="34" charset="0"/>
              </a:rPr>
              <a:t>Today</a:t>
            </a:r>
          </a:p>
        </p:txBody>
      </p:sp>
      <p:sp>
        <p:nvSpPr>
          <p:cNvPr id="5" name="Text Placeholder 2">
            <a:extLst>
              <a:ext uri="{FF2B5EF4-FFF2-40B4-BE49-F238E27FC236}">
                <a16:creationId xmlns:a16="http://schemas.microsoft.com/office/drawing/2014/main" id="{C1F33848-9820-4DF2-A78E-AD392A1A18E7}"/>
              </a:ext>
            </a:extLst>
          </p:cNvPr>
          <p:cNvSpPr txBox="1">
            <a:spLocks/>
          </p:cNvSpPr>
          <p:nvPr/>
        </p:nvSpPr>
        <p:spPr>
          <a:xfrm>
            <a:off x="6322154" y="2131607"/>
            <a:ext cx="5790617" cy="4860591"/>
          </a:xfrm>
          <a:prstGeom prst="rect">
            <a:avLst/>
          </a:prstGeom>
        </p:spPr>
        <p:txBody>
          <a:bodyPr/>
          <a:lstStyle>
            <a:lvl1pPr marL="274320" indent="-274320" algn="l" rtl="0" eaLnBrk="1" latinLnBrk="0" hangingPunct="1">
              <a:spcBef>
                <a:spcPct val="20000"/>
              </a:spcBef>
              <a:buClr>
                <a:srgbClr val="0000FF"/>
              </a:buClr>
              <a:buSzPct val="100000"/>
              <a:buFont typeface="Arial" pitchFamily="34" charset="0"/>
              <a:buChar char="•"/>
              <a:defRPr kumimoji="0" sz="2700" kern="1200">
                <a:solidFill>
                  <a:schemeClr val="tx1"/>
                </a:solidFill>
                <a:latin typeface="Calibri Light" panose="020F0302020204030204" pitchFamily="34" charset="0"/>
                <a:ea typeface="+mn-ea"/>
                <a:cs typeface="Calibri Light" panose="020F0302020204030204" pitchFamily="34" charset="0"/>
              </a:defRPr>
            </a:lvl1pPr>
            <a:lvl2pPr marL="548640" indent="-274320" algn="l" rtl="0" eaLnBrk="1" latinLnBrk="0" hangingPunct="1">
              <a:spcBef>
                <a:spcPct val="20000"/>
              </a:spcBef>
              <a:buClr>
                <a:schemeClr val="accent2"/>
              </a:buClr>
              <a:buSzPct val="70000"/>
              <a:buFont typeface="Wingdings"/>
              <a:buChar char=""/>
              <a:defRPr kumimoji="0" sz="2700" kern="1200">
                <a:solidFill>
                  <a:schemeClr val="tx1"/>
                </a:solidFill>
                <a:latin typeface="Calibri Light" panose="020F0302020204030204" pitchFamily="34" charset="0"/>
                <a:ea typeface="+mn-ea"/>
                <a:cs typeface="Calibri Light" panose="020F0302020204030204" pitchFamily="34" charset="0"/>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Calibri Light" panose="020F0302020204030204" pitchFamily="34" charset="0"/>
                <a:ea typeface="+mn-ea"/>
                <a:cs typeface="Calibri Light" panose="020F0302020204030204" pitchFamily="34" charset="0"/>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Calibri Light" panose="020F0302020204030204" pitchFamily="34" charset="0"/>
                <a:ea typeface="+mn-ea"/>
                <a:cs typeface="Calibri Light" panose="020F0302020204030204" pitchFamily="34" charset="0"/>
              </a:defRPr>
            </a:lvl4pPr>
            <a:lvl5pPr marL="1371600" indent="-228600" algn="l" rtl="0" eaLnBrk="1" latinLnBrk="0" hangingPunct="1">
              <a:spcBef>
                <a:spcPct val="20000"/>
              </a:spcBef>
              <a:buClr>
                <a:schemeClr val="accent5"/>
              </a:buClr>
              <a:buFontTx/>
              <a:buChar char="•"/>
              <a:defRPr kumimoji="0" sz="1800" kern="1200">
                <a:solidFill>
                  <a:schemeClr val="tx1"/>
                </a:solidFill>
                <a:latin typeface="Calibri Light" panose="020F0302020204030204" pitchFamily="34" charset="0"/>
                <a:ea typeface="+mn-ea"/>
                <a:cs typeface="Calibri Light" panose="020F0302020204030204" pitchFamily="34" charset="0"/>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342900" indent="-342900" defTabSz="914400">
              <a:lnSpc>
                <a:spcPct val="200000"/>
              </a:lnSpc>
            </a:pPr>
            <a:r>
              <a:rPr lang="en-US" sz="2600" dirty="0">
                <a:latin typeface="Corbel Light" panose="020B0303020204020204" pitchFamily="34" charset="0"/>
              </a:rPr>
              <a:t>Better access / digital IDs</a:t>
            </a:r>
          </a:p>
          <a:p>
            <a:pPr marL="342900" indent="-342900" defTabSz="914400">
              <a:lnSpc>
                <a:spcPct val="200000"/>
              </a:lnSpc>
            </a:pPr>
            <a:r>
              <a:rPr lang="en-US" sz="2600" dirty="0">
                <a:latin typeface="Corbel Light" panose="020B0303020204020204" pitchFamily="34" charset="0"/>
              </a:rPr>
              <a:t>Low service costs, automated decisions</a:t>
            </a:r>
          </a:p>
          <a:p>
            <a:pPr marL="342900" indent="-342900" defTabSz="914400">
              <a:lnSpc>
                <a:spcPct val="200000"/>
              </a:lnSpc>
            </a:pPr>
            <a:r>
              <a:rPr lang="en-US" sz="2600" dirty="0">
                <a:latin typeface="Corbel Light" panose="020B0303020204020204" pitchFamily="34" charset="0"/>
              </a:rPr>
              <a:t>Real-time data gathering</a:t>
            </a:r>
          </a:p>
          <a:p>
            <a:pPr marL="342900" indent="-342900" defTabSz="914400">
              <a:lnSpc>
                <a:spcPct val="200000"/>
              </a:lnSpc>
            </a:pPr>
            <a:r>
              <a:rPr lang="en-US" sz="2600" dirty="0">
                <a:latin typeface="Corbel Light" panose="020B0303020204020204" pitchFamily="34" charset="0"/>
              </a:rPr>
              <a:t>Data as collateral</a:t>
            </a:r>
          </a:p>
          <a:p>
            <a:pPr marL="342900" indent="-342900" defTabSz="914400">
              <a:lnSpc>
                <a:spcPct val="200000"/>
              </a:lnSpc>
            </a:pPr>
            <a:r>
              <a:rPr lang="en-US" sz="2600" dirty="0">
                <a:latin typeface="Corbel Light" panose="020B0303020204020204" pitchFamily="34" charset="0"/>
              </a:rPr>
              <a:t>Complementary services</a:t>
            </a:r>
          </a:p>
          <a:p>
            <a:pPr marL="342900" indent="-342900" defTabSz="914400">
              <a:lnSpc>
                <a:spcPct val="200000"/>
              </a:lnSpc>
            </a:pPr>
            <a:endParaRPr lang="en-US" sz="2600" dirty="0">
              <a:latin typeface="Corbel Light" panose="020B0303020204020204" pitchFamily="34" charset="0"/>
            </a:endParaRPr>
          </a:p>
        </p:txBody>
      </p:sp>
      <p:sp>
        <p:nvSpPr>
          <p:cNvPr id="6" name="TextBox 5">
            <a:extLst>
              <a:ext uri="{FF2B5EF4-FFF2-40B4-BE49-F238E27FC236}">
                <a16:creationId xmlns:a16="http://schemas.microsoft.com/office/drawing/2014/main" id="{5DEB05F7-CCD4-4612-9708-24CBF3A2DF4A}"/>
              </a:ext>
            </a:extLst>
          </p:cNvPr>
          <p:cNvSpPr txBox="1"/>
          <p:nvPr/>
        </p:nvSpPr>
        <p:spPr>
          <a:xfrm>
            <a:off x="6248400" y="1785821"/>
            <a:ext cx="5308912" cy="492443"/>
          </a:xfrm>
          <a:prstGeom prst="rect">
            <a:avLst/>
          </a:prstGeom>
          <a:solidFill>
            <a:srgbClr val="009900"/>
          </a:solidFill>
          <a:ln>
            <a:noFill/>
          </a:ln>
        </p:spPr>
        <p:txBody>
          <a:bodyPr wrap="square" rtlCol="0">
            <a:spAutoFit/>
          </a:bodyPr>
          <a:lstStyle/>
          <a:p>
            <a:pPr defTabSz="457200"/>
            <a:r>
              <a:rPr lang="en-US" sz="2600" dirty="0">
                <a:solidFill>
                  <a:prstClr val="white"/>
                </a:solidFill>
                <a:latin typeface="Corbel Light" panose="020B0303020204020204" pitchFamily="34" charset="0"/>
              </a:rPr>
              <a:t>Tomorrow</a:t>
            </a:r>
          </a:p>
        </p:txBody>
      </p:sp>
    </p:spTree>
    <p:extLst>
      <p:ext uri="{BB962C8B-B14F-4D97-AF65-F5344CB8AC3E}">
        <p14:creationId xmlns:p14="http://schemas.microsoft.com/office/powerpoint/2010/main" val="3248207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631" y="1247594"/>
            <a:ext cx="11690555" cy="2871767"/>
          </a:xfrm>
        </p:spPr>
        <p:txBody>
          <a:bodyPr/>
          <a:lstStyle/>
          <a:p>
            <a:r>
              <a:rPr lang="en-US" sz="9600" dirty="0">
                <a:latin typeface="Corbel Light" panose="020B0303020204020204" pitchFamily="34" charset="0"/>
                <a:ea typeface="Microsoft Sans Serif" panose="020B0604020202020204" pitchFamily="34" charset="0"/>
              </a:rPr>
              <a:t>Privacy</a:t>
            </a:r>
          </a:p>
        </p:txBody>
      </p:sp>
      <p:sp>
        <p:nvSpPr>
          <p:cNvPr id="7" name="TextBox 6">
            <a:extLst>
              <a:ext uri="{FF2B5EF4-FFF2-40B4-BE49-F238E27FC236}">
                <a16:creationId xmlns:a16="http://schemas.microsoft.com/office/drawing/2014/main" id="{695D0A8F-5730-4FDA-9D47-413B25491776}"/>
              </a:ext>
            </a:extLst>
          </p:cNvPr>
          <p:cNvSpPr txBox="1"/>
          <p:nvPr/>
        </p:nvSpPr>
        <p:spPr>
          <a:xfrm>
            <a:off x="11878408" y="6655741"/>
            <a:ext cx="313592" cy="246221"/>
          </a:xfrm>
          <a:prstGeom prst="rect">
            <a:avLst/>
          </a:prstGeom>
          <a:noFill/>
        </p:spPr>
        <p:txBody>
          <a:bodyPr wrap="square" rtlCol="0">
            <a:spAutoFit/>
          </a:bodyPr>
          <a:lstStyle/>
          <a:p>
            <a:r>
              <a:rPr lang="en-US" sz="1000" dirty="0">
                <a:solidFill>
                  <a:schemeClr val="bg1"/>
                </a:solidFill>
                <a:latin typeface="Calibri" panose="020F0502020204030204" pitchFamily="34" charset="0"/>
                <a:cs typeface="Calibri" panose="020F0502020204030204" pitchFamily="34" charset="0"/>
              </a:rPr>
              <a:t>1</a:t>
            </a:r>
          </a:p>
        </p:txBody>
      </p:sp>
    </p:spTree>
    <p:extLst>
      <p:ext uri="{BB962C8B-B14F-4D97-AF65-F5344CB8AC3E}">
        <p14:creationId xmlns:p14="http://schemas.microsoft.com/office/powerpoint/2010/main" val="3149286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6077"/>
            <a:ext cx="11379200" cy="1030277"/>
          </a:xfrm>
        </p:spPr>
        <p:txBody>
          <a:bodyPr/>
          <a:lstStyle/>
          <a:p>
            <a:pPr algn="l" defTabSz="781050"/>
            <a:r>
              <a:rPr lang="en-US" dirty="0">
                <a:latin typeface="Corbel Light" panose="020B0303020204020204" pitchFamily="34" charset="0"/>
              </a:rPr>
              <a:t>        CBDC could help privacy vs integrity tradeoff</a:t>
            </a:r>
          </a:p>
        </p:txBody>
      </p:sp>
      <p:sp>
        <p:nvSpPr>
          <p:cNvPr id="9" name="TextBox 8">
            <a:extLst>
              <a:ext uri="{FF2B5EF4-FFF2-40B4-BE49-F238E27FC236}">
                <a16:creationId xmlns:a16="http://schemas.microsoft.com/office/drawing/2014/main" id="{87EEBAEB-0341-4491-8B74-B9B697700205}"/>
              </a:ext>
            </a:extLst>
          </p:cNvPr>
          <p:cNvSpPr txBox="1"/>
          <p:nvPr/>
        </p:nvSpPr>
        <p:spPr>
          <a:xfrm>
            <a:off x="11878408" y="6309232"/>
            <a:ext cx="313592" cy="246221"/>
          </a:xfrm>
          <a:prstGeom prst="rect">
            <a:avLst/>
          </a:prstGeom>
          <a:noFill/>
        </p:spPr>
        <p:txBody>
          <a:bodyPr wrap="square" rtlCol="0">
            <a:spAutoFit/>
          </a:bodyPr>
          <a:lstStyle/>
          <a:p>
            <a:r>
              <a:rPr lang="en-US" sz="1000" dirty="0">
                <a:solidFill>
                  <a:schemeClr val="bg1"/>
                </a:solidFill>
                <a:latin typeface="Corbel Light" panose="020B0303020204020204" pitchFamily="34" charset="0"/>
                <a:cs typeface="Calibri" panose="020F0502020204030204" pitchFamily="34" charset="0"/>
              </a:rPr>
              <a:t>14</a:t>
            </a:r>
          </a:p>
        </p:txBody>
      </p:sp>
      <p:cxnSp>
        <p:nvCxnSpPr>
          <p:cNvPr id="10" name="Straight Connector 9">
            <a:extLst>
              <a:ext uri="{FF2B5EF4-FFF2-40B4-BE49-F238E27FC236}">
                <a16:creationId xmlns:a16="http://schemas.microsoft.com/office/drawing/2014/main" id="{23FA5B7F-F5D1-4D6B-8856-A30FF9B52E90}"/>
              </a:ext>
            </a:extLst>
          </p:cNvPr>
          <p:cNvCxnSpPr>
            <a:cxnSpLocks/>
          </p:cNvCxnSpPr>
          <p:nvPr/>
        </p:nvCxnSpPr>
        <p:spPr>
          <a:xfrm>
            <a:off x="1901812" y="3339821"/>
            <a:ext cx="8145571" cy="0"/>
          </a:xfrm>
          <a:prstGeom prst="line">
            <a:avLst/>
          </a:prstGeom>
          <a:ln w="28575">
            <a:solidFill>
              <a:srgbClr val="009900"/>
            </a:solidFill>
          </a:ln>
        </p:spPr>
        <p:style>
          <a:lnRef idx="1">
            <a:schemeClr val="accent1"/>
          </a:lnRef>
          <a:fillRef idx="0">
            <a:schemeClr val="accent1"/>
          </a:fillRef>
          <a:effectRef idx="0">
            <a:schemeClr val="accent1"/>
          </a:effectRef>
          <a:fontRef idx="minor">
            <a:schemeClr val="tx1"/>
          </a:fontRef>
        </p:style>
      </p:cxnSp>
      <p:sp>
        <p:nvSpPr>
          <p:cNvPr id="13" name="Isosceles Triangle 12">
            <a:extLst>
              <a:ext uri="{FF2B5EF4-FFF2-40B4-BE49-F238E27FC236}">
                <a16:creationId xmlns:a16="http://schemas.microsoft.com/office/drawing/2014/main" id="{6EC91C8E-A5CD-425D-A6B0-1C35E82E95DB}"/>
              </a:ext>
            </a:extLst>
          </p:cNvPr>
          <p:cNvSpPr/>
          <p:nvPr/>
        </p:nvSpPr>
        <p:spPr>
          <a:xfrm>
            <a:off x="5566798" y="3339820"/>
            <a:ext cx="1050275" cy="2098447"/>
          </a:xfrm>
          <a:prstGeom prst="triangle">
            <a:avLst/>
          </a:prstGeom>
          <a:solidFill>
            <a:srgbClr val="009900"/>
          </a:solidFill>
          <a:ln>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orbel Light" panose="020B0303020204020204" pitchFamily="34" charset="0"/>
            </a:endParaRPr>
          </a:p>
        </p:txBody>
      </p:sp>
      <p:sp>
        <p:nvSpPr>
          <p:cNvPr id="14" name="Rectangle 13">
            <a:extLst>
              <a:ext uri="{FF2B5EF4-FFF2-40B4-BE49-F238E27FC236}">
                <a16:creationId xmlns:a16="http://schemas.microsoft.com/office/drawing/2014/main" id="{B4659049-C20B-4803-BCEF-3B29C10278E9}"/>
              </a:ext>
            </a:extLst>
          </p:cNvPr>
          <p:cNvSpPr/>
          <p:nvPr/>
        </p:nvSpPr>
        <p:spPr>
          <a:xfrm>
            <a:off x="1946395" y="2084990"/>
            <a:ext cx="2802311" cy="1217512"/>
          </a:xfrm>
          <a:prstGeom prst="rect">
            <a:avLst/>
          </a:prstGeom>
          <a:solidFill>
            <a:srgbClr val="CC66FF"/>
          </a:solidFill>
          <a:ln>
            <a:solidFill>
              <a:schemeClr val="accent4">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Corbel Light" panose="020B0303020204020204" pitchFamily="34" charset="0"/>
                <a:cs typeface="Calibri Light" panose="020F0302020204030204" pitchFamily="34" charset="0"/>
              </a:rPr>
              <a:t>Privacy</a:t>
            </a:r>
          </a:p>
        </p:txBody>
      </p:sp>
      <p:sp>
        <p:nvSpPr>
          <p:cNvPr id="15" name="Rectangle 14">
            <a:extLst>
              <a:ext uri="{FF2B5EF4-FFF2-40B4-BE49-F238E27FC236}">
                <a16:creationId xmlns:a16="http://schemas.microsoft.com/office/drawing/2014/main" id="{9BA3DD9B-B711-4FDC-9838-90CA024F1B06}"/>
              </a:ext>
            </a:extLst>
          </p:cNvPr>
          <p:cNvSpPr/>
          <p:nvPr/>
        </p:nvSpPr>
        <p:spPr>
          <a:xfrm>
            <a:off x="7134903" y="2079656"/>
            <a:ext cx="2802311" cy="1217512"/>
          </a:xfrm>
          <a:prstGeom prst="rect">
            <a:avLst/>
          </a:prstGeom>
          <a:solidFill>
            <a:srgbClr val="CC66FF"/>
          </a:solidFill>
          <a:ln>
            <a:solidFill>
              <a:schemeClr val="accent4">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Corbel Light" panose="020B0303020204020204" pitchFamily="34" charset="0"/>
                <a:cs typeface="Calibri Light" panose="020F0302020204030204" pitchFamily="34" charset="0"/>
              </a:rPr>
              <a:t>Financial integrity</a:t>
            </a:r>
          </a:p>
        </p:txBody>
      </p:sp>
      <p:sp>
        <p:nvSpPr>
          <p:cNvPr id="16" name="Arrow: Right 15">
            <a:extLst>
              <a:ext uri="{FF2B5EF4-FFF2-40B4-BE49-F238E27FC236}">
                <a16:creationId xmlns:a16="http://schemas.microsoft.com/office/drawing/2014/main" id="{CEB7701C-38A6-4770-84A4-59AD06989F35}"/>
              </a:ext>
            </a:extLst>
          </p:cNvPr>
          <p:cNvSpPr/>
          <p:nvPr/>
        </p:nvSpPr>
        <p:spPr>
          <a:xfrm rot="16200000" flipH="1">
            <a:off x="2949344" y="3645652"/>
            <a:ext cx="796413" cy="1050276"/>
          </a:xfrm>
          <a:prstGeom prst="rightArrow">
            <a:avLst/>
          </a:prstGeom>
          <a:solidFill>
            <a:srgbClr val="DAD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rbel Light" panose="020B0303020204020204" pitchFamily="34" charset="0"/>
            </a:endParaRPr>
          </a:p>
        </p:txBody>
      </p:sp>
      <p:sp>
        <p:nvSpPr>
          <p:cNvPr id="17" name="Arrow: Right 16">
            <a:extLst>
              <a:ext uri="{FF2B5EF4-FFF2-40B4-BE49-F238E27FC236}">
                <a16:creationId xmlns:a16="http://schemas.microsoft.com/office/drawing/2014/main" id="{69174D8F-CC59-40EC-988C-C3328D079A46}"/>
              </a:ext>
            </a:extLst>
          </p:cNvPr>
          <p:cNvSpPr/>
          <p:nvPr/>
        </p:nvSpPr>
        <p:spPr>
          <a:xfrm rot="16200000" flipH="1">
            <a:off x="8137852" y="3645652"/>
            <a:ext cx="796413" cy="1050276"/>
          </a:xfrm>
          <a:prstGeom prst="rightArrow">
            <a:avLst/>
          </a:prstGeom>
          <a:solidFill>
            <a:srgbClr val="DAD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rbel Light" panose="020B0303020204020204" pitchFamily="34" charset="0"/>
            </a:endParaRPr>
          </a:p>
        </p:txBody>
      </p:sp>
      <p:sp>
        <p:nvSpPr>
          <p:cNvPr id="7" name="Rectangle 6">
            <a:extLst>
              <a:ext uri="{FF2B5EF4-FFF2-40B4-BE49-F238E27FC236}">
                <a16:creationId xmlns:a16="http://schemas.microsoft.com/office/drawing/2014/main" id="{EC30E2F2-1A7A-4B1C-8B4E-3021B395D179}"/>
              </a:ext>
            </a:extLst>
          </p:cNvPr>
          <p:cNvSpPr/>
          <p:nvPr/>
        </p:nvSpPr>
        <p:spPr>
          <a:xfrm>
            <a:off x="2862481" y="4569045"/>
            <a:ext cx="990977" cy="584775"/>
          </a:xfrm>
          <a:prstGeom prst="rect">
            <a:avLst/>
          </a:prstGeom>
        </p:spPr>
        <p:txBody>
          <a:bodyPr wrap="none">
            <a:spAutoFit/>
          </a:bodyPr>
          <a:lstStyle/>
          <a:p>
            <a:r>
              <a:rPr lang="en-US" sz="3200" dirty="0">
                <a:solidFill>
                  <a:schemeClr val="accent1">
                    <a:lumMod val="60000"/>
                    <a:lumOff val="40000"/>
                  </a:schemeClr>
                </a:solidFill>
                <a:latin typeface="Corbel Light" panose="020B0303020204020204" pitchFamily="34" charset="0"/>
                <a:cs typeface="Calibri Light" panose="020F0302020204030204" pitchFamily="34" charset="0"/>
              </a:rPr>
              <a:t>Cash</a:t>
            </a:r>
            <a:endParaRPr lang="en-US" sz="3200" dirty="0">
              <a:solidFill>
                <a:schemeClr val="accent1">
                  <a:lumMod val="60000"/>
                  <a:lumOff val="40000"/>
                </a:schemeClr>
              </a:solidFill>
              <a:latin typeface="Corbel Light" panose="020B0303020204020204" pitchFamily="34" charset="0"/>
            </a:endParaRPr>
          </a:p>
        </p:txBody>
      </p:sp>
      <p:sp>
        <p:nvSpPr>
          <p:cNvPr id="19" name="Rectangle 18">
            <a:extLst>
              <a:ext uri="{FF2B5EF4-FFF2-40B4-BE49-F238E27FC236}">
                <a16:creationId xmlns:a16="http://schemas.microsoft.com/office/drawing/2014/main" id="{49C5C2B1-C2C9-4D12-8EA0-887601A499DC}"/>
              </a:ext>
            </a:extLst>
          </p:cNvPr>
          <p:cNvSpPr/>
          <p:nvPr/>
        </p:nvSpPr>
        <p:spPr>
          <a:xfrm>
            <a:off x="7375653" y="4573301"/>
            <a:ext cx="2473754" cy="584775"/>
          </a:xfrm>
          <a:prstGeom prst="rect">
            <a:avLst/>
          </a:prstGeom>
        </p:spPr>
        <p:txBody>
          <a:bodyPr wrap="none">
            <a:spAutoFit/>
          </a:bodyPr>
          <a:lstStyle/>
          <a:p>
            <a:r>
              <a:rPr lang="en-US" sz="3200" dirty="0">
                <a:solidFill>
                  <a:schemeClr val="accent1">
                    <a:lumMod val="60000"/>
                    <a:lumOff val="40000"/>
                  </a:schemeClr>
                </a:solidFill>
                <a:latin typeface="Corbel Light" panose="020B0303020204020204" pitchFamily="34" charset="0"/>
                <a:cs typeface="Calibri Light" panose="020F0302020204030204" pitchFamily="34" charset="0"/>
              </a:rPr>
              <a:t>Bank deposits</a:t>
            </a:r>
            <a:endParaRPr lang="en-US" sz="3200" dirty="0">
              <a:solidFill>
                <a:schemeClr val="accent1">
                  <a:lumMod val="60000"/>
                  <a:lumOff val="40000"/>
                </a:schemeClr>
              </a:solidFill>
              <a:latin typeface="Corbel Light" panose="020B0303020204020204" pitchFamily="34" charset="0"/>
            </a:endParaRPr>
          </a:p>
        </p:txBody>
      </p:sp>
      <p:grpSp>
        <p:nvGrpSpPr>
          <p:cNvPr id="4" name="Group 3">
            <a:extLst>
              <a:ext uri="{FF2B5EF4-FFF2-40B4-BE49-F238E27FC236}">
                <a16:creationId xmlns:a16="http://schemas.microsoft.com/office/drawing/2014/main" id="{B2C2557F-6D97-4E0D-B3B4-DEE76A96D0AB}"/>
              </a:ext>
            </a:extLst>
          </p:cNvPr>
          <p:cNvGrpSpPr/>
          <p:nvPr/>
        </p:nvGrpSpPr>
        <p:grpSpPr>
          <a:xfrm>
            <a:off x="3128211" y="5438267"/>
            <a:ext cx="5932986" cy="796414"/>
            <a:chOff x="3128211" y="5438267"/>
            <a:chExt cx="5932986" cy="796414"/>
          </a:xfrm>
        </p:grpSpPr>
        <p:sp>
          <p:nvSpPr>
            <p:cNvPr id="20" name="Rectangle 19">
              <a:extLst>
                <a:ext uri="{FF2B5EF4-FFF2-40B4-BE49-F238E27FC236}">
                  <a16:creationId xmlns:a16="http://schemas.microsoft.com/office/drawing/2014/main" id="{B0A10D0A-DA4E-4DAC-ADBB-CD63BDAD3480}"/>
                </a:ext>
              </a:extLst>
            </p:cNvPr>
            <p:cNvSpPr/>
            <p:nvPr/>
          </p:nvSpPr>
          <p:spPr>
            <a:xfrm>
              <a:off x="3203605" y="5510088"/>
              <a:ext cx="5784789" cy="584775"/>
            </a:xfrm>
            <a:prstGeom prst="rect">
              <a:avLst/>
            </a:prstGeom>
          </p:spPr>
          <p:txBody>
            <a:bodyPr wrap="none">
              <a:spAutoFit/>
            </a:bodyPr>
            <a:lstStyle/>
            <a:p>
              <a:r>
                <a:rPr lang="en-US" sz="3200" dirty="0">
                  <a:solidFill>
                    <a:srgbClr val="009900"/>
                  </a:solidFill>
                  <a:latin typeface="Corbel Light" panose="020B0303020204020204" pitchFamily="34" charset="0"/>
                  <a:cs typeface="Calibri Light" panose="020F0302020204030204" pitchFamily="34" charset="0"/>
                </a:rPr>
                <a:t>CBDC with “traceable anonymity”</a:t>
              </a:r>
              <a:endParaRPr lang="en-US" sz="3200" dirty="0">
                <a:solidFill>
                  <a:srgbClr val="009900"/>
                </a:solidFill>
                <a:latin typeface="Corbel Light" panose="020B0303020204020204" pitchFamily="34" charset="0"/>
              </a:endParaRPr>
            </a:p>
          </p:txBody>
        </p:sp>
        <p:sp>
          <p:nvSpPr>
            <p:cNvPr id="3" name="Rectangle 2">
              <a:extLst>
                <a:ext uri="{FF2B5EF4-FFF2-40B4-BE49-F238E27FC236}">
                  <a16:creationId xmlns:a16="http://schemas.microsoft.com/office/drawing/2014/main" id="{83CDCC8D-4110-40DF-8A47-0B5054667962}"/>
                </a:ext>
              </a:extLst>
            </p:cNvPr>
            <p:cNvSpPr/>
            <p:nvPr/>
          </p:nvSpPr>
          <p:spPr>
            <a:xfrm>
              <a:off x="3128211" y="5438267"/>
              <a:ext cx="5932986" cy="796414"/>
            </a:xfrm>
            <a:prstGeom prst="rect">
              <a:avLst/>
            </a:prstGeom>
            <a:noFill/>
            <a:ln w="1905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orbel Light" panose="020B0303020204020204" pitchFamily="34" charset="0"/>
              </a:endParaRPr>
            </a:p>
          </p:txBody>
        </p:sp>
      </p:grpSp>
    </p:spTree>
    <p:extLst>
      <p:ext uri="{BB962C8B-B14F-4D97-AF65-F5344CB8AC3E}">
        <p14:creationId xmlns:p14="http://schemas.microsoft.com/office/powerpoint/2010/main" val="165557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631" y="1247594"/>
            <a:ext cx="11690555" cy="2871767"/>
          </a:xfrm>
        </p:spPr>
        <p:txBody>
          <a:bodyPr/>
          <a:lstStyle/>
          <a:p>
            <a:r>
              <a:rPr lang="en-US" sz="9600" dirty="0">
                <a:latin typeface="Corbel Light" panose="020B0303020204020204" pitchFamily="34" charset="0"/>
                <a:ea typeface="Microsoft Sans Serif" panose="020B0604020202020204" pitchFamily="34" charset="0"/>
              </a:rPr>
              <a:t>Banking Disintermediation</a:t>
            </a:r>
          </a:p>
        </p:txBody>
      </p:sp>
      <p:sp>
        <p:nvSpPr>
          <p:cNvPr id="7" name="TextBox 6">
            <a:extLst>
              <a:ext uri="{FF2B5EF4-FFF2-40B4-BE49-F238E27FC236}">
                <a16:creationId xmlns:a16="http://schemas.microsoft.com/office/drawing/2014/main" id="{695D0A8F-5730-4FDA-9D47-413B25491776}"/>
              </a:ext>
            </a:extLst>
          </p:cNvPr>
          <p:cNvSpPr txBox="1"/>
          <p:nvPr/>
        </p:nvSpPr>
        <p:spPr>
          <a:xfrm>
            <a:off x="11878408" y="6655741"/>
            <a:ext cx="313592" cy="246221"/>
          </a:xfrm>
          <a:prstGeom prst="rect">
            <a:avLst/>
          </a:prstGeom>
          <a:noFill/>
        </p:spPr>
        <p:txBody>
          <a:bodyPr wrap="square" rtlCol="0">
            <a:spAutoFit/>
          </a:bodyPr>
          <a:lstStyle/>
          <a:p>
            <a:r>
              <a:rPr lang="en-US" sz="1000" dirty="0">
                <a:solidFill>
                  <a:schemeClr val="bg1"/>
                </a:solidFill>
                <a:latin typeface="Calibri" panose="020F0502020204030204" pitchFamily="34" charset="0"/>
                <a:cs typeface="Calibri" panose="020F0502020204030204" pitchFamily="34" charset="0"/>
              </a:rPr>
              <a:t>1</a:t>
            </a:r>
          </a:p>
        </p:txBody>
      </p:sp>
    </p:spTree>
    <p:extLst>
      <p:ext uri="{BB962C8B-B14F-4D97-AF65-F5344CB8AC3E}">
        <p14:creationId xmlns:p14="http://schemas.microsoft.com/office/powerpoint/2010/main" val="31614395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151FC7C-FC86-4E0A-B787-84C349BE9052}"/>
              </a:ext>
            </a:extLst>
          </p:cNvPr>
          <p:cNvSpPr txBox="1">
            <a:spLocks/>
          </p:cNvSpPr>
          <p:nvPr/>
        </p:nvSpPr>
        <p:spPr>
          <a:xfrm>
            <a:off x="0" y="0"/>
            <a:ext cx="12192000" cy="1294992"/>
          </a:xfrm>
          <a:prstGeom prst="rect">
            <a:avLst/>
          </a:prstGeom>
        </p:spPr>
        <p:txBody>
          <a:bodyPr vert="horz" anchor="b">
            <a:noAutofit/>
          </a:bodyPr>
          <a:lstStyle>
            <a:lvl1pPr algn="ctr" rtl="0" eaLnBrk="1" latinLnBrk="0" hangingPunct="1">
              <a:spcBef>
                <a:spcPct val="0"/>
              </a:spcBef>
              <a:buNone/>
              <a:defRPr kumimoji="0" sz="4400" b="0" kern="1200">
                <a:solidFill>
                  <a:srgbClr val="0000FF"/>
                </a:solidFill>
                <a:latin typeface="Calibri Light" panose="020F0302020204030204" pitchFamily="34" charset="0"/>
                <a:ea typeface="+mj-ea"/>
                <a:cs typeface="Calibri Light" panose="020F0302020204030204" pitchFamily="34" charset="0"/>
              </a:defRPr>
            </a:lvl1pPr>
          </a:lstStyle>
          <a:p>
            <a:br>
              <a:rPr lang="en-US" dirty="0">
                <a:latin typeface="Corbel Light" panose="020B0303020204020204" pitchFamily="34" charset="0"/>
              </a:rPr>
            </a:br>
            <a:r>
              <a:rPr lang="en-US" dirty="0">
                <a:latin typeface="Corbel Light" panose="020B0303020204020204" pitchFamily="34" charset="0"/>
              </a:rPr>
              <a:t>Will the two sides of banks’ balance sheets split? </a:t>
            </a:r>
            <a:br>
              <a:rPr lang="en-US" dirty="0">
                <a:latin typeface="Corbel Light" panose="020B0303020204020204" pitchFamily="34" charset="0"/>
              </a:rPr>
            </a:br>
            <a:r>
              <a:rPr lang="en-US" dirty="0">
                <a:latin typeface="Corbel Light" panose="020B0303020204020204" pitchFamily="34" charset="0"/>
              </a:rPr>
              <a:t>What are welfare consequences?</a:t>
            </a:r>
          </a:p>
        </p:txBody>
      </p:sp>
      <p:graphicFrame>
        <p:nvGraphicFramePr>
          <p:cNvPr id="30" name="Table 30">
            <a:extLst>
              <a:ext uri="{FF2B5EF4-FFF2-40B4-BE49-F238E27FC236}">
                <a16:creationId xmlns:a16="http://schemas.microsoft.com/office/drawing/2014/main" id="{CB4CE618-C473-4E71-A74B-0E9C387C95D5}"/>
              </a:ext>
            </a:extLst>
          </p:cNvPr>
          <p:cNvGraphicFramePr>
            <a:graphicFrameLocks noGrp="1"/>
          </p:cNvGraphicFramePr>
          <p:nvPr/>
        </p:nvGraphicFramePr>
        <p:xfrm>
          <a:off x="34290" y="6163182"/>
          <a:ext cx="5483856" cy="530008"/>
        </p:xfrm>
        <a:graphic>
          <a:graphicData uri="http://schemas.openxmlformats.org/drawingml/2006/table">
            <a:tbl>
              <a:tblPr firstRow="1" bandRow="1">
                <a:tableStyleId>{5C22544A-7EE6-4342-B048-85BDC9FD1C3A}</a:tableStyleId>
              </a:tblPr>
              <a:tblGrid>
                <a:gridCol w="5275576">
                  <a:extLst>
                    <a:ext uri="{9D8B030D-6E8A-4147-A177-3AD203B41FA5}">
                      <a16:colId xmlns:a16="http://schemas.microsoft.com/office/drawing/2014/main" val="1497377796"/>
                    </a:ext>
                  </a:extLst>
                </a:gridCol>
                <a:gridCol w="208280">
                  <a:extLst>
                    <a:ext uri="{9D8B030D-6E8A-4147-A177-3AD203B41FA5}">
                      <a16:colId xmlns:a16="http://schemas.microsoft.com/office/drawing/2014/main" val="3012304582"/>
                    </a:ext>
                  </a:extLst>
                </a:gridCol>
              </a:tblGrid>
              <a:tr h="530008">
                <a:tc>
                  <a:txBody>
                    <a:bodyPr/>
                    <a:lstStyle/>
                    <a:p>
                      <a:pPr marL="457200" indent="-457200">
                        <a:buAutoNum type="arabicParenBoth"/>
                      </a:pPr>
                      <a:r>
                        <a:rPr lang="en-US" altLang="ja-JP" sz="1200" b="0" dirty="0">
                          <a:solidFill>
                            <a:schemeClr val="tx1"/>
                          </a:solidFill>
                          <a:latin typeface="Corbel Light" panose="020B0303020204020204" pitchFamily="34" charset="0"/>
                          <a:ea typeface="Microsoft YaHei UI Light" panose="020B0502040204020203" pitchFamily="34" charset="-122"/>
                        </a:rPr>
                        <a:t>Drechsler, </a:t>
                      </a:r>
                      <a:r>
                        <a:rPr lang="en-US" altLang="ja-JP" sz="1200" b="0" dirty="0" err="1">
                          <a:solidFill>
                            <a:schemeClr val="tx1"/>
                          </a:solidFill>
                          <a:latin typeface="Corbel Light" panose="020B0303020204020204" pitchFamily="34" charset="0"/>
                          <a:ea typeface="Microsoft YaHei UI Light" panose="020B0502040204020203" pitchFamily="34" charset="-122"/>
                        </a:rPr>
                        <a:t>Savov</a:t>
                      </a:r>
                      <a:r>
                        <a:rPr lang="en-US" altLang="ja-JP" sz="1200" b="0" dirty="0">
                          <a:solidFill>
                            <a:schemeClr val="tx1"/>
                          </a:solidFill>
                          <a:latin typeface="Corbel Light" panose="020B0303020204020204" pitchFamily="34" charset="0"/>
                          <a:ea typeface="Microsoft YaHei UI Light" panose="020B0502040204020203" pitchFamily="34" charset="-122"/>
                        </a:rPr>
                        <a:t>, and </a:t>
                      </a:r>
                      <a:r>
                        <a:rPr lang="en-US" altLang="ja-JP" sz="1200" b="0" dirty="0" err="1">
                          <a:solidFill>
                            <a:schemeClr val="tx1"/>
                          </a:solidFill>
                          <a:latin typeface="Corbel Light" panose="020B0303020204020204" pitchFamily="34" charset="0"/>
                          <a:ea typeface="Microsoft YaHei UI Light" panose="020B0502040204020203" pitchFamily="34" charset="-122"/>
                        </a:rPr>
                        <a:t>Schnabl</a:t>
                      </a:r>
                      <a:r>
                        <a:rPr lang="en-US" altLang="ja-JP" sz="1200" b="0" dirty="0">
                          <a:solidFill>
                            <a:schemeClr val="tx1"/>
                          </a:solidFill>
                          <a:latin typeface="Corbel Light" panose="020B0303020204020204" pitchFamily="34" charset="0"/>
                          <a:ea typeface="Microsoft YaHei UI Light" panose="020B0502040204020203" pitchFamily="34" charset="-122"/>
                        </a:rPr>
                        <a:t> (2018) </a:t>
                      </a:r>
                    </a:p>
                    <a:p>
                      <a:pPr marL="457200" indent="-457200">
                        <a:buAutoNum type="arabicParenBoth"/>
                      </a:pPr>
                      <a:r>
                        <a:rPr lang="en-US" altLang="ja-JP" sz="1200" b="0" dirty="0">
                          <a:solidFill>
                            <a:schemeClr val="tx1"/>
                          </a:solidFill>
                          <a:latin typeface="Corbel Light" panose="020B0303020204020204" pitchFamily="34" charset="0"/>
                          <a:ea typeface="Microsoft YaHei UI Light" panose="020B0502040204020203" pitchFamily="34" charset="-122"/>
                        </a:rPr>
                        <a:t>E.g. deposit insurance, LOLR, ELA, supervision</a:t>
                      </a:r>
                      <a:endParaRPr lang="en-US" sz="1200" b="0" dirty="0">
                        <a:solidFill>
                          <a:schemeClr val="tx1"/>
                        </a:solidFill>
                        <a:latin typeface="Corbel Light" panose="020B0303020204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marL="0" indent="0">
                        <a:buNone/>
                      </a:pPr>
                      <a:endParaRPr lang="en-US" altLang="ja-JP" sz="1200" b="0" dirty="0">
                        <a:solidFill>
                          <a:schemeClr val="tx1"/>
                        </a:solidFill>
                        <a:latin typeface="Corbel Light" panose="020B0303020204020204" pitchFamily="34" charset="0"/>
                        <a:ea typeface="Microsoft YaHei UI Light" panose="020B0502040204020203" pitchFamily="34" charset="-122"/>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1537566"/>
                  </a:ext>
                </a:extLst>
              </a:tr>
            </a:tbl>
          </a:graphicData>
        </a:graphic>
      </p:graphicFrame>
      <p:sp>
        <p:nvSpPr>
          <p:cNvPr id="23" name="Rectangle 22">
            <a:extLst>
              <a:ext uri="{FF2B5EF4-FFF2-40B4-BE49-F238E27FC236}">
                <a16:creationId xmlns:a16="http://schemas.microsoft.com/office/drawing/2014/main" id="{C03DA8C3-21AE-4911-819E-D402A0F96151}"/>
              </a:ext>
            </a:extLst>
          </p:cNvPr>
          <p:cNvSpPr/>
          <p:nvPr/>
        </p:nvSpPr>
        <p:spPr>
          <a:xfrm>
            <a:off x="113826" y="2381309"/>
            <a:ext cx="2752344" cy="1833281"/>
          </a:xfrm>
          <a:prstGeom prst="rect">
            <a:avLst/>
          </a:prstGeom>
          <a:solidFill>
            <a:schemeClr val="bg1"/>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8787" indent="-342900">
              <a:spcAft>
                <a:spcPts val="600"/>
              </a:spcAft>
              <a:buFont typeface="Arial" panose="020B0604020202020204" pitchFamily="34" charset="0"/>
              <a:buChar char="•"/>
            </a:pPr>
            <a:r>
              <a:rPr lang="en-US" dirty="0">
                <a:solidFill>
                  <a:schemeClr val="tx1"/>
                </a:solidFill>
                <a:latin typeface="Corbel Light" panose="020B0303020204020204" pitchFamily="34" charset="0"/>
                <a:cs typeface="Calibri Light" panose="020F0302020204030204" pitchFamily="34" charset="0"/>
              </a:rPr>
              <a:t>Illiquid, long-term</a:t>
            </a:r>
          </a:p>
          <a:p>
            <a:pPr marL="458787" indent="-342900">
              <a:spcAft>
                <a:spcPts val="600"/>
              </a:spcAft>
              <a:buFont typeface="Arial" panose="020B0604020202020204" pitchFamily="34" charset="0"/>
              <a:buChar char="•"/>
            </a:pPr>
            <a:r>
              <a:rPr lang="en-US" dirty="0">
                <a:solidFill>
                  <a:schemeClr val="tx1"/>
                </a:solidFill>
                <a:latin typeface="Corbel Light" panose="020B0303020204020204" pitchFamily="34" charset="0"/>
                <a:cs typeface="Calibri Light" panose="020F0302020204030204" pitchFamily="34" charset="0"/>
              </a:rPr>
              <a:t>Essential for growth</a:t>
            </a:r>
          </a:p>
        </p:txBody>
      </p:sp>
      <p:sp>
        <p:nvSpPr>
          <p:cNvPr id="24" name="Rectangle 23">
            <a:extLst>
              <a:ext uri="{FF2B5EF4-FFF2-40B4-BE49-F238E27FC236}">
                <a16:creationId xmlns:a16="http://schemas.microsoft.com/office/drawing/2014/main" id="{9EDF9584-9737-4DD8-954F-683954F201FD}"/>
              </a:ext>
            </a:extLst>
          </p:cNvPr>
          <p:cNvSpPr/>
          <p:nvPr/>
        </p:nvSpPr>
        <p:spPr>
          <a:xfrm>
            <a:off x="0" y="1966563"/>
            <a:ext cx="1529586" cy="369332"/>
          </a:xfrm>
          <a:prstGeom prst="rect">
            <a:avLst/>
          </a:prstGeom>
        </p:spPr>
        <p:txBody>
          <a:bodyPr wrap="none">
            <a:spAutoFit/>
          </a:bodyPr>
          <a:lstStyle/>
          <a:p>
            <a:r>
              <a:rPr lang="en-US" dirty="0">
                <a:solidFill>
                  <a:srgbClr val="CC66FF"/>
                </a:solidFill>
                <a:latin typeface="Corbel Light" panose="020B0303020204020204" pitchFamily="34" charset="0"/>
                <a:cs typeface="Calibri Light" panose="020F0302020204030204" pitchFamily="34" charset="0"/>
              </a:rPr>
              <a:t>Credit services</a:t>
            </a:r>
            <a:endParaRPr lang="en-US" dirty="0">
              <a:solidFill>
                <a:srgbClr val="CC66FF"/>
              </a:solidFill>
            </a:endParaRPr>
          </a:p>
        </p:txBody>
      </p:sp>
      <p:sp>
        <p:nvSpPr>
          <p:cNvPr id="25" name="Rectangle 24">
            <a:extLst>
              <a:ext uri="{FF2B5EF4-FFF2-40B4-BE49-F238E27FC236}">
                <a16:creationId xmlns:a16="http://schemas.microsoft.com/office/drawing/2014/main" id="{CAFC7685-8E16-4230-BA64-8E06DDF1FBF4}"/>
              </a:ext>
            </a:extLst>
          </p:cNvPr>
          <p:cNvSpPr/>
          <p:nvPr/>
        </p:nvSpPr>
        <p:spPr>
          <a:xfrm>
            <a:off x="3172225" y="2368769"/>
            <a:ext cx="2755272" cy="1845821"/>
          </a:xfrm>
          <a:prstGeom prst="rect">
            <a:avLst/>
          </a:prstGeom>
          <a:solidFill>
            <a:schemeClr val="bg1"/>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228600">
              <a:spcAft>
                <a:spcPts val="600"/>
              </a:spcAft>
              <a:buFont typeface="Arial" panose="020B0604020202020204" pitchFamily="34" charset="0"/>
              <a:buChar char="•"/>
            </a:pPr>
            <a:r>
              <a:rPr lang="en-US" dirty="0">
                <a:solidFill>
                  <a:schemeClr val="tx1"/>
                </a:solidFill>
                <a:latin typeface="Corbel Light" panose="020B0303020204020204" pitchFamily="34" charset="0"/>
                <a:cs typeface="Calibri Light" panose="020F0302020204030204" pitchFamily="34" charset="0"/>
              </a:rPr>
              <a:t>Within and cross-network settlement</a:t>
            </a:r>
          </a:p>
          <a:p>
            <a:pPr marL="342900" indent="-228600">
              <a:spcAft>
                <a:spcPts val="600"/>
              </a:spcAft>
              <a:buFont typeface="Arial" panose="020B0604020202020204" pitchFamily="34" charset="0"/>
              <a:buChar char="•"/>
            </a:pPr>
            <a:r>
              <a:rPr lang="en-US" dirty="0">
                <a:solidFill>
                  <a:schemeClr val="tx1"/>
                </a:solidFill>
                <a:latin typeface="Corbel Light" panose="020B0303020204020204" pitchFamily="34" charset="0"/>
                <a:cs typeface="Calibri Light" panose="020F0302020204030204" pitchFamily="34" charset="0"/>
              </a:rPr>
              <a:t>Stable, low-cost funding</a:t>
            </a:r>
          </a:p>
          <a:p>
            <a:pPr marL="342900" indent="-228600">
              <a:spcAft>
                <a:spcPts val="600"/>
              </a:spcAft>
              <a:buFont typeface="Arial" panose="020B0604020202020204" pitchFamily="34" charset="0"/>
              <a:buChar char="•"/>
            </a:pPr>
            <a:r>
              <a:rPr lang="en-US" dirty="0">
                <a:solidFill>
                  <a:schemeClr val="tx1"/>
                </a:solidFill>
                <a:latin typeface="Corbel Light" panose="020B0303020204020204" pitchFamily="34" charset="0"/>
                <a:cs typeface="Calibri Light" panose="020F0302020204030204" pitchFamily="34" charset="0"/>
              </a:rPr>
              <a:t>Monopoly power</a:t>
            </a:r>
            <a:r>
              <a:rPr lang="en-US" sz="1400" dirty="0">
                <a:solidFill>
                  <a:schemeClr val="tx1"/>
                </a:solidFill>
                <a:latin typeface="Corbel Light" panose="020B0303020204020204" pitchFamily="34" charset="0"/>
                <a:cs typeface="Calibri Light" panose="020F0302020204030204" pitchFamily="34" charset="0"/>
              </a:rPr>
              <a:t> (1)</a:t>
            </a:r>
          </a:p>
          <a:p>
            <a:pPr marL="342900" indent="-228600">
              <a:spcAft>
                <a:spcPts val="600"/>
              </a:spcAft>
              <a:buFont typeface="Arial" panose="020B0604020202020204" pitchFamily="34" charset="0"/>
              <a:buChar char="•"/>
            </a:pPr>
            <a:r>
              <a:rPr lang="en-US" dirty="0">
                <a:solidFill>
                  <a:schemeClr val="tx1"/>
                </a:solidFill>
                <a:latin typeface="Corbel Light" panose="020B0303020204020204" pitchFamily="34" charset="0"/>
                <a:cs typeface="Calibri Light" panose="020F0302020204030204" pitchFamily="34" charset="0"/>
              </a:rPr>
              <a:t>Government backing </a:t>
            </a:r>
            <a:r>
              <a:rPr lang="en-US" sz="1400" dirty="0">
                <a:solidFill>
                  <a:schemeClr val="tx1"/>
                </a:solidFill>
                <a:latin typeface="Corbel Light" panose="020B0303020204020204" pitchFamily="34" charset="0"/>
                <a:cs typeface="Calibri Light" panose="020F0302020204030204" pitchFamily="34" charset="0"/>
              </a:rPr>
              <a:t>(2) </a:t>
            </a:r>
          </a:p>
        </p:txBody>
      </p:sp>
      <p:sp>
        <p:nvSpPr>
          <p:cNvPr id="26" name="Rectangle 25">
            <a:extLst>
              <a:ext uri="{FF2B5EF4-FFF2-40B4-BE49-F238E27FC236}">
                <a16:creationId xmlns:a16="http://schemas.microsoft.com/office/drawing/2014/main" id="{37CD6564-6FD2-4A5B-895A-868A0AFB637C}"/>
              </a:ext>
            </a:extLst>
          </p:cNvPr>
          <p:cNvSpPr/>
          <p:nvPr/>
        </p:nvSpPr>
        <p:spPr>
          <a:xfrm>
            <a:off x="3051231" y="1966195"/>
            <a:ext cx="1757212" cy="369332"/>
          </a:xfrm>
          <a:prstGeom prst="rect">
            <a:avLst/>
          </a:prstGeom>
        </p:spPr>
        <p:txBody>
          <a:bodyPr wrap="none">
            <a:spAutoFit/>
          </a:bodyPr>
          <a:lstStyle/>
          <a:p>
            <a:r>
              <a:rPr lang="en-US" dirty="0">
                <a:solidFill>
                  <a:srgbClr val="CC66FF"/>
                </a:solidFill>
                <a:latin typeface="Corbel Light" panose="020B0303020204020204" pitchFamily="34" charset="0"/>
                <a:cs typeface="Calibri Light" panose="020F0302020204030204" pitchFamily="34" charset="0"/>
              </a:rPr>
              <a:t>Liquidity services</a:t>
            </a:r>
            <a:endParaRPr lang="en-US" dirty="0">
              <a:solidFill>
                <a:srgbClr val="CC66FF"/>
              </a:solidFill>
            </a:endParaRPr>
          </a:p>
        </p:txBody>
      </p:sp>
      <p:sp>
        <p:nvSpPr>
          <p:cNvPr id="32" name="Rectangle 31">
            <a:extLst>
              <a:ext uri="{FF2B5EF4-FFF2-40B4-BE49-F238E27FC236}">
                <a16:creationId xmlns:a16="http://schemas.microsoft.com/office/drawing/2014/main" id="{2E5F752B-B625-4BCC-9E81-0CA9AC055346}"/>
              </a:ext>
            </a:extLst>
          </p:cNvPr>
          <p:cNvSpPr/>
          <p:nvPr/>
        </p:nvSpPr>
        <p:spPr>
          <a:xfrm>
            <a:off x="113826" y="1553697"/>
            <a:ext cx="5813672" cy="441545"/>
          </a:xfrm>
          <a:prstGeom prst="rect">
            <a:avLst/>
          </a:prstGeom>
          <a:solidFill>
            <a:srgbClr val="CC66FF"/>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Banks</a:t>
            </a:r>
          </a:p>
        </p:txBody>
      </p:sp>
      <p:cxnSp>
        <p:nvCxnSpPr>
          <p:cNvPr id="34" name="Straight Connector 33">
            <a:extLst>
              <a:ext uri="{FF2B5EF4-FFF2-40B4-BE49-F238E27FC236}">
                <a16:creationId xmlns:a16="http://schemas.microsoft.com/office/drawing/2014/main" id="{E567FAF3-FE41-4DDB-83A9-2253E2FA8FF7}"/>
              </a:ext>
            </a:extLst>
          </p:cNvPr>
          <p:cNvCxnSpPr>
            <a:cxnSpLocks/>
          </p:cNvCxnSpPr>
          <p:nvPr/>
        </p:nvCxnSpPr>
        <p:spPr>
          <a:xfrm>
            <a:off x="3019197" y="1995243"/>
            <a:ext cx="0" cy="2219347"/>
          </a:xfrm>
          <a:prstGeom prst="line">
            <a:avLst/>
          </a:prstGeom>
          <a:ln w="19050">
            <a:solidFill>
              <a:srgbClr val="CC66FF"/>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A6AE2DA4-F3FB-4A38-BE66-5C788F28F1D0}"/>
              </a:ext>
            </a:extLst>
          </p:cNvPr>
          <p:cNvGrpSpPr/>
          <p:nvPr/>
        </p:nvGrpSpPr>
        <p:grpSpPr>
          <a:xfrm>
            <a:off x="354836" y="4364439"/>
            <a:ext cx="5422443" cy="1593018"/>
            <a:chOff x="354836" y="4198179"/>
            <a:chExt cx="5422443" cy="1593018"/>
          </a:xfrm>
        </p:grpSpPr>
        <p:sp>
          <p:nvSpPr>
            <p:cNvPr id="35" name="Arrow: Right 34">
              <a:extLst>
                <a:ext uri="{FF2B5EF4-FFF2-40B4-BE49-F238E27FC236}">
                  <a16:creationId xmlns:a16="http://schemas.microsoft.com/office/drawing/2014/main" id="{F437E1D9-524E-4C92-8302-0DE1E202349E}"/>
                </a:ext>
              </a:extLst>
            </p:cNvPr>
            <p:cNvSpPr/>
            <p:nvPr/>
          </p:nvSpPr>
          <p:spPr>
            <a:xfrm rot="7378503">
              <a:off x="2082726" y="4250355"/>
              <a:ext cx="579422" cy="475069"/>
            </a:xfrm>
            <a:prstGeom prst="rightArrow">
              <a:avLst/>
            </a:prstGeom>
            <a:solidFill>
              <a:schemeClr val="bg1"/>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Arrow: Right 35">
              <a:extLst>
                <a:ext uri="{FF2B5EF4-FFF2-40B4-BE49-F238E27FC236}">
                  <a16:creationId xmlns:a16="http://schemas.microsoft.com/office/drawing/2014/main" id="{9800A104-53D9-4AFA-A775-A0B81763FC5F}"/>
                </a:ext>
              </a:extLst>
            </p:cNvPr>
            <p:cNvSpPr/>
            <p:nvPr/>
          </p:nvSpPr>
          <p:spPr>
            <a:xfrm rot="14221497" flipH="1">
              <a:off x="3376248" y="4250356"/>
              <a:ext cx="579422" cy="475069"/>
            </a:xfrm>
            <a:prstGeom prst="rightArrow">
              <a:avLst/>
            </a:prstGeom>
            <a:solidFill>
              <a:schemeClr val="bg1"/>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5D07F646-A47E-4158-BECC-453C18B8AD5B}"/>
                </a:ext>
              </a:extLst>
            </p:cNvPr>
            <p:cNvSpPr/>
            <p:nvPr/>
          </p:nvSpPr>
          <p:spPr>
            <a:xfrm>
              <a:off x="3427779" y="4860212"/>
              <a:ext cx="2349500" cy="930985"/>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bg1"/>
                  </a:solidFill>
                  <a:latin typeface="Corbel Light" panose="020B0303020204020204" pitchFamily="34" charset="0"/>
                </a:rPr>
                <a:t>Stablecoins</a:t>
              </a:r>
              <a:br>
                <a:rPr lang="en-US" dirty="0">
                  <a:solidFill>
                    <a:schemeClr val="bg1"/>
                  </a:solidFill>
                  <a:latin typeface="Corbel Light" panose="020B0303020204020204" pitchFamily="34" charset="0"/>
                </a:rPr>
              </a:br>
              <a:r>
                <a:rPr lang="en-US" dirty="0">
                  <a:solidFill>
                    <a:schemeClr val="bg1"/>
                  </a:solidFill>
                  <a:latin typeface="Corbel Light" panose="020B0303020204020204" pitchFamily="34" charset="0"/>
                </a:rPr>
                <a:t>CBDC</a:t>
              </a:r>
            </a:p>
            <a:p>
              <a:pPr algn="ctr"/>
              <a:r>
                <a:rPr lang="en-US" dirty="0">
                  <a:solidFill>
                    <a:schemeClr val="bg1"/>
                  </a:solidFill>
                  <a:latin typeface="Corbel Light" panose="020B0303020204020204" pitchFamily="34" charset="0"/>
                </a:rPr>
                <a:t>(other digital money)</a:t>
              </a:r>
            </a:p>
          </p:txBody>
        </p:sp>
        <p:sp>
          <p:nvSpPr>
            <p:cNvPr id="37" name="Rectangle: Rounded Corners 36">
              <a:extLst>
                <a:ext uri="{FF2B5EF4-FFF2-40B4-BE49-F238E27FC236}">
                  <a16:creationId xmlns:a16="http://schemas.microsoft.com/office/drawing/2014/main" id="{90616216-3523-4B54-BDB0-63FEF2106C2E}"/>
                </a:ext>
              </a:extLst>
            </p:cNvPr>
            <p:cNvSpPr/>
            <p:nvPr/>
          </p:nvSpPr>
          <p:spPr>
            <a:xfrm>
              <a:off x="354836" y="4860211"/>
              <a:ext cx="2349500" cy="930985"/>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Corbel Light" panose="020B0303020204020204" pitchFamily="34" charset="0"/>
                </a:rPr>
                <a:t>Investment funds</a:t>
              </a:r>
            </a:p>
          </p:txBody>
        </p:sp>
      </p:grpSp>
      <p:grpSp>
        <p:nvGrpSpPr>
          <p:cNvPr id="11" name="Group 10">
            <a:extLst>
              <a:ext uri="{FF2B5EF4-FFF2-40B4-BE49-F238E27FC236}">
                <a16:creationId xmlns:a16="http://schemas.microsoft.com/office/drawing/2014/main" id="{9598ABE5-DB44-49F3-B460-847D48067B0E}"/>
              </a:ext>
            </a:extLst>
          </p:cNvPr>
          <p:cNvGrpSpPr/>
          <p:nvPr/>
        </p:nvGrpSpPr>
        <p:grpSpPr>
          <a:xfrm>
            <a:off x="6705606" y="1553697"/>
            <a:ext cx="5029668" cy="4400680"/>
            <a:chOff x="6705606" y="1387437"/>
            <a:chExt cx="5029668" cy="4400680"/>
          </a:xfrm>
        </p:grpSpPr>
        <p:sp>
          <p:nvSpPr>
            <p:cNvPr id="39" name="Rectangle 38">
              <a:extLst>
                <a:ext uri="{FF2B5EF4-FFF2-40B4-BE49-F238E27FC236}">
                  <a16:creationId xmlns:a16="http://schemas.microsoft.com/office/drawing/2014/main" id="{23FB6C50-822A-4E5C-BA8A-A2AA39362669}"/>
                </a:ext>
              </a:extLst>
            </p:cNvPr>
            <p:cNvSpPr/>
            <p:nvPr/>
          </p:nvSpPr>
          <p:spPr>
            <a:xfrm>
              <a:off x="6705606" y="1387437"/>
              <a:ext cx="5029668" cy="441545"/>
            </a:xfrm>
            <a:prstGeom prst="rect">
              <a:avLst/>
            </a:prstGeom>
            <a:solidFill>
              <a:srgbClr val="009900"/>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Welfare implications?</a:t>
              </a:r>
            </a:p>
          </p:txBody>
        </p:sp>
        <p:sp>
          <p:nvSpPr>
            <p:cNvPr id="40" name="Rectangle 39">
              <a:extLst>
                <a:ext uri="{FF2B5EF4-FFF2-40B4-BE49-F238E27FC236}">
                  <a16:creationId xmlns:a16="http://schemas.microsoft.com/office/drawing/2014/main" id="{1FA5218D-07CA-4464-A3BC-612C8BEC62C8}"/>
                </a:ext>
              </a:extLst>
            </p:cNvPr>
            <p:cNvSpPr/>
            <p:nvPr/>
          </p:nvSpPr>
          <p:spPr>
            <a:xfrm>
              <a:off x="6705606" y="1828982"/>
              <a:ext cx="5029666" cy="3959135"/>
            </a:xfrm>
            <a:prstGeom prst="rect">
              <a:avLst/>
            </a:prstGeom>
            <a:solidFill>
              <a:schemeClr val="bg1"/>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228600">
                <a:spcAft>
                  <a:spcPts val="1200"/>
                </a:spcAft>
                <a:buFont typeface="Arial" panose="020B0604020202020204" pitchFamily="34" charset="0"/>
                <a:buChar char="•"/>
              </a:pPr>
              <a:r>
                <a:rPr lang="en-US" dirty="0">
                  <a:solidFill>
                    <a:schemeClr val="tx1"/>
                  </a:solidFill>
                  <a:latin typeface="Corbel Light" panose="020B0303020204020204" pitchFamily="34" charset="0"/>
                  <a:cs typeface="Calibri Light" panose="020F0302020204030204" pitchFamily="34" charset="0"/>
                </a:rPr>
                <a:t>Moral hazard of fractional banking</a:t>
              </a:r>
              <a:br>
                <a:rPr lang="en-US" dirty="0">
                  <a:solidFill>
                    <a:schemeClr val="tx1"/>
                  </a:solidFill>
                  <a:latin typeface="Corbel Light" panose="020B0303020204020204" pitchFamily="34" charset="0"/>
                  <a:cs typeface="Calibri Light" panose="020F0302020204030204" pitchFamily="34" charset="0"/>
                </a:rPr>
              </a:br>
              <a:r>
                <a:rPr lang="en-US" sz="1400" dirty="0">
                  <a:solidFill>
                    <a:schemeClr val="tx1"/>
                  </a:solidFill>
                  <a:latin typeface="Corbel Light" panose="020B0303020204020204" pitchFamily="34" charset="0"/>
                  <a:cs typeface="Calibri Light" panose="020F0302020204030204" pitchFamily="34" charset="0"/>
                </a:rPr>
                <a:t>Summers (1975); </a:t>
              </a:r>
              <a:r>
                <a:rPr lang="en-US" sz="1400" dirty="0" err="1">
                  <a:solidFill>
                    <a:schemeClr val="tx1"/>
                  </a:solidFill>
                  <a:latin typeface="Corbel Light" panose="020B0303020204020204" pitchFamily="34" charset="0"/>
                  <a:cs typeface="Calibri Light" panose="020F0302020204030204" pitchFamily="34" charset="0"/>
                </a:rPr>
                <a:t>Pennacchi</a:t>
              </a:r>
              <a:r>
                <a:rPr lang="en-US" sz="1400" dirty="0">
                  <a:solidFill>
                    <a:schemeClr val="tx1"/>
                  </a:solidFill>
                  <a:latin typeface="Corbel Light" panose="020B0303020204020204" pitchFamily="34" charset="0"/>
                  <a:cs typeface="Calibri Light" panose="020F0302020204030204" pitchFamily="34" charset="0"/>
                </a:rPr>
                <a:t> (2012); Cochrane (2014)</a:t>
              </a:r>
            </a:p>
            <a:p>
              <a:pPr marL="342900" indent="-228600">
                <a:spcAft>
                  <a:spcPts val="1200"/>
                </a:spcAft>
                <a:buFont typeface="Arial" panose="020B0604020202020204" pitchFamily="34" charset="0"/>
                <a:buChar char="•"/>
              </a:pPr>
              <a:r>
                <a:rPr lang="en-US" dirty="0">
                  <a:solidFill>
                    <a:schemeClr val="tx1"/>
                  </a:solidFill>
                  <a:latin typeface="Corbel Light" panose="020B0303020204020204" pitchFamily="34" charset="0"/>
                  <a:cs typeface="Calibri Light" panose="020F0302020204030204" pitchFamily="34" charset="0"/>
                </a:rPr>
                <a:t>Disciplining effect of demandable deposits</a:t>
              </a:r>
              <a:br>
                <a:rPr lang="en-US" dirty="0">
                  <a:solidFill>
                    <a:schemeClr val="tx1"/>
                  </a:solidFill>
                  <a:latin typeface="Corbel Light" panose="020B0303020204020204" pitchFamily="34" charset="0"/>
                  <a:cs typeface="Calibri Light" panose="020F0302020204030204" pitchFamily="34" charset="0"/>
                </a:rPr>
              </a:br>
              <a:r>
                <a:rPr lang="en-US" sz="1400" dirty="0">
                  <a:solidFill>
                    <a:schemeClr val="tx1"/>
                  </a:solidFill>
                  <a:latin typeface="Corbel Light" panose="020B0303020204020204" pitchFamily="34" charset="0"/>
                  <a:cs typeface="Calibri Light" panose="020F0302020204030204" pitchFamily="34" charset="0"/>
                </a:rPr>
                <a:t>Calomiris &amp; Kahn (1991)</a:t>
              </a:r>
            </a:p>
            <a:p>
              <a:pPr marL="342900" indent="-228600">
                <a:spcAft>
                  <a:spcPts val="1200"/>
                </a:spcAft>
                <a:buFont typeface="Arial" panose="020B0604020202020204" pitchFamily="34" charset="0"/>
                <a:buChar char="•"/>
              </a:pPr>
              <a:r>
                <a:rPr lang="en-US" dirty="0">
                  <a:solidFill>
                    <a:schemeClr val="tx1"/>
                  </a:solidFill>
                  <a:latin typeface="Corbel Light" panose="020B0303020204020204" pitchFamily="34" charset="0"/>
                  <a:cs typeface="Calibri Light" panose="020F0302020204030204" pitchFamily="34" charset="0"/>
                </a:rPr>
                <a:t>Liquidity creation and lending complementarities</a:t>
              </a:r>
              <a:br>
                <a:rPr lang="en-US" dirty="0">
                  <a:solidFill>
                    <a:schemeClr val="tx1"/>
                  </a:solidFill>
                  <a:latin typeface="Corbel Light" panose="020B0303020204020204" pitchFamily="34" charset="0"/>
                  <a:cs typeface="Calibri Light" panose="020F0302020204030204" pitchFamily="34" charset="0"/>
                </a:rPr>
              </a:br>
              <a:r>
                <a:rPr lang="en-US" sz="1400" dirty="0">
                  <a:solidFill>
                    <a:schemeClr val="tx1"/>
                  </a:solidFill>
                  <a:latin typeface="Corbel Light" panose="020B0303020204020204" pitchFamily="34" charset="0"/>
                  <a:cs typeface="Calibri Light" panose="020F0302020204030204" pitchFamily="34" charset="0"/>
                </a:rPr>
                <a:t>Diamond &amp; </a:t>
              </a:r>
              <a:r>
                <a:rPr lang="en-US" sz="1400" dirty="0" err="1">
                  <a:solidFill>
                    <a:schemeClr val="tx1"/>
                  </a:solidFill>
                  <a:latin typeface="Corbel Light" panose="020B0303020204020204" pitchFamily="34" charset="0"/>
                  <a:cs typeface="Calibri Light" panose="020F0302020204030204" pitchFamily="34" charset="0"/>
                </a:rPr>
                <a:t>Rajan</a:t>
              </a:r>
              <a:r>
                <a:rPr lang="en-US" sz="1400" dirty="0">
                  <a:solidFill>
                    <a:schemeClr val="tx1"/>
                  </a:solidFill>
                  <a:latin typeface="Corbel Light" panose="020B0303020204020204" pitchFamily="34" charset="0"/>
                  <a:cs typeface="Calibri Light" panose="020F0302020204030204" pitchFamily="34" charset="0"/>
                </a:rPr>
                <a:t> (2001); Kashyap, </a:t>
              </a:r>
              <a:r>
                <a:rPr lang="en-US" sz="1400" dirty="0" err="1">
                  <a:solidFill>
                    <a:schemeClr val="tx1"/>
                  </a:solidFill>
                  <a:latin typeface="Corbel Light" panose="020B0303020204020204" pitchFamily="34" charset="0"/>
                  <a:cs typeface="Calibri Light" panose="020F0302020204030204" pitchFamily="34" charset="0"/>
                </a:rPr>
                <a:t>Rajan</a:t>
              </a:r>
              <a:r>
                <a:rPr lang="en-US" sz="1400" dirty="0">
                  <a:solidFill>
                    <a:schemeClr val="tx1"/>
                  </a:solidFill>
                  <a:latin typeface="Corbel Light" panose="020B0303020204020204" pitchFamily="34" charset="0"/>
                  <a:cs typeface="Calibri Light" panose="020F0302020204030204" pitchFamily="34" charset="0"/>
                </a:rPr>
                <a:t> &amp; Stein (2002)</a:t>
              </a:r>
            </a:p>
            <a:p>
              <a:pPr marL="342900" indent="-228600">
                <a:spcAft>
                  <a:spcPts val="1200"/>
                </a:spcAft>
                <a:buFont typeface="Arial" panose="020B0604020202020204" pitchFamily="34" charset="0"/>
                <a:buChar char="•"/>
              </a:pPr>
              <a:r>
                <a:rPr lang="en-US" dirty="0">
                  <a:solidFill>
                    <a:schemeClr val="tx1"/>
                  </a:solidFill>
                  <a:latin typeface="Corbel Light" panose="020B0303020204020204" pitchFamily="34" charset="0"/>
                  <a:cs typeface="Calibri Light" panose="020F0302020204030204" pitchFamily="34" charset="0"/>
                </a:rPr>
                <a:t>Uninformed investors prefer opacity</a:t>
              </a:r>
              <a:br>
                <a:rPr lang="en-US" dirty="0">
                  <a:solidFill>
                    <a:schemeClr val="tx1"/>
                  </a:solidFill>
                  <a:latin typeface="Corbel Light" panose="020B0303020204020204" pitchFamily="34" charset="0"/>
                  <a:cs typeface="Calibri Light" panose="020F0302020204030204" pitchFamily="34" charset="0"/>
                </a:rPr>
              </a:br>
              <a:r>
                <a:rPr lang="en-US" sz="1400" dirty="0">
                  <a:solidFill>
                    <a:schemeClr val="tx1"/>
                  </a:solidFill>
                  <a:latin typeface="Corbel Light" panose="020B0303020204020204" pitchFamily="34" charset="0"/>
                  <a:cs typeface="Calibri Light" panose="020F0302020204030204" pitchFamily="34" charset="0"/>
                </a:rPr>
                <a:t>Gorton &amp; </a:t>
              </a:r>
              <a:r>
                <a:rPr lang="en-US" sz="1400" dirty="0" err="1">
                  <a:solidFill>
                    <a:schemeClr val="tx1"/>
                  </a:solidFill>
                  <a:latin typeface="Corbel Light" panose="020B0303020204020204" pitchFamily="34" charset="0"/>
                  <a:cs typeface="Calibri Light" panose="020F0302020204030204" pitchFamily="34" charset="0"/>
                </a:rPr>
                <a:t>Pennacchi</a:t>
              </a:r>
              <a:r>
                <a:rPr lang="en-US" sz="1400" dirty="0">
                  <a:solidFill>
                    <a:schemeClr val="tx1"/>
                  </a:solidFill>
                  <a:latin typeface="Corbel Light" panose="020B0303020204020204" pitchFamily="34" charset="0"/>
                  <a:cs typeface="Calibri Light" panose="020F0302020204030204" pitchFamily="34" charset="0"/>
                </a:rPr>
                <a:t> (1990); Dang, Gorton, Holmstrom &amp; Ordonez (2017)</a:t>
              </a:r>
            </a:p>
            <a:p>
              <a:pPr marL="342900" indent="-228600">
                <a:spcAft>
                  <a:spcPts val="1200"/>
                </a:spcAft>
                <a:buFont typeface="Arial" panose="020B0604020202020204" pitchFamily="34" charset="0"/>
                <a:buChar char="•"/>
              </a:pPr>
              <a:r>
                <a:rPr lang="en-US" dirty="0">
                  <a:solidFill>
                    <a:schemeClr val="tx1"/>
                  </a:solidFill>
                  <a:latin typeface="Corbel Light" panose="020B0303020204020204" pitchFamily="34" charset="0"/>
                  <a:cs typeface="Calibri Light" panose="020F0302020204030204" pitchFamily="34" charset="0"/>
                </a:rPr>
                <a:t>Social value of liquidity transformation?</a:t>
              </a:r>
            </a:p>
          </p:txBody>
        </p:sp>
      </p:grpSp>
    </p:spTree>
    <p:extLst>
      <p:ext uri="{BB962C8B-B14F-4D97-AF65-F5344CB8AC3E}">
        <p14:creationId xmlns:p14="http://schemas.microsoft.com/office/powerpoint/2010/main" val="2659515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11813ED3-85A6-421C-BB68-4D22735F9921}"/>
              </a:ext>
            </a:extLst>
          </p:cNvPr>
          <p:cNvSpPr txBox="1">
            <a:spLocks/>
          </p:cNvSpPr>
          <p:nvPr/>
        </p:nvSpPr>
        <p:spPr>
          <a:xfrm>
            <a:off x="402336" y="6010"/>
            <a:ext cx="11379200" cy="795528"/>
          </a:xfrm>
          <a:prstGeom prst="rect">
            <a:avLst/>
          </a:prstGeom>
        </p:spPr>
        <p:txBody>
          <a:bodyPr vert="horz" anchor="b">
            <a:noAutofit/>
          </a:bodyPr>
          <a:lstStyle>
            <a:lvl1pPr algn="ctr" rtl="0" eaLnBrk="1" latinLnBrk="0" hangingPunct="1">
              <a:spcBef>
                <a:spcPct val="0"/>
              </a:spcBef>
              <a:buNone/>
              <a:defRPr kumimoji="0" sz="4400" b="0" kern="1200">
                <a:solidFill>
                  <a:srgbClr val="0000FF"/>
                </a:solidFill>
                <a:latin typeface="Calibri Light" panose="020F0302020204030204" pitchFamily="34" charset="0"/>
                <a:ea typeface="+mj-ea"/>
                <a:cs typeface="Calibri Light" panose="020F0302020204030204" pitchFamily="34" charset="0"/>
              </a:defRPr>
            </a:lvl1pPr>
          </a:lstStyle>
          <a:p>
            <a:r>
              <a:rPr lang="en-US" dirty="0">
                <a:latin typeface="Corbel Light" panose="020B0303020204020204" pitchFamily="34" charset="0"/>
              </a:rPr>
              <a:t>CBDC could disintermediate the banks</a:t>
            </a:r>
            <a:endParaRPr lang="en-US" baseline="30000" dirty="0">
              <a:latin typeface="Corbel Light" panose="020B0303020204020204" pitchFamily="34" charset="0"/>
            </a:endParaRPr>
          </a:p>
        </p:txBody>
      </p:sp>
      <p:sp>
        <p:nvSpPr>
          <p:cNvPr id="29" name="Rectangle 28">
            <a:extLst>
              <a:ext uri="{FF2B5EF4-FFF2-40B4-BE49-F238E27FC236}">
                <a16:creationId xmlns:a16="http://schemas.microsoft.com/office/drawing/2014/main" id="{DD0BAA6A-A9E0-478D-B9AA-5EFA33A0E9F0}"/>
              </a:ext>
            </a:extLst>
          </p:cNvPr>
          <p:cNvSpPr/>
          <p:nvPr/>
        </p:nvSpPr>
        <p:spPr>
          <a:xfrm>
            <a:off x="1377694" y="1510973"/>
            <a:ext cx="3657600" cy="666736"/>
          </a:xfrm>
          <a:prstGeom prst="rect">
            <a:avLst/>
          </a:prstGeom>
          <a:solidFill>
            <a:srgbClr val="CC66FF"/>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Banks</a:t>
            </a:r>
          </a:p>
        </p:txBody>
      </p:sp>
      <p:sp>
        <p:nvSpPr>
          <p:cNvPr id="30" name="Rectangle 29">
            <a:extLst>
              <a:ext uri="{FF2B5EF4-FFF2-40B4-BE49-F238E27FC236}">
                <a16:creationId xmlns:a16="http://schemas.microsoft.com/office/drawing/2014/main" id="{21CF3AEF-9D9A-4E72-BFA2-19C2F9869CAF}"/>
              </a:ext>
            </a:extLst>
          </p:cNvPr>
          <p:cNvSpPr/>
          <p:nvPr/>
        </p:nvSpPr>
        <p:spPr>
          <a:xfrm>
            <a:off x="7156708" y="1510973"/>
            <a:ext cx="3657600" cy="666736"/>
          </a:xfrm>
          <a:prstGeom prst="rect">
            <a:avLst/>
          </a:prstGeom>
          <a:solidFill>
            <a:srgbClr val="CC66FF"/>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orbel Light" panose="020B0303020204020204" pitchFamily="34" charset="0"/>
                <a:cs typeface="Calibri Light" panose="020F0302020204030204" pitchFamily="34" charset="0"/>
              </a:rPr>
              <a:t>Central Bank</a:t>
            </a:r>
          </a:p>
        </p:txBody>
      </p:sp>
      <p:cxnSp>
        <p:nvCxnSpPr>
          <p:cNvPr id="3" name="Straight Connector 2">
            <a:extLst>
              <a:ext uri="{FF2B5EF4-FFF2-40B4-BE49-F238E27FC236}">
                <a16:creationId xmlns:a16="http://schemas.microsoft.com/office/drawing/2014/main" id="{5F2A477D-1376-4EE4-8F3C-6A542DA6C8AF}"/>
              </a:ext>
            </a:extLst>
          </p:cNvPr>
          <p:cNvCxnSpPr>
            <a:cxnSpLocks/>
          </p:cNvCxnSpPr>
          <p:nvPr/>
        </p:nvCxnSpPr>
        <p:spPr>
          <a:xfrm>
            <a:off x="3206494" y="2177709"/>
            <a:ext cx="0" cy="2036090"/>
          </a:xfrm>
          <a:prstGeom prst="line">
            <a:avLst/>
          </a:prstGeom>
          <a:ln w="19050">
            <a:solidFill>
              <a:srgbClr val="CC66FF"/>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8CC83D1-49F1-4075-9D3E-50E8A9BBC695}"/>
              </a:ext>
            </a:extLst>
          </p:cNvPr>
          <p:cNvCxnSpPr>
            <a:cxnSpLocks/>
          </p:cNvCxnSpPr>
          <p:nvPr/>
        </p:nvCxnSpPr>
        <p:spPr>
          <a:xfrm>
            <a:off x="8985508" y="2177709"/>
            <a:ext cx="0" cy="2036090"/>
          </a:xfrm>
          <a:prstGeom prst="line">
            <a:avLst/>
          </a:prstGeom>
          <a:ln w="19050">
            <a:solidFill>
              <a:srgbClr val="CC66FF"/>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15B74126-C88D-4BED-B5A2-D230B66D0CB5}"/>
              </a:ext>
            </a:extLst>
          </p:cNvPr>
          <p:cNvSpPr/>
          <p:nvPr/>
        </p:nvSpPr>
        <p:spPr>
          <a:xfrm>
            <a:off x="3392625" y="4978659"/>
            <a:ext cx="5398621" cy="1158358"/>
          </a:xfrm>
          <a:prstGeom prst="rect">
            <a:avLst/>
          </a:prstGeom>
          <a:solidFill>
            <a:schemeClr val="bg1"/>
          </a:solidFill>
          <a:ln w="19050">
            <a:solidFill>
              <a:srgbClr val="0000FF"/>
            </a:solidFill>
            <a:prstDash val="solid"/>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chemeClr val="tx1"/>
                </a:solidFill>
                <a:latin typeface="Corbel Light" panose="020B0303020204020204" pitchFamily="34" charset="0"/>
                <a:cs typeface="Calibri Light" panose="020F0302020204030204" pitchFamily="34" charset="0"/>
              </a:rPr>
              <a:t>But how much should we expect? </a:t>
            </a:r>
            <a:br>
              <a:rPr lang="en-US" sz="2400" dirty="0">
                <a:solidFill>
                  <a:schemeClr val="tx1"/>
                </a:solidFill>
                <a:latin typeface="Corbel Light" panose="020B0303020204020204" pitchFamily="34" charset="0"/>
                <a:cs typeface="Calibri Light" panose="020F0302020204030204" pitchFamily="34" charset="0"/>
              </a:rPr>
            </a:br>
            <a:r>
              <a:rPr lang="en-US" sz="2400" dirty="0">
                <a:solidFill>
                  <a:schemeClr val="tx1"/>
                </a:solidFill>
                <a:latin typeface="Corbel Light" panose="020B0303020204020204" pitchFamily="34" charset="0"/>
                <a:cs typeface="Calibri Light" panose="020F0302020204030204" pitchFamily="34" charset="0"/>
              </a:rPr>
              <a:t>What can we do about it?</a:t>
            </a:r>
          </a:p>
        </p:txBody>
      </p:sp>
      <p:grpSp>
        <p:nvGrpSpPr>
          <p:cNvPr id="9" name="Group 8">
            <a:extLst>
              <a:ext uri="{FF2B5EF4-FFF2-40B4-BE49-F238E27FC236}">
                <a16:creationId xmlns:a16="http://schemas.microsoft.com/office/drawing/2014/main" id="{25FBF947-AE75-4D56-AEA5-7F4633B6C764}"/>
              </a:ext>
            </a:extLst>
          </p:cNvPr>
          <p:cNvGrpSpPr/>
          <p:nvPr/>
        </p:nvGrpSpPr>
        <p:grpSpPr>
          <a:xfrm>
            <a:off x="1377695" y="2295381"/>
            <a:ext cx="9436612" cy="940526"/>
            <a:chOff x="1377695" y="2295381"/>
            <a:chExt cx="9436612" cy="940526"/>
          </a:xfrm>
        </p:grpSpPr>
        <p:grpSp>
          <p:nvGrpSpPr>
            <p:cNvPr id="7" name="Group 6">
              <a:extLst>
                <a:ext uri="{FF2B5EF4-FFF2-40B4-BE49-F238E27FC236}">
                  <a16:creationId xmlns:a16="http://schemas.microsoft.com/office/drawing/2014/main" id="{3A581DEC-DE02-420F-A04B-925CDB25F708}"/>
                </a:ext>
              </a:extLst>
            </p:cNvPr>
            <p:cNvGrpSpPr/>
            <p:nvPr/>
          </p:nvGrpSpPr>
          <p:grpSpPr>
            <a:xfrm>
              <a:off x="1377695" y="2295381"/>
              <a:ext cx="3657599" cy="940526"/>
              <a:chOff x="1377695" y="2295381"/>
              <a:chExt cx="3657599" cy="940526"/>
            </a:xfrm>
          </p:grpSpPr>
          <p:sp>
            <p:nvSpPr>
              <p:cNvPr id="18" name="Rectangle 17">
                <a:extLst>
                  <a:ext uri="{FF2B5EF4-FFF2-40B4-BE49-F238E27FC236}">
                    <a16:creationId xmlns:a16="http://schemas.microsoft.com/office/drawing/2014/main" id="{6ACF96A8-F453-412A-A381-B3FF23E97ACE}"/>
                  </a:ext>
                </a:extLst>
              </p:cNvPr>
              <p:cNvSpPr/>
              <p:nvPr/>
            </p:nvSpPr>
            <p:spPr>
              <a:xfrm>
                <a:off x="3291840" y="2306267"/>
                <a:ext cx="1743454" cy="929640"/>
              </a:xfrm>
              <a:prstGeom prst="rect">
                <a:avLst/>
              </a:prstGeom>
              <a:solidFill>
                <a:schemeClr val="bg1"/>
              </a:solidFill>
              <a:ln w="127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rgbClr val="C00000"/>
                    </a:solidFill>
                    <a:latin typeface="Corbel Light" panose="020B0303020204020204" pitchFamily="34" charset="0"/>
                  </a:rPr>
                  <a:t>Customer deposits</a:t>
                </a:r>
              </a:p>
            </p:txBody>
          </p:sp>
          <p:sp>
            <p:nvSpPr>
              <p:cNvPr id="15" name="Rectangle 14">
                <a:extLst>
                  <a:ext uri="{FF2B5EF4-FFF2-40B4-BE49-F238E27FC236}">
                    <a16:creationId xmlns:a16="http://schemas.microsoft.com/office/drawing/2014/main" id="{DF63D052-372B-424E-B7B1-617D84DFBB2F}"/>
                  </a:ext>
                </a:extLst>
              </p:cNvPr>
              <p:cNvSpPr/>
              <p:nvPr/>
            </p:nvSpPr>
            <p:spPr>
              <a:xfrm>
                <a:off x="1377695" y="2295381"/>
                <a:ext cx="1743454" cy="929640"/>
              </a:xfrm>
              <a:prstGeom prst="rect">
                <a:avLst/>
              </a:prstGeom>
              <a:solidFill>
                <a:schemeClr val="bg1"/>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rgbClr val="009900"/>
                    </a:solidFill>
                    <a:latin typeface="Corbel Light" panose="020B0303020204020204" pitchFamily="34" charset="0"/>
                  </a:rPr>
                  <a:t>CB reserves</a:t>
                </a:r>
              </a:p>
            </p:txBody>
          </p:sp>
        </p:grpSp>
        <p:grpSp>
          <p:nvGrpSpPr>
            <p:cNvPr id="8" name="Group 7">
              <a:extLst>
                <a:ext uri="{FF2B5EF4-FFF2-40B4-BE49-F238E27FC236}">
                  <a16:creationId xmlns:a16="http://schemas.microsoft.com/office/drawing/2014/main" id="{6358BE89-6F51-46D5-BBD3-192D9CA46636}"/>
                </a:ext>
              </a:extLst>
            </p:cNvPr>
            <p:cNvGrpSpPr/>
            <p:nvPr/>
          </p:nvGrpSpPr>
          <p:grpSpPr>
            <a:xfrm>
              <a:off x="7156710" y="2295381"/>
              <a:ext cx="3657597" cy="940526"/>
              <a:chOff x="7156710" y="2295381"/>
              <a:chExt cx="3657597" cy="940526"/>
            </a:xfrm>
          </p:grpSpPr>
          <p:sp>
            <p:nvSpPr>
              <p:cNvPr id="33" name="Rectangle 32">
                <a:extLst>
                  <a:ext uri="{FF2B5EF4-FFF2-40B4-BE49-F238E27FC236}">
                    <a16:creationId xmlns:a16="http://schemas.microsoft.com/office/drawing/2014/main" id="{0FD84A2C-63EC-43C7-BFD5-7518FA417232}"/>
                  </a:ext>
                </a:extLst>
              </p:cNvPr>
              <p:cNvSpPr/>
              <p:nvPr/>
            </p:nvSpPr>
            <p:spPr>
              <a:xfrm>
                <a:off x="7156710" y="2295381"/>
                <a:ext cx="1743454" cy="929640"/>
              </a:xfrm>
              <a:prstGeom prst="rect">
                <a:avLst/>
              </a:prstGeom>
              <a:solidFill>
                <a:schemeClr val="bg1"/>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rgbClr val="009900"/>
                    </a:solidFill>
                    <a:latin typeface="Corbel Light" panose="020B0303020204020204" pitchFamily="34" charset="0"/>
                  </a:rPr>
                  <a:t>Bonds</a:t>
                </a:r>
              </a:p>
            </p:txBody>
          </p:sp>
          <p:sp>
            <p:nvSpPr>
              <p:cNvPr id="32" name="Rectangle 31">
                <a:extLst>
                  <a:ext uri="{FF2B5EF4-FFF2-40B4-BE49-F238E27FC236}">
                    <a16:creationId xmlns:a16="http://schemas.microsoft.com/office/drawing/2014/main" id="{0D5BEED4-CE35-4886-A4A3-7C4FBBF0B4DB}"/>
                  </a:ext>
                </a:extLst>
              </p:cNvPr>
              <p:cNvSpPr/>
              <p:nvPr/>
            </p:nvSpPr>
            <p:spPr>
              <a:xfrm>
                <a:off x="9070853" y="2306267"/>
                <a:ext cx="1743454" cy="929640"/>
              </a:xfrm>
              <a:prstGeom prst="rect">
                <a:avLst/>
              </a:prstGeom>
              <a:solidFill>
                <a:schemeClr val="bg1"/>
              </a:solidFill>
              <a:ln w="127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rgbClr val="C00000"/>
                    </a:solidFill>
                    <a:latin typeface="Corbel Light" panose="020B0303020204020204" pitchFamily="34" charset="0"/>
                  </a:rPr>
                  <a:t>CB reserves</a:t>
                </a:r>
              </a:p>
            </p:txBody>
          </p:sp>
        </p:grpSp>
      </p:grpSp>
      <p:grpSp>
        <p:nvGrpSpPr>
          <p:cNvPr id="13" name="Group 12">
            <a:extLst>
              <a:ext uri="{FF2B5EF4-FFF2-40B4-BE49-F238E27FC236}">
                <a16:creationId xmlns:a16="http://schemas.microsoft.com/office/drawing/2014/main" id="{D1F58FBD-F8C5-448F-A891-71E4948329D9}"/>
              </a:ext>
            </a:extLst>
          </p:cNvPr>
          <p:cNvGrpSpPr/>
          <p:nvPr/>
        </p:nvGrpSpPr>
        <p:grpSpPr>
          <a:xfrm>
            <a:off x="826781" y="2498272"/>
            <a:ext cx="10539418" cy="1715527"/>
            <a:chOff x="826781" y="2498272"/>
            <a:chExt cx="10539418" cy="1715527"/>
          </a:xfrm>
        </p:grpSpPr>
        <p:sp>
          <p:nvSpPr>
            <p:cNvPr id="19" name="Rectangle 18">
              <a:extLst>
                <a:ext uri="{FF2B5EF4-FFF2-40B4-BE49-F238E27FC236}">
                  <a16:creationId xmlns:a16="http://schemas.microsoft.com/office/drawing/2014/main" id="{1075882C-84B7-4B26-8D1E-BD3B31133E10}"/>
                </a:ext>
              </a:extLst>
            </p:cNvPr>
            <p:cNvSpPr/>
            <p:nvPr/>
          </p:nvSpPr>
          <p:spPr>
            <a:xfrm>
              <a:off x="9070853" y="3284159"/>
              <a:ext cx="1743454" cy="929640"/>
            </a:xfrm>
            <a:prstGeom prst="rect">
              <a:avLst/>
            </a:prstGeom>
            <a:solidFill>
              <a:schemeClr val="bg1"/>
            </a:solidFill>
            <a:ln w="127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rgbClr val="C00000"/>
                  </a:solidFill>
                  <a:latin typeface="Corbel Light" panose="020B0303020204020204" pitchFamily="34" charset="0"/>
                </a:rPr>
                <a:t>CBDC</a:t>
              </a:r>
            </a:p>
          </p:txBody>
        </p:sp>
        <p:grpSp>
          <p:nvGrpSpPr>
            <p:cNvPr id="12" name="Group 11">
              <a:extLst>
                <a:ext uri="{FF2B5EF4-FFF2-40B4-BE49-F238E27FC236}">
                  <a16:creationId xmlns:a16="http://schemas.microsoft.com/office/drawing/2014/main" id="{545C92AF-6EB6-441D-A101-D6826EB30358}"/>
                </a:ext>
              </a:extLst>
            </p:cNvPr>
            <p:cNvGrpSpPr/>
            <p:nvPr/>
          </p:nvGrpSpPr>
          <p:grpSpPr>
            <a:xfrm>
              <a:off x="826781" y="2498272"/>
              <a:ext cx="10539418" cy="1523525"/>
              <a:chOff x="826781" y="2498272"/>
              <a:chExt cx="10539418" cy="1523525"/>
            </a:xfrm>
          </p:grpSpPr>
          <p:grpSp>
            <p:nvGrpSpPr>
              <p:cNvPr id="10" name="Group 9">
                <a:extLst>
                  <a:ext uri="{FF2B5EF4-FFF2-40B4-BE49-F238E27FC236}">
                    <a16:creationId xmlns:a16="http://schemas.microsoft.com/office/drawing/2014/main" id="{32FCE268-5F36-4258-8825-7F85EBA77D8E}"/>
                  </a:ext>
                </a:extLst>
              </p:cNvPr>
              <p:cNvGrpSpPr/>
              <p:nvPr/>
            </p:nvGrpSpPr>
            <p:grpSpPr>
              <a:xfrm>
                <a:off x="826781" y="2498272"/>
                <a:ext cx="4759426" cy="545634"/>
                <a:chOff x="826781" y="2498272"/>
                <a:chExt cx="4759426" cy="545634"/>
              </a:xfrm>
            </p:grpSpPr>
            <p:sp>
              <p:nvSpPr>
                <p:cNvPr id="23" name="Arrow: Right 22">
                  <a:extLst>
                    <a:ext uri="{FF2B5EF4-FFF2-40B4-BE49-F238E27FC236}">
                      <a16:creationId xmlns:a16="http://schemas.microsoft.com/office/drawing/2014/main" id="{627BDD5A-BBB3-499B-97A3-15CC3B22EF20}"/>
                    </a:ext>
                  </a:extLst>
                </p:cNvPr>
                <p:cNvSpPr/>
                <p:nvPr/>
              </p:nvSpPr>
              <p:spPr>
                <a:xfrm rot="16200000" flipH="1">
                  <a:off x="5055094" y="2512792"/>
                  <a:ext cx="545634" cy="516593"/>
                </a:xfrm>
                <a:prstGeom prst="rightArrow">
                  <a:avLst/>
                </a:prstGeom>
                <a:solidFill>
                  <a:srgbClr val="DAD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rbel Light" panose="020B0303020204020204" pitchFamily="34" charset="0"/>
                  </a:endParaRPr>
                </a:p>
              </p:txBody>
            </p:sp>
            <p:sp>
              <p:nvSpPr>
                <p:cNvPr id="24" name="Arrow: Right 23">
                  <a:extLst>
                    <a:ext uri="{FF2B5EF4-FFF2-40B4-BE49-F238E27FC236}">
                      <a16:creationId xmlns:a16="http://schemas.microsoft.com/office/drawing/2014/main" id="{B02DD88F-6954-4726-AD7D-307778CFED5A}"/>
                    </a:ext>
                  </a:extLst>
                </p:cNvPr>
                <p:cNvSpPr/>
                <p:nvPr/>
              </p:nvSpPr>
              <p:spPr>
                <a:xfrm rot="16200000" flipH="1">
                  <a:off x="812261" y="2512792"/>
                  <a:ext cx="545634" cy="516593"/>
                </a:xfrm>
                <a:prstGeom prst="rightArrow">
                  <a:avLst/>
                </a:prstGeom>
                <a:solidFill>
                  <a:srgbClr val="DAD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rbel Light" panose="020B0303020204020204" pitchFamily="34" charset="0"/>
                  </a:endParaRPr>
                </a:p>
              </p:txBody>
            </p:sp>
          </p:grpSp>
          <p:grpSp>
            <p:nvGrpSpPr>
              <p:cNvPr id="11" name="Group 10">
                <a:extLst>
                  <a:ext uri="{FF2B5EF4-FFF2-40B4-BE49-F238E27FC236}">
                    <a16:creationId xmlns:a16="http://schemas.microsoft.com/office/drawing/2014/main" id="{A0D8A201-362C-4AD6-ADD6-6D06CCED55F6}"/>
                  </a:ext>
                </a:extLst>
              </p:cNvPr>
              <p:cNvGrpSpPr/>
              <p:nvPr/>
            </p:nvGrpSpPr>
            <p:grpSpPr>
              <a:xfrm>
                <a:off x="10846309" y="2498273"/>
                <a:ext cx="519890" cy="1523524"/>
                <a:chOff x="10846309" y="2498273"/>
                <a:chExt cx="519890" cy="1523524"/>
              </a:xfrm>
            </p:grpSpPr>
            <p:sp>
              <p:nvSpPr>
                <p:cNvPr id="25" name="Arrow: Right 24">
                  <a:extLst>
                    <a:ext uri="{FF2B5EF4-FFF2-40B4-BE49-F238E27FC236}">
                      <a16:creationId xmlns:a16="http://schemas.microsoft.com/office/drawing/2014/main" id="{912E03EE-16A9-4400-B485-83CDE2606B82}"/>
                    </a:ext>
                  </a:extLst>
                </p:cNvPr>
                <p:cNvSpPr/>
                <p:nvPr/>
              </p:nvSpPr>
              <p:spPr>
                <a:xfrm rot="16200000" flipH="1">
                  <a:off x="10831789" y="2512793"/>
                  <a:ext cx="545634" cy="516593"/>
                </a:xfrm>
                <a:prstGeom prst="rightArrow">
                  <a:avLst/>
                </a:prstGeom>
                <a:solidFill>
                  <a:srgbClr val="DAD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rbel Light" panose="020B0303020204020204" pitchFamily="34" charset="0"/>
                  </a:endParaRPr>
                </a:p>
              </p:txBody>
            </p:sp>
            <p:sp>
              <p:nvSpPr>
                <p:cNvPr id="26" name="Arrow: Right 25">
                  <a:extLst>
                    <a:ext uri="{FF2B5EF4-FFF2-40B4-BE49-F238E27FC236}">
                      <a16:creationId xmlns:a16="http://schemas.microsoft.com/office/drawing/2014/main" id="{022C0D04-62C3-4850-A12A-B04366CAABFD}"/>
                    </a:ext>
                  </a:extLst>
                </p:cNvPr>
                <p:cNvSpPr/>
                <p:nvPr/>
              </p:nvSpPr>
              <p:spPr>
                <a:xfrm rot="5400000" flipH="1" flipV="1">
                  <a:off x="10835086" y="3490683"/>
                  <a:ext cx="545634" cy="516593"/>
                </a:xfrm>
                <a:prstGeom prst="rightArrow">
                  <a:avLst/>
                </a:prstGeom>
                <a:solidFill>
                  <a:srgbClr val="DAD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rbel Light" panose="020B0303020204020204" pitchFamily="34" charset="0"/>
                  </a:endParaRPr>
                </a:p>
              </p:txBody>
            </p:sp>
          </p:grpSp>
        </p:grpSp>
      </p:grpSp>
    </p:spTree>
    <p:extLst>
      <p:ext uri="{BB962C8B-B14F-4D97-AF65-F5344CB8AC3E}">
        <p14:creationId xmlns:p14="http://schemas.microsoft.com/office/powerpoint/2010/main" val="1061636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11813ED3-85A6-421C-BB68-4D22735F9921}"/>
              </a:ext>
            </a:extLst>
          </p:cNvPr>
          <p:cNvSpPr txBox="1">
            <a:spLocks/>
          </p:cNvSpPr>
          <p:nvPr/>
        </p:nvSpPr>
        <p:spPr>
          <a:xfrm>
            <a:off x="0" y="6010"/>
            <a:ext cx="12192000" cy="851352"/>
          </a:xfrm>
          <a:prstGeom prst="rect">
            <a:avLst/>
          </a:prstGeom>
        </p:spPr>
        <p:txBody>
          <a:bodyPr vert="horz" anchor="b">
            <a:noAutofit/>
          </a:bodyPr>
          <a:lstStyle>
            <a:lvl1pPr algn="ctr" rtl="0" eaLnBrk="1" latinLnBrk="0" hangingPunct="1">
              <a:spcBef>
                <a:spcPct val="0"/>
              </a:spcBef>
              <a:buNone/>
              <a:defRPr kumimoji="0" sz="4400" b="0" kern="1200">
                <a:solidFill>
                  <a:srgbClr val="0000FF"/>
                </a:solidFill>
                <a:latin typeface="Calibri Light" panose="020F0302020204030204" pitchFamily="34" charset="0"/>
                <a:ea typeface="+mj-ea"/>
                <a:cs typeface="Calibri Light" panose="020F0302020204030204" pitchFamily="34" charset="0"/>
              </a:defRPr>
            </a:lvl1pPr>
          </a:lstStyle>
          <a:p>
            <a:r>
              <a:rPr lang="en-US" dirty="0">
                <a:latin typeface="Corbel Light" panose="020B0303020204020204" pitchFamily="34" charset="0"/>
              </a:rPr>
              <a:t>In simple static model, disintermediation can be large</a:t>
            </a:r>
          </a:p>
        </p:txBody>
      </p:sp>
      <p:cxnSp>
        <p:nvCxnSpPr>
          <p:cNvPr id="4" name="Straight Connector 3">
            <a:extLst>
              <a:ext uri="{FF2B5EF4-FFF2-40B4-BE49-F238E27FC236}">
                <a16:creationId xmlns:a16="http://schemas.microsoft.com/office/drawing/2014/main" id="{DB287AD7-411A-4308-B413-F3881304CA05}"/>
              </a:ext>
            </a:extLst>
          </p:cNvPr>
          <p:cNvCxnSpPr/>
          <p:nvPr/>
        </p:nvCxnSpPr>
        <p:spPr>
          <a:xfrm>
            <a:off x="940526" y="1812845"/>
            <a:ext cx="0" cy="35182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89826BE-6DA3-4204-9DA3-820149D7F8F3}"/>
              </a:ext>
            </a:extLst>
          </p:cNvPr>
          <p:cNvCxnSpPr>
            <a:cxnSpLocks/>
          </p:cNvCxnSpPr>
          <p:nvPr/>
        </p:nvCxnSpPr>
        <p:spPr>
          <a:xfrm flipH="1">
            <a:off x="940526" y="5331109"/>
            <a:ext cx="389273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34AC2A9-B9F2-4579-81EE-791D4E27CDC1}"/>
              </a:ext>
            </a:extLst>
          </p:cNvPr>
          <p:cNvCxnSpPr/>
          <p:nvPr/>
        </p:nvCxnSpPr>
        <p:spPr>
          <a:xfrm flipV="1">
            <a:off x="1114697" y="2874942"/>
            <a:ext cx="3378926" cy="2177143"/>
          </a:xfrm>
          <a:prstGeom prst="line">
            <a:avLst/>
          </a:prstGeom>
          <a:ln w="19050">
            <a:solidFill>
              <a:srgbClr val="0099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9B1BA30-35F8-43ED-BD4E-9CC2002779CE}"/>
              </a:ext>
            </a:extLst>
          </p:cNvPr>
          <p:cNvCxnSpPr>
            <a:cxnSpLocks/>
          </p:cNvCxnSpPr>
          <p:nvPr/>
        </p:nvCxnSpPr>
        <p:spPr>
          <a:xfrm>
            <a:off x="1284515" y="3093720"/>
            <a:ext cx="3339736" cy="47825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E817C249-0EF8-433A-B562-43115713D9EB}"/>
              </a:ext>
            </a:extLst>
          </p:cNvPr>
          <p:cNvSpPr/>
          <p:nvPr/>
        </p:nvSpPr>
        <p:spPr>
          <a:xfrm>
            <a:off x="4702627" y="2567767"/>
            <a:ext cx="1743454" cy="612964"/>
          </a:xfrm>
          <a:prstGeom prst="rect">
            <a:avLst/>
          </a:prstGeom>
          <a:solidFill>
            <a:schemeClr val="bg1"/>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rgbClr val="009900"/>
                </a:solidFill>
                <a:latin typeface="Corbel Light" panose="020B0303020204020204" pitchFamily="34" charset="0"/>
              </a:rPr>
              <a:t>Supply</a:t>
            </a:r>
            <a:r>
              <a:rPr lang="en-US" sz="1600" dirty="0">
                <a:solidFill>
                  <a:srgbClr val="009900"/>
                </a:solidFill>
                <a:latin typeface="Corbel Light" panose="020B0303020204020204" pitchFamily="34" charset="0"/>
              </a:rPr>
              <a:t> of deposit funding</a:t>
            </a:r>
          </a:p>
        </p:txBody>
      </p:sp>
      <p:sp>
        <p:nvSpPr>
          <p:cNvPr id="32" name="Rectangle 31">
            <a:extLst>
              <a:ext uri="{FF2B5EF4-FFF2-40B4-BE49-F238E27FC236}">
                <a16:creationId xmlns:a16="http://schemas.microsoft.com/office/drawing/2014/main" id="{9BF9C5DF-7507-4994-B752-6D6084EC30A0}"/>
              </a:ext>
            </a:extLst>
          </p:cNvPr>
          <p:cNvSpPr/>
          <p:nvPr/>
        </p:nvSpPr>
        <p:spPr>
          <a:xfrm>
            <a:off x="4702627" y="3571254"/>
            <a:ext cx="1743454" cy="610363"/>
          </a:xfrm>
          <a:prstGeom prst="rect">
            <a:avLst/>
          </a:prstGeom>
          <a:solidFill>
            <a:schemeClr val="bg1"/>
          </a:solidFill>
          <a:ln w="127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rgbClr val="C00000"/>
                </a:solidFill>
                <a:latin typeface="Corbel Light" panose="020B0303020204020204" pitchFamily="34" charset="0"/>
              </a:rPr>
              <a:t>Demand </a:t>
            </a:r>
            <a:r>
              <a:rPr lang="en-US" sz="1600" dirty="0">
                <a:solidFill>
                  <a:srgbClr val="C00000"/>
                </a:solidFill>
                <a:latin typeface="Corbel Light" panose="020B0303020204020204" pitchFamily="34" charset="0"/>
              </a:rPr>
              <a:t>for deposit funding</a:t>
            </a:r>
          </a:p>
        </p:txBody>
      </p:sp>
      <p:grpSp>
        <p:nvGrpSpPr>
          <p:cNvPr id="17" name="Group 16">
            <a:extLst>
              <a:ext uri="{FF2B5EF4-FFF2-40B4-BE49-F238E27FC236}">
                <a16:creationId xmlns:a16="http://schemas.microsoft.com/office/drawing/2014/main" id="{A0A171A5-93E2-4967-A06C-07EFF1EB7DE2}"/>
              </a:ext>
            </a:extLst>
          </p:cNvPr>
          <p:cNvGrpSpPr/>
          <p:nvPr/>
        </p:nvGrpSpPr>
        <p:grpSpPr>
          <a:xfrm>
            <a:off x="1114697" y="1317156"/>
            <a:ext cx="5331384" cy="3287148"/>
            <a:chOff x="1114697" y="1611796"/>
            <a:chExt cx="5331384" cy="3287148"/>
          </a:xfrm>
        </p:grpSpPr>
        <p:cxnSp>
          <p:nvCxnSpPr>
            <p:cNvPr id="20" name="Straight Connector 19">
              <a:extLst>
                <a:ext uri="{FF2B5EF4-FFF2-40B4-BE49-F238E27FC236}">
                  <a16:creationId xmlns:a16="http://schemas.microsoft.com/office/drawing/2014/main" id="{E90ACD6F-786A-406F-B67C-08F72FB80B53}"/>
                </a:ext>
              </a:extLst>
            </p:cNvPr>
            <p:cNvCxnSpPr/>
            <p:nvPr/>
          </p:nvCxnSpPr>
          <p:spPr>
            <a:xfrm flipV="1">
              <a:off x="1114697" y="2251177"/>
              <a:ext cx="3378926" cy="2177143"/>
            </a:xfrm>
            <a:prstGeom prst="line">
              <a:avLst/>
            </a:prstGeom>
            <a:ln w="19050">
              <a:solidFill>
                <a:srgbClr val="CC66FF"/>
              </a:solidFill>
              <a:prstDash val="dash"/>
            </a:ln>
          </p:spPr>
          <p:style>
            <a:lnRef idx="1">
              <a:schemeClr val="accent1"/>
            </a:lnRef>
            <a:fillRef idx="0">
              <a:schemeClr val="accent1"/>
            </a:fillRef>
            <a:effectRef idx="0">
              <a:schemeClr val="accent1"/>
            </a:effectRef>
            <a:fontRef idx="minor">
              <a:schemeClr val="tx1"/>
            </a:fontRef>
          </p:style>
        </p:cxnSp>
        <p:sp>
          <p:nvSpPr>
            <p:cNvPr id="29" name="Arrow: Down 28">
              <a:extLst>
                <a:ext uri="{FF2B5EF4-FFF2-40B4-BE49-F238E27FC236}">
                  <a16:creationId xmlns:a16="http://schemas.microsoft.com/office/drawing/2014/main" id="{9C14CE8B-6D1D-442C-B143-F11B7351D0D2}"/>
                </a:ext>
              </a:extLst>
            </p:cNvPr>
            <p:cNvSpPr/>
            <p:nvPr/>
          </p:nvSpPr>
          <p:spPr>
            <a:xfrm rot="19681352" flipV="1">
              <a:off x="3870812" y="2837096"/>
              <a:ext cx="199169" cy="470781"/>
            </a:xfrm>
            <a:prstGeom prst="downArrow">
              <a:avLst/>
            </a:prstGeom>
            <a:solidFill>
              <a:srgbClr val="CC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Down 29">
              <a:extLst>
                <a:ext uri="{FF2B5EF4-FFF2-40B4-BE49-F238E27FC236}">
                  <a16:creationId xmlns:a16="http://schemas.microsoft.com/office/drawing/2014/main" id="{7C2B9987-2A04-4063-A501-4510D00D1FB0}"/>
                </a:ext>
              </a:extLst>
            </p:cNvPr>
            <p:cNvSpPr/>
            <p:nvPr/>
          </p:nvSpPr>
          <p:spPr>
            <a:xfrm rot="19681352" flipV="1">
              <a:off x="1394063" y="4428163"/>
              <a:ext cx="199169" cy="470781"/>
            </a:xfrm>
            <a:prstGeom prst="downArrow">
              <a:avLst/>
            </a:prstGeom>
            <a:solidFill>
              <a:srgbClr val="CC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0839C8E6-AE2F-47FF-A4E6-CA880B3B8090}"/>
                </a:ext>
              </a:extLst>
            </p:cNvPr>
            <p:cNvSpPr/>
            <p:nvPr/>
          </p:nvSpPr>
          <p:spPr>
            <a:xfrm>
              <a:off x="4702627" y="1611796"/>
              <a:ext cx="1743454" cy="1056669"/>
            </a:xfrm>
            <a:prstGeom prst="rect">
              <a:avLst/>
            </a:prstGeom>
            <a:solidFill>
              <a:schemeClr val="bg1"/>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rgbClr val="CC66FF"/>
                  </a:solidFill>
                  <a:latin typeface="Corbel Light" panose="020B0303020204020204" pitchFamily="34" charset="0"/>
                </a:rPr>
                <a:t>CBDC introduction: </a:t>
              </a:r>
              <a:r>
                <a:rPr lang="en-US" sz="1600" dirty="0">
                  <a:solidFill>
                    <a:srgbClr val="CC66FF"/>
                  </a:solidFill>
                  <a:latin typeface="Corbel Light" panose="020B0303020204020204" pitchFamily="34" charset="0"/>
                </a:rPr>
                <a:t>Leftward shift in supply</a:t>
              </a:r>
            </a:p>
          </p:txBody>
        </p:sp>
      </p:grpSp>
      <p:sp>
        <p:nvSpPr>
          <p:cNvPr id="13" name="Rectangle 12">
            <a:extLst>
              <a:ext uri="{FF2B5EF4-FFF2-40B4-BE49-F238E27FC236}">
                <a16:creationId xmlns:a16="http://schemas.microsoft.com/office/drawing/2014/main" id="{9777AFB6-5880-491E-B610-6F5AA3630A12}"/>
              </a:ext>
            </a:extLst>
          </p:cNvPr>
          <p:cNvSpPr/>
          <p:nvPr/>
        </p:nvSpPr>
        <p:spPr>
          <a:xfrm>
            <a:off x="4683165" y="5357145"/>
            <a:ext cx="902811" cy="338554"/>
          </a:xfrm>
          <a:prstGeom prst="rect">
            <a:avLst/>
          </a:prstGeom>
        </p:spPr>
        <p:txBody>
          <a:bodyPr wrap="none">
            <a:spAutoFit/>
          </a:bodyPr>
          <a:lstStyle/>
          <a:p>
            <a:r>
              <a:rPr lang="en-US" sz="1600" dirty="0">
                <a:latin typeface="Corbel Light" panose="020B0303020204020204" pitchFamily="34" charset="0"/>
              </a:rPr>
              <a:t>Quantity</a:t>
            </a:r>
            <a:endParaRPr lang="en-US" sz="1600" dirty="0"/>
          </a:p>
        </p:txBody>
      </p:sp>
      <p:grpSp>
        <p:nvGrpSpPr>
          <p:cNvPr id="18" name="Group 17">
            <a:extLst>
              <a:ext uri="{FF2B5EF4-FFF2-40B4-BE49-F238E27FC236}">
                <a16:creationId xmlns:a16="http://schemas.microsoft.com/office/drawing/2014/main" id="{66206586-F02E-41CC-BF58-7A324351BFAE}"/>
              </a:ext>
            </a:extLst>
          </p:cNvPr>
          <p:cNvGrpSpPr/>
          <p:nvPr/>
        </p:nvGrpSpPr>
        <p:grpSpPr>
          <a:xfrm>
            <a:off x="2230119" y="3285676"/>
            <a:ext cx="1627539" cy="2847863"/>
            <a:chOff x="1982051" y="3687164"/>
            <a:chExt cx="1627539" cy="2847863"/>
          </a:xfrm>
        </p:grpSpPr>
        <p:cxnSp>
          <p:nvCxnSpPr>
            <p:cNvPr id="35" name="Straight Connector 34">
              <a:extLst>
                <a:ext uri="{FF2B5EF4-FFF2-40B4-BE49-F238E27FC236}">
                  <a16:creationId xmlns:a16="http://schemas.microsoft.com/office/drawing/2014/main" id="{0889E798-F256-4AB9-A0EB-1D6CAB256B27}"/>
                </a:ext>
              </a:extLst>
            </p:cNvPr>
            <p:cNvCxnSpPr>
              <a:cxnSpLocks/>
            </p:cNvCxnSpPr>
            <p:nvPr/>
          </p:nvCxnSpPr>
          <p:spPr>
            <a:xfrm>
              <a:off x="3378926" y="3866604"/>
              <a:ext cx="0" cy="186599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44CDB38-3CEB-4A39-A6CA-DD0A69F0D726}"/>
                </a:ext>
              </a:extLst>
            </p:cNvPr>
            <p:cNvCxnSpPr>
              <a:cxnSpLocks/>
            </p:cNvCxnSpPr>
            <p:nvPr/>
          </p:nvCxnSpPr>
          <p:spPr>
            <a:xfrm>
              <a:off x="2208349" y="3687164"/>
              <a:ext cx="0" cy="204543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1" name="Arrow: Down 40">
              <a:extLst>
                <a:ext uri="{FF2B5EF4-FFF2-40B4-BE49-F238E27FC236}">
                  <a16:creationId xmlns:a16="http://schemas.microsoft.com/office/drawing/2014/main" id="{C273AADD-8364-4F14-AA3F-42B3EC21BD66}"/>
                </a:ext>
              </a:extLst>
            </p:cNvPr>
            <p:cNvSpPr/>
            <p:nvPr/>
          </p:nvSpPr>
          <p:spPr>
            <a:xfrm rot="16200000" flipV="1">
              <a:off x="2691898" y="5111334"/>
              <a:ext cx="199169" cy="470781"/>
            </a:xfrm>
            <a:prstGeom prst="downArrow">
              <a:avLst/>
            </a:prstGeom>
            <a:solidFill>
              <a:srgbClr val="CC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C0578691-463F-4562-AF02-7A4F1619E0DD}"/>
                </a:ext>
              </a:extLst>
            </p:cNvPr>
            <p:cNvSpPr/>
            <p:nvPr/>
          </p:nvSpPr>
          <p:spPr>
            <a:xfrm>
              <a:off x="1982051" y="5796062"/>
              <a:ext cx="1627539" cy="738965"/>
            </a:xfrm>
            <a:prstGeom prst="rect">
              <a:avLst/>
            </a:prstGeom>
            <a:solidFill>
              <a:schemeClr val="bg1"/>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rgbClr val="CC66FF"/>
                  </a:solidFill>
                  <a:latin typeface="Corbel Light" panose="020B0303020204020204" pitchFamily="34" charset="0"/>
                </a:rPr>
                <a:t>Deposit disintermediation</a:t>
              </a:r>
            </a:p>
          </p:txBody>
        </p:sp>
      </p:grpSp>
      <p:sp>
        <p:nvSpPr>
          <p:cNvPr id="43" name="Rectangle 42">
            <a:extLst>
              <a:ext uri="{FF2B5EF4-FFF2-40B4-BE49-F238E27FC236}">
                <a16:creationId xmlns:a16="http://schemas.microsoft.com/office/drawing/2014/main" id="{9832DDA8-9D3F-4A52-BF16-6ECA51F9EB67}"/>
              </a:ext>
            </a:extLst>
          </p:cNvPr>
          <p:cNvSpPr/>
          <p:nvPr/>
        </p:nvSpPr>
        <p:spPr>
          <a:xfrm>
            <a:off x="101903" y="1481135"/>
            <a:ext cx="1381781" cy="584775"/>
          </a:xfrm>
          <a:prstGeom prst="rect">
            <a:avLst/>
          </a:prstGeom>
        </p:spPr>
        <p:txBody>
          <a:bodyPr wrap="square">
            <a:spAutoFit/>
          </a:bodyPr>
          <a:lstStyle/>
          <a:p>
            <a:r>
              <a:rPr lang="en-US" sz="1600" dirty="0">
                <a:latin typeface="Corbel Light" panose="020B0303020204020204" pitchFamily="34" charset="0"/>
              </a:rPr>
              <a:t>Interest on deposits</a:t>
            </a:r>
            <a:endParaRPr lang="en-US" sz="1600" dirty="0"/>
          </a:p>
        </p:txBody>
      </p:sp>
      <p:grpSp>
        <p:nvGrpSpPr>
          <p:cNvPr id="10" name="Group 9">
            <a:extLst>
              <a:ext uri="{FF2B5EF4-FFF2-40B4-BE49-F238E27FC236}">
                <a16:creationId xmlns:a16="http://schemas.microsoft.com/office/drawing/2014/main" id="{CB9DCDC7-35DB-4C34-B862-6941830974D1}"/>
              </a:ext>
            </a:extLst>
          </p:cNvPr>
          <p:cNvGrpSpPr/>
          <p:nvPr/>
        </p:nvGrpSpPr>
        <p:grpSpPr>
          <a:xfrm>
            <a:off x="6826096" y="2065910"/>
            <a:ext cx="5029668" cy="2877467"/>
            <a:chOff x="6705606" y="1387437"/>
            <a:chExt cx="5029668" cy="3023706"/>
          </a:xfrm>
        </p:grpSpPr>
        <p:sp>
          <p:nvSpPr>
            <p:cNvPr id="38" name="Rectangle 37">
              <a:extLst>
                <a:ext uri="{FF2B5EF4-FFF2-40B4-BE49-F238E27FC236}">
                  <a16:creationId xmlns:a16="http://schemas.microsoft.com/office/drawing/2014/main" id="{698809FC-04AF-4A65-AA82-9A285B2E42DC}"/>
                </a:ext>
              </a:extLst>
            </p:cNvPr>
            <p:cNvSpPr/>
            <p:nvPr/>
          </p:nvSpPr>
          <p:spPr>
            <a:xfrm>
              <a:off x="6705606" y="1828982"/>
              <a:ext cx="5029666" cy="2582161"/>
            </a:xfrm>
            <a:prstGeom prst="rect">
              <a:avLst/>
            </a:prstGeom>
            <a:solidFill>
              <a:schemeClr val="bg1"/>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bIns="182880" rtlCol="0" anchor="b"/>
            <a:lstStyle/>
            <a:p>
              <a:pPr marL="342900" indent="-228600">
                <a:spcAft>
                  <a:spcPts val="1200"/>
                </a:spcAft>
                <a:buFont typeface="Arial" panose="020B0604020202020204" pitchFamily="34" charset="0"/>
                <a:buChar char="•"/>
              </a:pPr>
              <a:r>
                <a:rPr lang="en-US" dirty="0">
                  <a:solidFill>
                    <a:schemeClr val="tx1"/>
                  </a:solidFill>
                  <a:latin typeface="Corbel Light" panose="020B0303020204020204" pitchFamily="34" charset="0"/>
                  <a:cs typeface="Calibri Light" panose="020F0302020204030204" pitchFamily="34" charset="0"/>
                </a:rPr>
                <a:t>Effects larger if CBDC offers interest</a:t>
              </a:r>
            </a:p>
            <a:p>
              <a:pPr marL="342900" indent="-228600">
                <a:spcAft>
                  <a:spcPts val="1200"/>
                </a:spcAft>
                <a:buFont typeface="Arial" panose="020B0604020202020204" pitchFamily="34" charset="0"/>
                <a:buChar char="•"/>
              </a:pPr>
              <a:r>
                <a:rPr lang="en-US" dirty="0">
                  <a:solidFill>
                    <a:schemeClr val="tx1"/>
                  </a:solidFill>
                  <a:latin typeface="Corbel Light" panose="020B0303020204020204" pitchFamily="34" charset="0"/>
                  <a:cs typeface="Calibri Light" panose="020F0302020204030204" pitchFamily="34" charset="0"/>
                </a:rPr>
                <a:t>And if demand is flatter</a:t>
              </a:r>
            </a:p>
          </p:txBody>
        </p:sp>
        <p:sp>
          <p:nvSpPr>
            <p:cNvPr id="37" name="Rectangle 36">
              <a:extLst>
                <a:ext uri="{FF2B5EF4-FFF2-40B4-BE49-F238E27FC236}">
                  <a16:creationId xmlns:a16="http://schemas.microsoft.com/office/drawing/2014/main" id="{CAE45673-3368-4C6A-AB3D-1DB27FC0D530}"/>
                </a:ext>
              </a:extLst>
            </p:cNvPr>
            <p:cNvSpPr/>
            <p:nvPr/>
          </p:nvSpPr>
          <p:spPr>
            <a:xfrm>
              <a:off x="6705606" y="1387437"/>
              <a:ext cx="5029668" cy="441545"/>
            </a:xfrm>
            <a:prstGeom prst="rect">
              <a:avLst/>
            </a:prstGeom>
            <a:solidFill>
              <a:srgbClr val="009900"/>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solidFill>
                    <a:schemeClr val="bg1"/>
                  </a:solidFill>
                  <a:latin typeface="Corbel Light" panose="020B0303020204020204" pitchFamily="34" charset="0"/>
                  <a:cs typeface="Calibri Light" panose="020F0302020204030204" pitchFamily="34" charset="0"/>
                </a:rPr>
                <a:t>Baseline simulations*</a:t>
              </a:r>
            </a:p>
          </p:txBody>
        </p:sp>
      </p:grpSp>
      <p:graphicFrame>
        <p:nvGraphicFramePr>
          <p:cNvPr id="6" name="Table 7">
            <a:extLst>
              <a:ext uri="{FF2B5EF4-FFF2-40B4-BE49-F238E27FC236}">
                <a16:creationId xmlns:a16="http://schemas.microsoft.com/office/drawing/2014/main" id="{9B2F61CF-5A45-44C9-B9E9-F17F7A60C5F3}"/>
              </a:ext>
            </a:extLst>
          </p:cNvPr>
          <p:cNvGraphicFramePr>
            <a:graphicFrameLocks noGrp="1"/>
          </p:cNvGraphicFramePr>
          <p:nvPr/>
        </p:nvGraphicFramePr>
        <p:xfrm>
          <a:off x="7128588" y="2672365"/>
          <a:ext cx="4424681" cy="1112520"/>
        </p:xfrm>
        <a:graphic>
          <a:graphicData uri="http://schemas.openxmlformats.org/drawingml/2006/table">
            <a:tbl>
              <a:tblPr firstRow="1" bandRow="1">
                <a:tableStyleId>{00A15C55-8517-42AA-B614-E9B94910E393}</a:tableStyleId>
              </a:tblPr>
              <a:tblGrid>
                <a:gridCol w="2479041">
                  <a:extLst>
                    <a:ext uri="{9D8B030D-6E8A-4147-A177-3AD203B41FA5}">
                      <a16:colId xmlns:a16="http://schemas.microsoft.com/office/drawing/2014/main" val="428440771"/>
                    </a:ext>
                  </a:extLst>
                </a:gridCol>
                <a:gridCol w="960120">
                  <a:extLst>
                    <a:ext uri="{9D8B030D-6E8A-4147-A177-3AD203B41FA5}">
                      <a16:colId xmlns:a16="http://schemas.microsoft.com/office/drawing/2014/main" val="1402019300"/>
                    </a:ext>
                  </a:extLst>
                </a:gridCol>
                <a:gridCol w="985520">
                  <a:extLst>
                    <a:ext uri="{9D8B030D-6E8A-4147-A177-3AD203B41FA5}">
                      <a16:colId xmlns:a16="http://schemas.microsoft.com/office/drawing/2014/main" val="2397040960"/>
                    </a:ext>
                  </a:extLst>
                </a:gridCol>
              </a:tblGrid>
              <a:tr h="370840">
                <a:tc>
                  <a:txBody>
                    <a:bodyPr/>
                    <a:lstStyle/>
                    <a:p>
                      <a:endParaRPr lang="en-US" sz="1600" dirty="0">
                        <a:latin typeface="Corbel Light" panose="020B0303020204020204" pitchFamily="34" charset="0"/>
                      </a:endParaRPr>
                    </a:p>
                  </a:txBody>
                  <a:tcPr/>
                </a:tc>
                <a:tc>
                  <a:txBody>
                    <a:bodyPr/>
                    <a:lstStyle/>
                    <a:p>
                      <a:r>
                        <a:rPr lang="en-US" sz="1600" dirty="0">
                          <a:latin typeface="Corbel Light" panose="020B0303020204020204" pitchFamily="34" charset="0"/>
                        </a:rPr>
                        <a:t>U.K.*</a:t>
                      </a:r>
                    </a:p>
                  </a:txBody>
                  <a:tcPr/>
                </a:tc>
                <a:tc>
                  <a:txBody>
                    <a:bodyPr/>
                    <a:lstStyle/>
                    <a:p>
                      <a:r>
                        <a:rPr lang="en-US" sz="1600" dirty="0">
                          <a:latin typeface="Corbel Light" panose="020B0303020204020204" pitchFamily="34" charset="0"/>
                        </a:rPr>
                        <a:t>Portugal*</a:t>
                      </a:r>
                    </a:p>
                  </a:txBody>
                  <a:tcPr/>
                </a:tc>
                <a:extLst>
                  <a:ext uri="{0D108BD9-81ED-4DB2-BD59-A6C34878D82A}">
                    <a16:rowId xmlns:a16="http://schemas.microsoft.com/office/drawing/2014/main" val="1788198958"/>
                  </a:ext>
                </a:extLst>
              </a:tr>
              <a:tr h="370840">
                <a:tc>
                  <a:txBody>
                    <a:bodyPr/>
                    <a:lstStyle/>
                    <a:p>
                      <a:r>
                        <a:rPr lang="en-US" sz="1600" dirty="0">
                          <a:latin typeface="Corbel Light" panose="020B0303020204020204" pitchFamily="34" charset="0"/>
                        </a:rPr>
                        <a:t>Change in deposit quantities</a:t>
                      </a:r>
                    </a:p>
                  </a:txBody>
                  <a:tcPr/>
                </a:tc>
                <a:tc>
                  <a:txBody>
                    <a:bodyPr/>
                    <a:lstStyle/>
                    <a:p>
                      <a:pPr algn="ctr"/>
                      <a:r>
                        <a:rPr lang="en-US" sz="1600" dirty="0">
                          <a:latin typeface="Corbel Light" panose="020B0303020204020204" pitchFamily="34" charset="0"/>
                        </a:rPr>
                        <a:t>- 10%</a:t>
                      </a:r>
                    </a:p>
                  </a:txBody>
                  <a:tcPr/>
                </a:tc>
                <a:tc>
                  <a:txBody>
                    <a:bodyPr/>
                    <a:lstStyle/>
                    <a:p>
                      <a:pPr algn="ctr"/>
                      <a:r>
                        <a:rPr lang="en-US" sz="1600" dirty="0">
                          <a:latin typeface="Corbel Light" panose="020B0303020204020204" pitchFamily="34" charset="0"/>
                        </a:rPr>
                        <a:t>- 0.1%</a:t>
                      </a:r>
                    </a:p>
                  </a:txBody>
                  <a:tcPr/>
                </a:tc>
                <a:extLst>
                  <a:ext uri="{0D108BD9-81ED-4DB2-BD59-A6C34878D82A}">
                    <a16:rowId xmlns:a16="http://schemas.microsoft.com/office/drawing/2014/main" val="2230172128"/>
                  </a:ext>
                </a:extLst>
              </a:tr>
              <a:tr h="370840">
                <a:tc>
                  <a:txBody>
                    <a:bodyPr/>
                    <a:lstStyle/>
                    <a:p>
                      <a:r>
                        <a:rPr lang="en-US" sz="1600" dirty="0">
                          <a:latin typeface="Corbel Light" panose="020B0303020204020204" pitchFamily="34" charset="0"/>
                        </a:rPr>
                        <a:t>Change in deposit rates</a:t>
                      </a:r>
                    </a:p>
                  </a:txBody>
                  <a:tcPr/>
                </a:tc>
                <a:tc>
                  <a:txBody>
                    <a:bodyPr/>
                    <a:lstStyle/>
                    <a:p>
                      <a:pPr algn="ctr"/>
                      <a:r>
                        <a:rPr lang="en-US" sz="1600" dirty="0">
                          <a:latin typeface="Corbel Light" panose="020B0303020204020204" pitchFamily="34" charset="0"/>
                        </a:rPr>
                        <a:t>+ 17 bps</a:t>
                      </a:r>
                    </a:p>
                  </a:txBody>
                  <a:tcPr/>
                </a:tc>
                <a:tc>
                  <a:txBody>
                    <a:bodyPr/>
                    <a:lstStyle/>
                    <a:p>
                      <a:pPr algn="ctr"/>
                      <a:r>
                        <a:rPr lang="en-US" sz="1600" dirty="0">
                          <a:latin typeface="Corbel Light" panose="020B0303020204020204" pitchFamily="34" charset="0"/>
                        </a:rPr>
                        <a:t>+ 25 bps</a:t>
                      </a:r>
                    </a:p>
                  </a:txBody>
                  <a:tcPr/>
                </a:tc>
                <a:extLst>
                  <a:ext uri="{0D108BD9-81ED-4DB2-BD59-A6C34878D82A}">
                    <a16:rowId xmlns:a16="http://schemas.microsoft.com/office/drawing/2014/main" val="1153934335"/>
                  </a:ext>
                </a:extLst>
              </a:tr>
            </a:tbl>
          </a:graphicData>
        </a:graphic>
      </p:graphicFrame>
      <p:sp>
        <p:nvSpPr>
          <p:cNvPr id="39" name="Rectangle 38">
            <a:extLst>
              <a:ext uri="{FF2B5EF4-FFF2-40B4-BE49-F238E27FC236}">
                <a16:creationId xmlns:a16="http://schemas.microsoft.com/office/drawing/2014/main" id="{047100D7-4F95-4948-8ED6-686364701BC7}"/>
              </a:ext>
            </a:extLst>
          </p:cNvPr>
          <p:cNvSpPr/>
          <p:nvPr/>
        </p:nvSpPr>
        <p:spPr>
          <a:xfrm>
            <a:off x="114953" y="6149623"/>
            <a:ext cx="11478920" cy="461665"/>
          </a:xfrm>
          <a:prstGeom prst="rect">
            <a:avLst/>
          </a:prstGeom>
        </p:spPr>
        <p:txBody>
          <a:bodyPr wrap="square">
            <a:spAutoFit/>
          </a:bodyPr>
          <a:lstStyle/>
          <a:p>
            <a:r>
              <a:rPr lang="en-US" altLang="ja-JP" sz="1200" dirty="0">
                <a:latin typeface="Corbel Light" panose="020B0303020204020204" pitchFamily="34" charset="0"/>
                <a:ea typeface="Microsoft YaHei UI Light" panose="020B0502040204020203" pitchFamily="34" charset="-122"/>
              </a:rPr>
              <a:t>(*) Simulations assume a liquidity value of (s)CBDC of 50 bps (possible lower bound to negative rates before deposits move to cash) and elasticity of deposit demand and supply to interest rate movements based on Chiu and Hill (2018) for the U.K., and </a:t>
            </a:r>
            <a:r>
              <a:rPr lang="en-US" altLang="ja-JP" sz="1200" dirty="0" err="1">
                <a:latin typeface="Corbel Light" panose="020B0303020204020204" pitchFamily="34" charset="0"/>
                <a:ea typeface="Microsoft YaHei UI Light" panose="020B0502040204020203" pitchFamily="34" charset="-122"/>
              </a:rPr>
              <a:t>Canhoto</a:t>
            </a:r>
            <a:r>
              <a:rPr lang="en-US" altLang="ja-JP" sz="1200" dirty="0">
                <a:latin typeface="Corbel Light" panose="020B0303020204020204" pitchFamily="34" charset="0"/>
                <a:ea typeface="Microsoft YaHei UI Light" panose="020B0502040204020203" pitchFamily="34" charset="-122"/>
              </a:rPr>
              <a:t> (2004) for Portugal. Elasticities may vary depending on the level of interest rates.</a:t>
            </a:r>
          </a:p>
        </p:txBody>
      </p:sp>
    </p:spTree>
    <p:extLst>
      <p:ext uri="{BB962C8B-B14F-4D97-AF65-F5344CB8AC3E}">
        <p14:creationId xmlns:p14="http://schemas.microsoft.com/office/powerpoint/2010/main" val="1626519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11813ED3-85A6-421C-BB68-4D22735F9921}"/>
              </a:ext>
            </a:extLst>
          </p:cNvPr>
          <p:cNvSpPr txBox="1">
            <a:spLocks/>
          </p:cNvSpPr>
          <p:nvPr/>
        </p:nvSpPr>
        <p:spPr>
          <a:xfrm>
            <a:off x="0" y="6010"/>
            <a:ext cx="12192000" cy="851352"/>
          </a:xfrm>
          <a:prstGeom prst="rect">
            <a:avLst/>
          </a:prstGeom>
        </p:spPr>
        <p:txBody>
          <a:bodyPr vert="horz" anchor="b">
            <a:noAutofit/>
          </a:bodyPr>
          <a:lstStyle>
            <a:lvl1pPr algn="ctr" rtl="0" eaLnBrk="1" latinLnBrk="0" hangingPunct="1">
              <a:spcBef>
                <a:spcPct val="0"/>
              </a:spcBef>
              <a:buNone/>
              <a:defRPr kumimoji="0" sz="4400" b="0" kern="1200">
                <a:solidFill>
                  <a:srgbClr val="0000FF"/>
                </a:solidFill>
                <a:latin typeface="Calibri Light" panose="020F0302020204030204" pitchFamily="34" charset="0"/>
                <a:ea typeface="+mj-ea"/>
                <a:cs typeface="Calibri Light" panose="020F0302020204030204" pitchFamily="34" charset="0"/>
              </a:defRPr>
            </a:lvl1pPr>
          </a:lstStyle>
          <a:p>
            <a:r>
              <a:rPr lang="en-US" dirty="0">
                <a:latin typeface="Corbel Light" panose="020B0303020204020204" pitchFamily="34" charset="0"/>
              </a:rPr>
              <a:t>But in dynamic model, harder to get disintermediation</a:t>
            </a:r>
          </a:p>
        </p:txBody>
      </p:sp>
      <p:cxnSp>
        <p:nvCxnSpPr>
          <p:cNvPr id="4" name="Straight Connector 3">
            <a:extLst>
              <a:ext uri="{FF2B5EF4-FFF2-40B4-BE49-F238E27FC236}">
                <a16:creationId xmlns:a16="http://schemas.microsoft.com/office/drawing/2014/main" id="{DB287AD7-411A-4308-B413-F3881304CA05}"/>
              </a:ext>
            </a:extLst>
          </p:cNvPr>
          <p:cNvCxnSpPr/>
          <p:nvPr/>
        </p:nvCxnSpPr>
        <p:spPr>
          <a:xfrm>
            <a:off x="3306536" y="1878885"/>
            <a:ext cx="0" cy="35182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89826BE-6DA3-4204-9DA3-820149D7F8F3}"/>
              </a:ext>
            </a:extLst>
          </p:cNvPr>
          <p:cNvCxnSpPr>
            <a:cxnSpLocks/>
          </p:cNvCxnSpPr>
          <p:nvPr/>
        </p:nvCxnSpPr>
        <p:spPr>
          <a:xfrm flipH="1">
            <a:off x="3306536" y="5397149"/>
            <a:ext cx="389273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34AC2A9-B9F2-4579-81EE-791D4E27CDC1}"/>
              </a:ext>
            </a:extLst>
          </p:cNvPr>
          <p:cNvCxnSpPr/>
          <p:nvPr/>
        </p:nvCxnSpPr>
        <p:spPr>
          <a:xfrm flipV="1">
            <a:off x="3480707" y="2940982"/>
            <a:ext cx="3378926" cy="2177143"/>
          </a:xfrm>
          <a:prstGeom prst="line">
            <a:avLst/>
          </a:prstGeom>
          <a:ln w="19050">
            <a:solidFill>
              <a:srgbClr val="0099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90ACD6F-786A-406F-B67C-08F72FB80B53}"/>
              </a:ext>
            </a:extLst>
          </p:cNvPr>
          <p:cNvCxnSpPr/>
          <p:nvPr/>
        </p:nvCxnSpPr>
        <p:spPr>
          <a:xfrm flipV="1">
            <a:off x="3480707" y="2022577"/>
            <a:ext cx="3378926" cy="2177143"/>
          </a:xfrm>
          <a:prstGeom prst="line">
            <a:avLst/>
          </a:prstGeom>
          <a:ln w="19050">
            <a:solidFill>
              <a:srgbClr val="CC66FF"/>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9B1BA30-35F8-43ED-BD4E-9CC2002779CE}"/>
              </a:ext>
            </a:extLst>
          </p:cNvPr>
          <p:cNvCxnSpPr>
            <a:cxnSpLocks/>
          </p:cNvCxnSpPr>
          <p:nvPr/>
        </p:nvCxnSpPr>
        <p:spPr>
          <a:xfrm flipV="1">
            <a:off x="3480707" y="3638016"/>
            <a:ext cx="3509554" cy="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777AFB6-5880-491E-B610-6F5AA3630A12}"/>
              </a:ext>
            </a:extLst>
          </p:cNvPr>
          <p:cNvSpPr/>
          <p:nvPr/>
        </p:nvSpPr>
        <p:spPr>
          <a:xfrm>
            <a:off x="7106355" y="5397149"/>
            <a:ext cx="902811" cy="338554"/>
          </a:xfrm>
          <a:prstGeom prst="rect">
            <a:avLst/>
          </a:prstGeom>
        </p:spPr>
        <p:txBody>
          <a:bodyPr wrap="none">
            <a:spAutoFit/>
          </a:bodyPr>
          <a:lstStyle/>
          <a:p>
            <a:r>
              <a:rPr lang="en-US" sz="1600" dirty="0">
                <a:latin typeface="Corbel Light" panose="020B0303020204020204" pitchFamily="34" charset="0"/>
              </a:rPr>
              <a:t>Quantity</a:t>
            </a:r>
            <a:endParaRPr lang="en-US" sz="1600" dirty="0"/>
          </a:p>
        </p:txBody>
      </p:sp>
      <p:cxnSp>
        <p:nvCxnSpPr>
          <p:cNvPr id="35" name="Straight Connector 34">
            <a:extLst>
              <a:ext uri="{FF2B5EF4-FFF2-40B4-BE49-F238E27FC236}">
                <a16:creationId xmlns:a16="http://schemas.microsoft.com/office/drawing/2014/main" id="{0889E798-F256-4AB9-A0EB-1D6CAB256B27}"/>
              </a:ext>
            </a:extLst>
          </p:cNvPr>
          <p:cNvCxnSpPr>
            <a:cxnSpLocks/>
          </p:cNvCxnSpPr>
          <p:nvPr/>
        </p:nvCxnSpPr>
        <p:spPr>
          <a:xfrm>
            <a:off x="5744936" y="3638004"/>
            <a:ext cx="0" cy="175914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DDF9D984-27BC-48E6-85A7-CDD3971D943E}"/>
              </a:ext>
            </a:extLst>
          </p:cNvPr>
          <p:cNvGrpSpPr/>
          <p:nvPr/>
        </p:nvGrpSpPr>
        <p:grpSpPr>
          <a:xfrm>
            <a:off x="5117918" y="3068593"/>
            <a:ext cx="1680715" cy="3331062"/>
            <a:chOff x="2751908" y="3297193"/>
            <a:chExt cx="1680715" cy="3331062"/>
          </a:xfrm>
        </p:grpSpPr>
        <p:cxnSp>
          <p:nvCxnSpPr>
            <p:cNvPr id="36" name="Straight Connector 35">
              <a:extLst>
                <a:ext uri="{FF2B5EF4-FFF2-40B4-BE49-F238E27FC236}">
                  <a16:creationId xmlns:a16="http://schemas.microsoft.com/office/drawing/2014/main" id="{644CDB38-3CEB-4A39-A6CA-DD0A69F0D726}"/>
                </a:ext>
              </a:extLst>
            </p:cNvPr>
            <p:cNvCxnSpPr>
              <a:cxnSpLocks/>
            </p:cNvCxnSpPr>
            <p:nvPr/>
          </p:nvCxnSpPr>
          <p:spPr>
            <a:xfrm>
              <a:off x="3587931" y="3297193"/>
              <a:ext cx="0" cy="232855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1" name="Arrow: Down 40">
              <a:extLst>
                <a:ext uri="{FF2B5EF4-FFF2-40B4-BE49-F238E27FC236}">
                  <a16:creationId xmlns:a16="http://schemas.microsoft.com/office/drawing/2014/main" id="{C273AADD-8364-4F14-AA3F-42B3EC21BD66}"/>
                </a:ext>
              </a:extLst>
            </p:cNvPr>
            <p:cNvSpPr/>
            <p:nvPr/>
          </p:nvSpPr>
          <p:spPr>
            <a:xfrm rot="5400000" flipH="1" flipV="1">
              <a:off x="3396233" y="5327927"/>
              <a:ext cx="199164" cy="164108"/>
            </a:xfrm>
            <a:prstGeom prst="downArrow">
              <a:avLst/>
            </a:prstGeom>
            <a:solidFill>
              <a:srgbClr val="CC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C0578691-463F-4562-AF02-7A4F1619E0DD}"/>
                </a:ext>
              </a:extLst>
            </p:cNvPr>
            <p:cNvSpPr/>
            <p:nvPr/>
          </p:nvSpPr>
          <p:spPr>
            <a:xfrm>
              <a:off x="2751908" y="5719603"/>
              <a:ext cx="1680715" cy="908652"/>
            </a:xfrm>
            <a:prstGeom prst="rect">
              <a:avLst/>
            </a:prstGeom>
            <a:solidFill>
              <a:schemeClr val="bg1"/>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rgbClr val="CC66FF"/>
                  </a:solidFill>
                  <a:latin typeface="Corbel Light" panose="020B0303020204020204" pitchFamily="34" charset="0"/>
                </a:rPr>
                <a:t>Disintermediation is less; could even reverse</a:t>
              </a:r>
            </a:p>
          </p:txBody>
        </p:sp>
      </p:grpSp>
      <p:sp>
        <p:nvSpPr>
          <p:cNvPr id="43" name="Rectangle 42">
            <a:extLst>
              <a:ext uri="{FF2B5EF4-FFF2-40B4-BE49-F238E27FC236}">
                <a16:creationId xmlns:a16="http://schemas.microsoft.com/office/drawing/2014/main" id="{9832DDA8-9D3F-4A52-BF16-6ECA51F9EB67}"/>
              </a:ext>
            </a:extLst>
          </p:cNvPr>
          <p:cNvSpPr/>
          <p:nvPr/>
        </p:nvSpPr>
        <p:spPr>
          <a:xfrm>
            <a:off x="2467913" y="1547175"/>
            <a:ext cx="1381781" cy="584775"/>
          </a:xfrm>
          <a:prstGeom prst="rect">
            <a:avLst/>
          </a:prstGeom>
        </p:spPr>
        <p:txBody>
          <a:bodyPr wrap="square">
            <a:spAutoFit/>
          </a:bodyPr>
          <a:lstStyle/>
          <a:p>
            <a:r>
              <a:rPr lang="en-US" sz="1600" dirty="0">
                <a:latin typeface="Corbel Light" panose="020B0303020204020204" pitchFamily="34" charset="0"/>
              </a:rPr>
              <a:t>Interest on deposits</a:t>
            </a:r>
            <a:endParaRPr lang="en-US" sz="1600" dirty="0"/>
          </a:p>
        </p:txBody>
      </p:sp>
      <p:grpSp>
        <p:nvGrpSpPr>
          <p:cNvPr id="5" name="Group 4">
            <a:extLst>
              <a:ext uri="{FF2B5EF4-FFF2-40B4-BE49-F238E27FC236}">
                <a16:creationId xmlns:a16="http://schemas.microsoft.com/office/drawing/2014/main" id="{F040E958-64A0-45C8-8AEB-F680DB5A501F}"/>
              </a:ext>
            </a:extLst>
          </p:cNvPr>
          <p:cNvGrpSpPr/>
          <p:nvPr/>
        </p:nvGrpSpPr>
        <p:grpSpPr>
          <a:xfrm>
            <a:off x="3480707" y="2962415"/>
            <a:ext cx="5524146" cy="1088572"/>
            <a:chOff x="1114697" y="3191015"/>
            <a:chExt cx="5524146" cy="1088572"/>
          </a:xfrm>
        </p:grpSpPr>
        <p:sp>
          <p:nvSpPr>
            <p:cNvPr id="30" name="Arrow: Down 29">
              <a:extLst>
                <a:ext uri="{FF2B5EF4-FFF2-40B4-BE49-F238E27FC236}">
                  <a16:creationId xmlns:a16="http://schemas.microsoft.com/office/drawing/2014/main" id="{7C2B9987-2A04-4063-A501-4510D00D1FB0}"/>
                </a:ext>
              </a:extLst>
            </p:cNvPr>
            <p:cNvSpPr/>
            <p:nvPr/>
          </p:nvSpPr>
          <p:spPr>
            <a:xfrm flipV="1">
              <a:off x="1369910" y="3349084"/>
              <a:ext cx="199169" cy="460424"/>
            </a:xfrm>
            <a:prstGeom prst="downArrow">
              <a:avLst/>
            </a:prstGeom>
            <a:solidFill>
              <a:srgbClr val="CC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9D60950B-385B-49C2-9866-40853725FB29}"/>
                </a:ext>
              </a:extLst>
            </p:cNvPr>
            <p:cNvCxnSpPr>
              <a:cxnSpLocks/>
            </p:cNvCxnSpPr>
            <p:nvPr/>
          </p:nvCxnSpPr>
          <p:spPr>
            <a:xfrm flipV="1">
              <a:off x="1114697" y="3288481"/>
              <a:ext cx="3509554" cy="3"/>
            </a:xfrm>
            <a:prstGeom prst="line">
              <a:avLst/>
            </a:prstGeom>
            <a:ln w="1905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77AEB96B-2213-4BFE-96AB-5E9459AD8B12}"/>
                </a:ext>
              </a:extLst>
            </p:cNvPr>
            <p:cNvSpPr/>
            <p:nvPr/>
          </p:nvSpPr>
          <p:spPr>
            <a:xfrm>
              <a:off x="4714249" y="3191015"/>
              <a:ext cx="1924594" cy="1088572"/>
            </a:xfrm>
            <a:prstGeom prst="rect">
              <a:avLst/>
            </a:prstGeom>
            <a:solidFill>
              <a:schemeClr val="bg1"/>
            </a:solidFill>
            <a:ln w="127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rgbClr val="C00000"/>
                  </a:solidFill>
                  <a:latin typeface="Corbel Light" panose="020B0303020204020204" pitchFamily="34" charset="0"/>
                </a:rPr>
                <a:t>Demand </a:t>
              </a:r>
              <a:r>
                <a:rPr lang="en-US" sz="1600" dirty="0">
                  <a:solidFill>
                    <a:srgbClr val="C00000"/>
                  </a:solidFill>
                  <a:latin typeface="Corbel Light" panose="020B0303020204020204" pitchFamily="34" charset="0"/>
                </a:rPr>
                <a:t>shifts up as banks accept lower margins</a:t>
              </a:r>
            </a:p>
          </p:txBody>
        </p:sp>
      </p:grpSp>
      <p:grpSp>
        <p:nvGrpSpPr>
          <p:cNvPr id="3" name="Group 2">
            <a:extLst>
              <a:ext uri="{FF2B5EF4-FFF2-40B4-BE49-F238E27FC236}">
                <a16:creationId xmlns:a16="http://schemas.microsoft.com/office/drawing/2014/main" id="{092CFDB2-D381-4B81-99A4-4B09DC84BB0F}"/>
              </a:ext>
            </a:extLst>
          </p:cNvPr>
          <p:cNvGrpSpPr/>
          <p:nvPr/>
        </p:nvGrpSpPr>
        <p:grpSpPr>
          <a:xfrm>
            <a:off x="3480707" y="1683899"/>
            <a:ext cx="5524147" cy="2975023"/>
            <a:chOff x="1114697" y="1912499"/>
            <a:chExt cx="5524147" cy="2975023"/>
          </a:xfrm>
        </p:grpSpPr>
        <p:cxnSp>
          <p:nvCxnSpPr>
            <p:cNvPr id="21" name="Straight Connector 20">
              <a:extLst>
                <a:ext uri="{FF2B5EF4-FFF2-40B4-BE49-F238E27FC236}">
                  <a16:creationId xmlns:a16="http://schemas.microsoft.com/office/drawing/2014/main" id="{4C7EE602-6376-4451-9584-F1C08DAA9AE2}"/>
                </a:ext>
              </a:extLst>
            </p:cNvPr>
            <p:cNvCxnSpPr/>
            <p:nvPr/>
          </p:nvCxnSpPr>
          <p:spPr>
            <a:xfrm flipV="1">
              <a:off x="1114697" y="2710379"/>
              <a:ext cx="3378926" cy="2177143"/>
            </a:xfrm>
            <a:prstGeom prst="line">
              <a:avLst/>
            </a:prstGeom>
            <a:ln w="19050">
              <a:solidFill>
                <a:srgbClr val="009900"/>
              </a:solidFill>
              <a:prstDash val="dash"/>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2A797EF3-2CE2-4022-8CA8-B0494A7C201A}"/>
                </a:ext>
              </a:extLst>
            </p:cNvPr>
            <p:cNvSpPr/>
            <p:nvPr/>
          </p:nvSpPr>
          <p:spPr>
            <a:xfrm>
              <a:off x="4714249" y="1912499"/>
              <a:ext cx="1924595" cy="1056669"/>
            </a:xfrm>
            <a:prstGeom prst="rect">
              <a:avLst/>
            </a:prstGeom>
            <a:solidFill>
              <a:schemeClr val="bg1"/>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rgbClr val="009900"/>
                  </a:solidFill>
                  <a:latin typeface="Corbel Light" panose="020B0303020204020204" pitchFamily="34" charset="0"/>
                </a:rPr>
                <a:t>Supply</a:t>
              </a:r>
              <a:r>
                <a:rPr lang="en-US" sz="1600" dirty="0">
                  <a:solidFill>
                    <a:srgbClr val="009900"/>
                  </a:solidFill>
                  <a:latin typeface="Corbel Light" panose="020B0303020204020204" pitchFamily="34" charset="0"/>
                </a:rPr>
                <a:t> shifts back in, as banks improve payment services</a:t>
              </a:r>
            </a:p>
          </p:txBody>
        </p:sp>
        <p:sp>
          <p:nvSpPr>
            <p:cNvPr id="26" name="Arrow: Down 25">
              <a:extLst>
                <a:ext uri="{FF2B5EF4-FFF2-40B4-BE49-F238E27FC236}">
                  <a16:creationId xmlns:a16="http://schemas.microsoft.com/office/drawing/2014/main" id="{63DD2536-393E-4CEC-8A1F-AED7ECC79F1B}"/>
                </a:ext>
              </a:extLst>
            </p:cNvPr>
            <p:cNvSpPr/>
            <p:nvPr/>
          </p:nvSpPr>
          <p:spPr>
            <a:xfrm rot="8382822" flipH="1" flipV="1">
              <a:off x="3921346" y="2675892"/>
              <a:ext cx="200410" cy="226109"/>
            </a:xfrm>
            <a:prstGeom prst="downArrow">
              <a:avLst/>
            </a:prstGeom>
            <a:solidFill>
              <a:srgbClr val="CC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2735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11813ED3-85A6-421C-BB68-4D22735F9921}"/>
              </a:ext>
            </a:extLst>
          </p:cNvPr>
          <p:cNvSpPr txBox="1">
            <a:spLocks/>
          </p:cNvSpPr>
          <p:nvPr/>
        </p:nvSpPr>
        <p:spPr>
          <a:xfrm>
            <a:off x="0" y="6010"/>
            <a:ext cx="12192000" cy="851352"/>
          </a:xfrm>
          <a:prstGeom prst="rect">
            <a:avLst/>
          </a:prstGeom>
        </p:spPr>
        <p:txBody>
          <a:bodyPr vert="horz" anchor="b">
            <a:noAutofit/>
          </a:bodyPr>
          <a:lstStyle>
            <a:lvl1pPr algn="ctr" rtl="0" eaLnBrk="1" latinLnBrk="0" hangingPunct="1">
              <a:spcBef>
                <a:spcPct val="0"/>
              </a:spcBef>
              <a:buNone/>
              <a:defRPr kumimoji="0" sz="4400" b="0" kern="1200">
                <a:solidFill>
                  <a:srgbClr val="0000FF"/>
                </a:solidFill>
                <a:latin typeface="Calibri Light" panose="020F0302020204030204" pitchFamily="34" charset="0"/>
                <a:ea typeface="+mj-ea"/>
                <a:cs typeface="Calibri Light" panose="020F0302020204030204" pitchFamily="34" charset="0"/>
              </a:defRPr>
            </a:lvl1pPr>
          </a:lstStyle>
          <a:p>
            <a:r>
              <a:rPr lang="en-US" dirty="0">
                <a:latin typeface="Corbel Light" panose="020B0303020204020204" pitchFamily="34" charset="0"/>
              </a:rPr>
              <a:t>Results change widely with household assumptions</a:t>
            </a:r>
          </a:p>
        </p:txBody>
      </p:sp>
      <p:sp>
        <p:nvSpPr>
          <p:cNvPr id="2" name="Rectangle 1">
            <a:extLst>
              <a:ext uri="{FF2B5EF4-FFF2-40B4-BE49-F238E27FC236}">
                <a16:creationId xmlns:a16="http://schemas.microsoft.com/office/drawing/2014/main" id="{34FC5CDD-735C-4DE5-8445-B5D204AED05C}"/>
              </a:ext>
            </a:extLst>
          </p:cNvPr>
          <p:cNvSpPr/>
          <p:nvPr/>
        </p:nvSpPr>
        <p:spPr>
          <a:xfrm>
            <a:off x="5623655" y="1367555"/>
            <a:ext cx="2012089" cy="523220"/>
          </a:xfrm>
          <a:prstGeom prst="rect">
            <a:avLst/>
          </a:prstGeom>
        </p:spPr>
        <p:txBody>
          <a:bodyPr wrap="none">
            <a:spAutoFit/>
          </a:bodyPr>
          <a:lstStyle/>
          <a:p>
            <a:r>
              <a:rPr lang="en-US" sz="2800" u="sng" dirty="0">
                <a:solidFill>
                  <a:srgbClr val="CC66FF"/>
                </a:solidFill>
                <a:latin typeface="Corbel Light" panose="020B0303020204020204" pitchFamily="34" charset="0"/>
                <a:cs typeface="Calibri Light" panose="020F0302020204030204" pitchFamily="34" charset="0"/>
              </a:rPr>
              <a:t>Liquid assets</a:t>
            </a:r>
            <a:endParaRPr lang="en-US" sz="2800" u="sng" dirty="0">
              <a:solidFill>
                <a:srgbClr val="CC66FF"/>
              </a:solidFill>
            </a:endParaRPr>
          </a:p>
        </p:txBody>
      </p:sp>
      <p:sp>
        <p:nvSpPr>
          <p:cNvPr id="21" name="Rectangle 20">
            <a:extLst>
              <a:ext uri="{FF2B5EF4-FFF2-40B4-BE49-F238E27FC236}">
                <a16:creationId xmlns:a16="http://schemas.microsoft.com/office/drawing/2014/main" id="{62448980-E3A9-4CA0-A85C-94B4CAEE0ACA}"/>
              </a:ext>
            </a:extLst>
          </p:cNvPr>
          <p:cNvSpPr/>
          <p:nvPr/>
        </p:nvSpPr>
        <p:spPr>
          <a:xfrm>
            <a:off x="9193138" y="1362364"/>
            <a:ext cx="2063385" cy="523220"/>
          </a:xfrm>
          <a:prstGeom prst="rect">
            <a:avLst/>
          </a:prstGeom>
        </p:spPr>
        <p:txBody>
          <a:bodyPr wrap="none">
            <a:spAutoFit/>
          </a:bodyPr>
          <a:lstStyle/>
          <a:p>
            <a:r>
              <a:rPr lang="en-US" sz="2800" u="sng" dirty="0">
                <a:solidFill>
                  <a:srgbClr val="009900"/>
                </a:solidFill>
                <a:latin typeface="Corbel Light" panose="020B0303020204020204" pitchFamily="34" charset="0"/>
                <a:cs typeface="Calibri Light" panose="020F0302020204030204" pitchFamily="34" charset="0"/>
              </a:rPr>
              <a:t>Illiquid assets</a:t>
            </a:r>
            <a:endParaRPr lang="en-US" sz="2800" u="sng" dirty="0">
              <a:solidFill>
                <a:srgbClr val="009900"/>
              </a:solidFill>
            </a:endParaRPr>
          </a:p>
        </p:txBody>
      </p:sp>
      <p:grpSp>
        <p:nvGrpSpPr>
          <p:cNvPr id="54" name="Group 53">
            <a:extLst>
              <a:ext uri="{FF2B5EF4-FFF2-40B4-BE49-F238E27FC236}">
                <a16:creationId xmlns:a16="http://schemas.microsoft.com/office/drawing/2014/main" id="{F2955CDD-0F6E-46C1-BDAF-B7DA16677456}"/>
              </a:ext>
            </a:extLst>
          </p:cNvPr>
          <p:cNvGrpSpPr/>
          <p:nvPr/>
        </p:nvGrpSpPr>
        <p:grpSpPr>
          <a:xfrm>
            <a:off x="107990" y="2018311"/>
            <a:ext cx="11583526" cy="710482"/>
            <a:chOff x="107990" y="2018311"/>
            <a:chExt cx="11583526" cy="710482"/>
          </a:xfrm>
        </p:grpSpPr>
        <p:sp>
          <p:nvSpPr>
            <p:cNvPr id="7" name="Rectangle 6">
              <a:extLst>
                <a:ext uri="{FF2B5EF4-FFF2-40B4-BE49-F238E27FC236}">
                  <a16:creationId xmlns:a16="http://schemas.microsoft.com/office/drawing/2014/main" id="{38DE3284-C7FA-4882-A22F-3BA0E7C127D5}"/>
                </a:ext>
              </a:extLst>
            </p:cNvPr>
            <p:cNvSpPr/>
            <p:nvPr/>
          </p:nvSpPr>
          <p:spPr>
            <a:xfrm>
              <a:off x="4109508" y="2090908"/>
              <a:ext cx="3028295" cy="637885"/>
            </a:xfrm>
            <a:prstGeom prst="rect">
              <a:avLst/>
            </a:prstGeom>
            <a:solidFill>
              <a:srgbClr val="CC66FF"/>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Corbel Light" panose="020B0303020204020204" pitchFamily="34" charset="0"/>
                  <a:cs typeface="Calibri Light" panose="020F0302020204030204" pitchFamily="34" charset="0"/>
                </a:rPr>
                <a:t>Deposits</a:t>
              </a:r>
            </a:p>
          </p:txBody>
        </p:sp>
        <p:sp>
          <p:nvSpPr>
            <p:cNvPr id="16" name="Rectangle 15">
              <a:extLst>
                <a:ext uri="{FF2B5EF4-FFF2-40B4-BE49-F238E27FC236}">
                  <a16:creationId xmlns:a16="http://schemas.microsoft.com/office/drawing/2014/main" id="{6A3BF768-884B-4489-8BCC-9E47302EE06B}"/>
                </a:ext>
              </a:extLst>
            </p:cNvPr>
            <p:cNvSpPr/>
            <p:nvPr/>
          </p:nvSpPr>
          <p:spPr>
            <a:xfrm>
              <a:off x="7223952" y="2085904"/>
              <a:ext cx="1563432" cy="637885"/>
            </a:xfrm>
            <a:prstGeom prst="rect">
              <a:avLst/>
            </a:prstGeom>
            <a:solidFill>
              <a:srgbClr val="CC66FF"/>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Corbel Light" panose="020B0303020204020204" pitchFamily="34" charset="0"/>
                  <a:cs typeface="Calibri Light" panose="020F0302020204030204" pitchFamily="34" charset="0"/>
                </a:rPr>
                <a:t>Cash</a:t>
              </a:r>
            </a:p>
          </p:txBody>
        </p:sp>
        <p:sp>
          <p:nvSpPr>
            <p:cNvPr id="25" name="Rectangle 24">
              <a:extLst>
                <a:ext uri="{FF2B5EF4-FFF2-40B4-BE49-F238E27FC236}">
                  <a16:creationId xmlns:a16="http://schemas.microsoft.com/office/drawing/2014/main" id="{A2143BE3-976C-42E9-A597-2EF4E3AB75E6}"/>
                </a:ext>
              </a:extLst>
            </p:cNvPr>
            <p:cNvSpPr/>
            <p:nvPr/>
          </p:nvSpPr>
          <p:spPr>
            <a:xfrm>
              <a:off x="8874881" y="2090907"/>
              <a:ext cx="2816635" cy="637885"/>
            </a:xfrm>
            <a:prstGeom prst="rect">
              <a:avLst/>
            </a:prstGeom>
            <a:solidFill>
              <a:srgbClr val="009900"/>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Corbel Light" panose="020B0303020204020204" pitchFamily="34" charset="0"/>
                  <a:cs typeface="Calibri Light" panose="020F0302020204030204" pitchFamily="34" charset="0"/>
                </a:rPr>
                <a:t>Bonds</a:t>
              </a:r>
            </a:p>
          </p:txBody>
        </p:sp>
        <p:sp>
          <p:nvSpPr>
            <p:cNvPr id="8" name="Oval 7">
              <a:extLst>
                <a:ext uri="{FF2B5EF4-FFF2-40B4-BE49-F238E27FC236}">
                  <a16:creationId xmlns:a16="http://schemas.microsoft.com/office/drawing/2014/main" id="{C0885600-C89C-4388-8755-DF532D25C0A1}"/>
                </a:ext>
              </a:extLst>
            </p:cNvPr>
            <p:cNvSpPr/>
            <p:nvPr/>
          </p:nvSpPr>
          <p:spPr>
            <a:xfrm>
              <a:off x="107990" y="2018311"/>
              <a:ext cx="699660" cy="699660"/>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orbel Light" panose="020B0303020204020204" pitchFamily="34" charset="0"/>
                </a:rPr>
                <a:t>A</a:t>
              </a:r>
            </a:p>
          </p:txBody>
        </p:sp>
        <p:sp>
          <p:nvSpPr>
            <p:cNvPr id="48" name="Rectangle 47">
              <a:extLst>
                <a:ext uri="{FF2B5EF4-FFF2-40B4-BE49-F238E27FC236}">
                  <a16:creationId xmlns:a16="http://schemas.microsoft.com/office/drawing/2014/main" id="{F320E644-8E40-4658-9BAE-076B424E426D}"/>
                </a:ext>
              </a:extLst>
            </p:cNvPr>
            <p:cNvSpPr/>
            <p:nvPr/>
          </p:nvSpPr>
          <p:spPr>
            <a:xfrm>
              <a:off x="888432" y="2152697"/>
              <a:ext cx="1122423" cy="430887"/>
            </a:xfrm>
            <a:prstGeom prst="rect">
              <a:avLst/>
            </a:prstGeom>
          </p:spPr>
          <p:txBody>
            <a:bodyPr wrap="none">
              <a:spAutoFit/>
            </a:bodyPr>
            <a:lstStyle/>
            <a:p>
              <a:r>
                <a:rPr lang="en-US" sz="2200" dirty="0">
                  <a:solidFill>
                    <a:srgbClr val="0000FF"/>
                  </a:solidFill>
                  <a:latin typeface="Corbel Light" panose="020B0303020204020204" pitchFamily="34" charset="0"/>
                  <a:cs typeface="Calibri Light" panose="020F0302020204030204" pitchFamily="34" charset="0"/>
                </a:rPr>
                <a:t>Baseline</a:t>
              </a:r>
              <a:endParaRPr lang="en-US" sz="2200" dirty="0">
                <a:solidFill>
                  <a:srgbClr val="0000FF"/>
                </a:solidFill>
              </a:endParaRPr>
            </a:p>
          </p:txBody>
        </p:sp>
      </p:grpSp>
      <p:grpSp>
        <p:nvGrpSpPr>
          <p:cNvPr id="53" name="Group 52">
            <a:extLst>
              <a:ext uri="{FF2B5EF4-FFF2-40B4-BE49-F238E27FC236}">
                <a16:creationId xmlns:a16="http://schemas.microsoft.com/office/drawing/2014/main" id="{B9EC83B0-5385-43A8-A547-FEF31FC7F538}"/>
              </a:ext>
            </a:extLst>
          </p:cNvPr>
          <p:cNvGrpSpPr/>
          <p:nvPr/>
        </p:nvGrpSpPr>
        <p:grpSpPr>
          <a:xfrm>
            <a:off x="107990" y="2942837"/>
            <a:ext cx="11583526" cy="699660"/>
            <a:chOff x="107990" y="2880655"/>
            <a:chExt cx="11583526" cy="699660"/>
          </a:xfrm>
        </p:grpSpPr>
        <p:sp>
          <p:nvSpPr>
            <p:cNvPr id="15" name="Rectangle 14">
              <a:extLst>
                <a:ext uri="{FF2B5EF4-FFF2-40B4-BE49-F238E27FC236}">
                  <a16:creationId xmlns:a16="http://schemas.microsoft.com/office/drawing/2014/main" id="{5CE1FC73-7AD6-4250-AB62-5450165C9342}"/>
                </a:ext>
              </a:extLst>
            </p:cNvPr>
            <p:cNvSpPr/>
            <p:nvPr/>
          </p:nvSpPr>
          <p:spPr>
            <a:xfrm>
              <a:off x="6180662" y="2942430"/>
              <a:ext cx="1463514" cy="637885"/>
            </a:xfrm>
            <a:prstGeom prst="rect">
              <a:avLst/>
            </a:prstGeom>
            <a:solidFill>
              <a:srgbClr val="CC66FF"/>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Corbel Light" panose="020B0303020204020204" pitchFamily="34" charset="0"/>
                  <a:cs typeface="Calibri Light" panose="020F0302020204030204" pitchFamily="34" charset="0"/>
                </a:rPr>
                <a:t>CBDC</a:t>
              </a:r>
            </a:p>
          </p:txBody>
        </p:sp>
        <p:sp>
          <p:nvSpPr>
            <p:cNvPr id="29" name="Rectangle 28">
              <a:extLst>
                <a:ext uri="{FF2B5EF4-FFF2-40B4-BE49-F238E27FC236}">
                  <a16:creationId xmlns:a16="http://schemas.microsoft.com/office/drawing/2014/main" id="{AF7AD8E9-8BC7-47EC-83E9-2BB5F3584AB6}"/>
                </a:ext>
              </a:extLst>
            </p:cNvPr>
            <p:cNvSpPr/>
            <p:nvPr/>
          </p:nvSpPr>
          <p:spPr>
            <a:xfrm>
              <a:off x="7729624" y="2942430"/>
              <a:ext cx="1057760" cy="637885"/>
            </a:xfrm>
            <a:prstGeom prst="rect">
              <a:avLst/>
            </a:prstGeom>
            <a:solidFill>
              <a:schemeClr val="bg1"/>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CC66FF"/>
                  </a:solidFill>
                  <a:latin typeface="Corbel Light" panose="020B0303020204020204" pitchFamily="34" charset="0"/>
                  <a:cs typeface="Calibri Light" panose="020F0302020204030204" pitchFamily="34" charset="0"/>
                </a:rPr>
                <a:t>Cash</a:t>
              </a:r>
            </a:p>
          </p:txBody>
        </p:sp>
        <p:sp>
          <p:nvSpPr>
            <p:cNvPr id="31" name="Rectangle 30">
              <a:extLst>
                <a:ext uri="{FF2B5EF4-FFF2-40B4-BE49-F238E27FC236}">
                  <a16:creationId xmlns:a16="http://schemas.microsoft.com/office/drawing/2014/main" id="{B7FCE737-A708-4F99-95DA-BFF4BD73CB32}"/>
                </a:ext>
              </a:extLst>
            </p:cNvPr>
            <p:cNvSpPr/>
            <p:nvPr/>
          </p:nvSpPr>
          <p:spPr>
            <a:xfrm>
              <a:off x="4109509" y="2942429"/>
              <a:ext cx="1985706" cy="637885"/>
            </a:xfrm>
            <a:prstGeom prst="rect">
              <a:avLst/>
            </a:prstGeom>
            <a:solidFill>
              <a:schemeClr val="bg1"/>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CC66FF"/>
                  </a:solidFill>
                  <a:latin typeface="Corbel Light" panose="020B0303020204020204" pitchFamily="34" charset="0"/>
                  <a:cs typeface="Calibri Light" panose="020F0302020204030204" pitchFamily="34" charset="0"/>
                </a:rPr>
                <a:t>Deposits</a:t>
              </a:r>
            </a:p>
          </p:txBody>
        </p:sp>
        <p:sp>
          <p:nvSpPr>
            <p:cNvPr id="32" name="Oval 31">
              <a:extLst>
                <a:ext uri="{FF2B5EF4-FFF2-40B4-BE49-F238E27FC236}">
                  <a16:creationId xmlns:a16="http://schemas.microsoft.com/office/drawing/2014/main" id="{8A32DC32-2BAA-4DFE-B28A-47E1748D7D84}"/>
                </a:ext>
              </a:extLst>
            </p:cNvPr>
            <p:cNvSpPr/>
            <p:nvPr/>
          </p:nvSpPr>
          <p:spPr>
            <a:xfrm>
              <a:off x="107990" y="2880655"/>
              <a:ext cx="699660" cy="699660"/>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orbel Light" panose="020B0303020204020204" pitchFamily="34" charset="0"/>
                </a:rPr>
                <a:t>B</a:t>
              </a:r>
            </a:p>
          </p:txBody>
        </p:sp>
        <p:sp>
          <p:nvSpPr>
            <p:cNvPr id="37" name="Rectangle 36">
              <a:extLst>
                <a:ext uri="{FF2B5EF4-FFF2-40B4-BE49-F238E27FC236}">
                  <a16:creationId xmlns:a16="http://schemas.microsoft.com/office/drawing/2014/main" id="{A692D2BF-A114-47E4-9CF0-51877645C946}"/>
                </a:ext>
              </a:extLst>
            </p:cNvPr>
            <p:cNvSpPr/>
            <p:nvPr/>
          </p:nvSpPr>
          <p:spPr>
            <a:xfrm>
              <a:off x="8874881" y="2942428"/>
              <a:ext cx="2816635" cy="637885"/>
            </a:xfrm>
            <a:prstGeom prst="rect">
              <a:avLst/>
            </a:prstGeom>
            <a:solidFill>
              <a:schemeClr val="bg1"/>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9900"/>
                  </a:solidFill>
                  <a:latin typeface="Corbel Light" panose="020B0303020204020204" pitchFamily="34" charset="0"/>
                  <a:cs typeface="Calibri Light" panose="020F0302020204030204" pitchFamily="34" charset="0"/>
                </a:rPr>
                <a:t>Bonds</a:t>
              </a:r>
            </a:p>
          </p:txBody>
        </p:sp>
        <p:sp>
          <p:nvSpPr>
            <p:cNvPr id="49" name="Rectangle 48">
              <a:extLst>
                <a:ext uri="{FF2B5EF4-FFF2-40B4-BE49-F238E27FC236}">
                  <a16:creationId xmlns:a16="http://schemas.microsoft.com/office/drawing/2014/main" id="{14655EA7-82E8-4A1D-9AFB-FF27D51D863A}"/>
                </a:ext>
              </a:extLst>
            </p:cNvPr>
            <p:cNvSpPr/>
            <p:nvPr/>
          </p:nvSpPr>
          <p:spPr>
            <a:xfrm>
              <a:off x="888432" y="3015041"/>
              <a:ext cx="2284793" cy="430887"/>
            </a:xfrm>
            <a:prstGeom prst="rect">
              <a:avLst/>
            </a:prstGeom>
          </p:spPr>
          <p:txBody>
            <a:bodyPr wrap="none">
              <a:spAutoFit/>
            </a:bodyPr>
            <a:lstStyle/>
            <a:p>
              <a:r>
                <a:rPr lang="en-US" sz="2200" dirty="0">
                  <a:solidFill>
                    <a:srgbClr val="0000FF"/>
                  </a:solidFill>
                  <a:latin typeface="Corbel Light" panose="020B0303020204020204" pitchFamily="34" charset="0"/>
                  <a:cs typeface="Calibri Light" panose="020F0302020204030204" pitchFamily="34" charset="0"/>
                </a:rPr>
                <a:t>Introduction CBDC</a:t>
              </a:r>
              <a:endParaRPr lang="en-US" sz="2200" dirty="0">
                <a:solidFill>
                  <a:srgbClr val="0000FF"/>
                </a:solidFill>
              </a:endParaRPr>
            </a:p>
          </p:txBody>
        </p:sp>
      </p:grpSp>
      <p:grpSp>
        <p:nvGrpSpPr>
          <p:cNvPr id="26" name="Group 25">
            <a:extLst>
              <a:ext uri="{FF2B5EF4-FFF2-40B4-BE49-F238E27FC236}">
                <a16:creationId xmlns:a16="http://schemas.microsoft.com/office/drawing/2014/main" id="{DC1366FB-7E77-4325-B368-7AA7EFE7C61B}"/>
              </a:ext>
            </a:extLst>
          </p:cNvPr>
          <p:cNvGrpSpPr/>
          <p:nvPr/>
        </p:nvGrpSpPr>
        <p:grpSpPr>
          <a:xfrm>
            <a:off x="107990" y="3856541"/>
            <a:ext cx="11583527" cy="699660"/>
            <a:chOff x="107990" y="3701827"/>
            <a:chExt cx="11583527" cy="699660"/>
          </a:xfrm>
        </p:grpSpPr>
        <p:sp>
          <p:nvSpPr>
            <p:cNvPr id="33" name="Rectangle 32">
              <a:extLst>
                <a:ext uri="{FF2B5EF4-FFF2-40B4-BE49-F238E27FC236}">
                  <a16:creationId xmlns:a16="http://schemas.microsoft.com/office/drawing/2014/main" id="{18681BC3-3C89-43EF-A234-5894B72B842B}"/>
                </a:ext>
              </a:extLst>
            </p:cNvPr>
            <p:cNvSpPr/>
            <p:nvPr/>
          </p:nvSpPr>
          <p:spPr>
            <a:xfrm>
              <a:off x="7497398" y="3763602"/>
              <a:ext cx="1463514" cy="637885"/>
            </a:xfrm>
            <a:prstGeom prst="rect">
              <a:avLst/>
            </a:prstGeom>
            <a:solidFill>
              <a:schemeClr val="bg1"/>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CC66FF"/>
                  </a:solidFill>
                  <a:latin typeface="Corbel Light" panose="020B0303020204020204" pitchFamily="34" charset="0"/>
                  <a:cs typeface="Calibri Light" panose="020F0302020204030204" pitchFamily="34" charset="0"/>
                </a:rPr>
                <a:t>CBDC</a:t>
              </a:r>
            </a:p>
          </p:txBody>
        </p:sp>
        <p:sp>
          <p:nvSpPr>
            <p:cNvPr id="34" name="Rectangle 33">
              <a:extLst>
                <a:ext uri="{FF2B5EF4-FFF2-40B4-BE49-F238E27FC236}">
                  <a16:creationId xmlns:a16="http://schemas.microsoft.com/office/drawing/2014/main" id="{1048E961-1690-4A52-A0CF-C635C512ADBE}"/>
                </a:ext>
              </a:extLst>
            </p:cNvPr>
            <p:cNvSpPr/>
            <p:nvPr/>
          </p:nvSpPr>
          <p:spPr>
            <a:xfrm>
              <a:off x="9046360" y="3763602"/>
              <a:ext cx="957842" cy="637885"/>
            </a:xfrm>
            <a:prstGeom prst="rect">
              <a:avLst/>
            </a:prstGeom>
            <a:solidFill>
              <a:schemeClr val="bg1"/>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CC66FF"/>
                  </a:solidFill>
                  <a:latin typeface="Corbel Light" panose="020B0303020204020204" pitchFamily="34" charset="0"/>
                  <a:cs typeface="Calibri Light" panose="020F0302020204030204" pitchFamily="34" charset="0"/>
                </a:rPr>
                <a:t>Cash</a:t>
              </a:r>
            </a:p>
          </p:txBody>
        </p:sp>
        <p:sp>
          <p:nvSpPr>
            <p:cNvPr id="35" name="Rectangle 34">
              <a:extLst>
                <a:ext uri="{FF2B5EF4-FFF2-40B4-BE49-F238E27FC236}">
                  <a16:creationId xmlns:a16="http://schemas.microsoft.com/office/drawing/2014/main" id="{05A0F4C0-5A62-4D58-8957-79275BC8DE84}"/>
                </a:ext>
              </a:extLst>
            </p:cNvPr>
            <p:cNvSpPr/>
            <p:nvPr/>
          </p:nvSpPr>
          <p:spPr>
            <a:xfrm>
              <a:off x="4109508" y="3763601"/>
              <a:ext cx="3302441" cy="637885"/>
            </a:xfrm>
            <a:prstGeom prst="rect">
              <a:avLst/>
            </a:prstGeom>
            <a:solidFill>
              <a:srgbClr val="CC66FF"/>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Corbel Light" panose="020B0303020204020204" pitchFamily="34" charset="0"/>
                  <a:cs typeface="Calibri Light" panose="020F0302020204030204" pitchFamily="34" charset="0"/>
                </a:rPr>
                <a:t>Deposits</a:t>
              </a:r>
            </a:p>
          </p:txBody>
        </p:sp>
        <p:sp>
          <p:nvSpPr>
            <p:cNvPr id="36" name="Oval 35">
              <a:extLst>
                <a:ext uri="{FF2B5EF4-FFF2-40B4-BE49-F238E27FC236}">
                  <a16:creationId xmlns:a16="http://schemas.microsoft.com/office/drawing/2014/main" id="{3ECAAC7F-99E1-4806-A851-D709A9F9E75A}"/>
                </a:ext>
              </a:extLst>
            </p:cNvPr>
            <p:cNvSpPr/>
            <p:nvPr/>
          </p:nvSpPr>
          <p:spPr>
            <a:xfrm>
              <a:off x="107990" y="3701827"/>
              <a:ext cx="699660" cy="699660"/>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orbel Light" panose="020B0303020204020204" pitchFamily="34" charset="0"/>
                </a:rPr>
                <a:t>C</a:t>
              </a:r>
            </a:p>
          </p:txBody>
        </p:sp>
        <p:sp>
          <p:nvSpPr>
            <p:cNvPr id="38" name="Rectangle 37">
              <a:extLst>
                <a:ext uri="{FF2B5EF4-FFF2-40B4-BE49-F238E27FC236}">
                  <a16:creationId xmlns:a16="http://schemas.microsoft.com/office/drawing/2014/main" id="{9B0D865C-3606-4ED1-B189-E702B5693CA7}"/>
                </a:ext>
              </a:extLst>
            </p:cNvPr>
            <p:cNvSpPr/>
            <p:nvPr/>
          </p:nvSpPr>
          <p:spPr>
            <a:xfrm>
              <a:off x="10089651" y="3763602"/>
              <a:ext cx="1601866" cy="637885"/>
            </a:xfrm>
            <a:prstGeom prst="rect">
              <a:avLst/>
            </a:prstGeom>
            <a:solidFill>
              <a:srgbClr val="009900"/>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Corbel Light" panose="020B0303020204020204" pitchFamily="34" charset="0"/>
                  <a:cs typeface="Calibri Light" panose="020F0302020204030204" pitchFamily="34" charset="0"/>
                </a:rPr>
                <a:t>Bonds</a:t>
              </a:r>
            </a:p>
          </p:txBody>
        </p:sp>
        <p:sp>
          <p:nvSpPr>
            <p:cNvPr id="50" name="Rectangle 49">
              <a:extLst>
                <a:ext uri="{FF2B5EF4-FFF2-40B4-BE49-F238E27FC236}">
                  <a16:creationId xmlns:a16="http://schemas.microsoft.com/office/drawing/2014/main" id="{8A578379-CB82-470E-862C-9271E4F055D0}"/>
                </a:ext>
              </a:extLst>
            </p:cNvPr>
            <p:cNvSpPr/>
            <p:nvPr/>
          </p:nvSpPr>
          <p:spPr>
            <a:xfrm>
              <a:off x="888432" y="3836213"/>
              <a:ext cx="2044149" cy="430887"/>
            </a:xfrm>
            <a:prstGeom prst="rect">
              <a:avLst/>
            </a:prstGeom>
          </p:spPr>
          <p:txBody>
            <a:bodyPr wrap="none">
              <a:spAutoFit/>
            </a:bodyPr>
            <a:lstStyle/>
            <a:p>
              <a:r>
                <a:rPr lang="en-US" sz="2200" dirty="0">
                  <a:solidFill>
                    <a:srgbClr val="0000FF"/>
                  </a:solidFill>
                  <a:latin typeface="Corbel Light" panose="020B0303020204020204" pitchFamily="34" charset="0"/>
                  <a:cs typeface="Calibri Light" panose="020F0302020204030204" pitchFamily="34" charset="0"/>
                </a:rPr>
                <a:t>Intensive margin</a:t>
              </a:r>
              <a:endParaRPr lang="en-US" sz="2200" dirty="0">
                <a:solidFill>
                  <a:srgbClr val="0000FF"/>
                </a:solidFill>
              </a:endParaRPr>
            </a:p>
          </p:txBody>
        </p:sp>
      </p:grpSp>
      <p:grpSp>
        <p:nvGrpSpPr>
          <p:cNvPr id="23" name="Group 22">
            <a:extLst>
              <a:ext uri="{FF2B5EF4-FFF2-40B4-BE49-F238E27FC236}">
                <a16:creationId xmlns:a16="http://schemas.microsoft.com/office/drawing/2014/main" id="{A7FE43A2-6D45-45BC-8B14-CE2DA9A070A8}"/>
              </a:ext>
            </a:extLst>
          </p:cNvPr>
          <p:cNvGrpSpPr/>
          <p:nvPr/>
        </p:nvGrpSpPr>
        <p:grpSpPr>
          <a:xfrm>
            <a:off x="112822" y="4770245"/>
            <a:ext cx="11583527" cy="699660"/>
            <a:chOff x="112822" y="4492111"/>
            <a:chExt cx="11583527" cy="699660"/>
          </a:xfrm>
        </p:grpSpPr>
        <p:sp>
          <p:nvSpPr>
            <p:cNvPr id="39" name="Rectangle 38">
              <a:extLst>
                <a:ext uri="{FF2B5EF4-FFF2-40B4-BE49-F238E27FC236}">
                  <a16:creationId xmlns:a16="http://schemas.microsoft.com/office/drawing/2014/main" id="{29BFCBE1-06DC-4F95-B968-ABF8EFE00BCE}"/>
                </a:ext>
              </a:extLst>
            </p:cNvPr>
            <p:cNvSpPr/>
            <p:nvPr/>
          </p:nvSpPr>
          <p:spPr>
            <a:xfrm>
              <a:off x="8180220" y="4553886"/>
              <a:ext cx="1809146" cy="637885"/>
            </a:xfrm>
            <a:prstGeom prst="rect">
              <a:avLst/>
            </a:prstGeom>
            <a:solidFill>
              <a:schemeClr val="bg1"/>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CC66FF"/>
                  </a:solidFill>
                  <a:latin typeface="Corbel Light" panose="020B0303020204020204" pitchFamily="34" charset="0"/>
                  <a:cs typeface="Calibri Light" panose="020F0302020204030204" pitchFamily="34" charset="0"/>
                </a:rPr>
                <a:t>CBDC</a:t>
              </a:r>
            </a:p>
          </p:txBody>
        </p:sp>
        <p:sp>
          <p:nvSpPr>
            <p:cNvPr id="41" name="Rectangle 40">
              <a:extLst>
                <a:ext uri="{FF2B5EF4-FFF2-40B4-BE49-F238E27FC236}">
                  <a16:creationId xmlns:a16="http://schemas.microsoft.com/office/drawing/2014/main" id="{7A54531C-9E60-47F8-9690-4B7302081A5F}"/>
                </a:ext>
              </a:extLst>
            </p:cNvPr>
            <p:cNvSpPr/>
            <p:nvPr/>
          </p:nvSpPr>
          <p:spPr>
            <a:xfrm>
              <a:off x="4114340" y="4553885"/>
              <a:ext cx="3974440" cy="637885"/>
            </a:xfrm>
            <a:prstGeom prst="rect">
              <a:avLst/>
            </a:prstGeom>
            <a:solidFill>
              <a:srgbClr val="CC66FF"/>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Corbel Light" panose="020B0303020204020204" pitchFamily="34" charset="0"/>
                  <a:cs typeface="Calibri Light" panose="020F0302020204030204" pitchFamily="34" charset="0"/>
                </a:rPr>
                <a:t>Deposits</a:t>
              </a:r>
            </a:p>
          </p:txBody>
        </p:sp>
        <p:sp>
          <p:nvSpPr>
            <p:cNvPr id="42" name="Oval 41">
              <a:extLst>
                <a:ext uri="{FF2B5EF4-FFF2-40B4-BE49-F238E27FC236}">
                  <a16:creationId xmlns:a16="http://schemas.microsoft.com/office/drawing/2014/main" id="{92A1005E-B539-4A4A-89C4-8EC1E4875AD4}"/>
                </a:ext>
              </a:extLst>
            </p:cNvPr>
            <p:cNvSpPr/>
            <p:nvPr/>
          </p:nvSpPr>
          <p:spPr>
            <a:xfrm>
              <a:off x="112822" y="4492111"/>
              <a:ext cx="699660" cy="699660"/>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orbel Light" panose="020B0303020204020204" pitchFamily="34" charset="0"/>
                </a:rPr>
                <a:t>D</a:t>
              </a:r>
            </a:p>
          </p:txBody>
        </p:sp>
        <p:sp>
          <p:nvSpPr>
            <p:cNvPr id="43" name="Rectangle 42">
              <a:extLst>
                <a:ext uri="{FF2B5EF4-FFF2-40B4-BE49-F238E27FC236}">
                  <a16:creationId xmlns:a16="http://schemas.microsoft.com/office/drawing/2014/main" id="{ED8A55C3-C146-46B9-A89A-2EB5AB62C954}"/>
                </a:ext>
              </a:extLst>
            </p:cNvPr>
            <p:cNvSpPr/>
            <p:nvPr/>
          </p:nvSpPr>
          <p:spPr>
            <a:xfrm>
              <a:off x="10094483" y="4553886"/>
              <a:ext cx="1601866" cy="637885"/>
            </a:xfrm>
            <a:prstGeom prst="rect">
              <a:avLst/>
            </a:prstGeom>
            <a:solidFill>
              <a:schemeClr val="bg1"/>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9900"/>
                  </a:solidFill>
                  <a:latin typeface="Corbel Light" panose="020B0303020204020204" pitchFamily="34" charset="0"/>
                  <a:cs typeface="Calibri Light" panose="020F0302020204030204" pitchFamily="34" charset="0"/>
                </a:rPr>
                <a:t>Bonds</a:t>
              </a:r>
            </a:p>
          </p:txBody>
        </p:sp>
        <p:sp>
          <p:nvSpPr>
            <p:cNvPr id="51" name="Rectangle 50">
              <a:extLst>
                <a:ext uri="{FF2B5EF4-FFF2-40B4-BE49-F238E27FC236}">
                  <a16:creationId xmlns:a16="http://schemas.microsoft.com/office/drawing/2014/main" id="{CB7E4890-838B-4B41-AA42-169F40CCEF48}"/>
                </a:ext>
              </a:extLst>
            </p:cNvPr>
            <p:cNvSpPr/>
            <p:nvPr/>
          </p:nvSpPr>
          <p:spPr>
            <a:xfrm>
              <a:off x="888431" y="4657385"/>
              <a:ext cx="1406154" cy="430887"/>
            </a:xfrm>
            <a:prstGeom prst="rect">
              <a:avLst/>
            </a:prstGeom>
          </p:spPr>
          <p:txBody>
            <a:bodyPr wrap="none">
              <a:spAutoFit/>
            </a:bodyPr>
            <a:lstStyle/>
            <a:p>
              <a:r>
                <a:rPr lang="en-US" sz="2200" dirty="0">
                  <a:solidFill>
                    <a:srgbClr val="0000FF"/>
                  </a:solidFill>
                  <a:latin typeface="Corbel Light" panose="020B0303020204020204" pitchFamily="34" charset="0"/>
                  <a:cs typeface="Calibri Light" panose="020F0302020204030204" pitchFamily="34" charset="0"/>
                </a:rPr>
                <a:t>Fixed costs</a:t>
              </a:r>
              <a:endParaRPr lang="en-US" sz="2200" dirty="0">
                <a:solidFill>
                  <a:srgbClr val="0000FF"/>
                </a:solidFill>
              </a:endParaRPr>
            </a:p>
          </p:txBody>
        </p:sp>
      </p:grpSp>
      <p:grpSp>
        <p:nvGrpSpPr>
          <p:cNvPr id="11" name="Group 10">
            <a:extLst>
              <a:ext uri="{FF2B5EF4-FFF2-40B4-BE49-F238E27FC236}">
                <a16:creationId xmlns:a16="http://schemas.microsoft.com/office/drawing/2014/main" id="{B2B148EC-68DC-4DE4-9833-B39C54E13995}"/>
              </a:ext>
            </a:extLst>
          </p:cNvPr>
          <p:cNvGrpSpPr/>
          <p:nvPr/>
        </p:nvGrpSpPr>
        <p:grpSpPr>
          <a:xfrm>
            <a:off x="112822" y="5683947"/>
            <a:ext cx="11583527" cy="699660"/>
            <a:chOff x="112822" y="5683947"/>
            <a:chExt cx="11583527" cy="699660"/>
          </a:xfrm>
        </p:grpSpPr>
        <p:sp>
          <p:nvSpPr>
            <p:cNvPr id="44" name="Rectangle 43">
              <a:extLst>
                <a:ext uri="{FF2B5EF4-FFF2-40B4-BE49-F238E27FC236}">
                  <a16:creationId xmlns:a16="http://schemas.microsoft.com/office/drawing/2014/main" id="{A95E0D77-6605-492B-B936-E4958BEFE25C}"/>
                </a:ext>
              </a:extLst>
            </p:cNvPr>
            <p:cNvSpPr/>
            <p:nvPr/>
          </p:nvSpPr>
          <p:spPr>
            <a:xfrm>
              <a:off x="6854522" y="5745722"/>
              <a:ext cx="3134843" cy="637885"/>
            </a:xfrm>
            <a:prstGeom prst="rect">
              <a:avLst/>
            </a:prstGeom>
            <a:solidFill>
              <a:srgbClr val="CC66FF"/>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Corbel Light" panose="020B0303020204020204" pitchFamily="34" charset="0"/>
                  <a:cs typeface="Calibri Light" panose="020F0302020204030204" pitchFamily="34" charset="0"/>
                </a:rPr>
                <a:t>CBDC</a:t>
              </a:r>
            </a:p>
          </p:txBody>
        </p:sp>
        <p:sp>
          <p:nvSpPr>
            <p:cNvPr id="45" name="Rectangle 44">
              <a:extLst>
                <a:ext uri="{FF2B5EF4-FFF2-40B4-BE49-F238E27FC236}">
                  <a16:creationId xmlns:a16="http://schemas.microsoft.com/office/drawing/2014/main" id="{CC479C6C-9B9D-40C3-8CB7-CB7600FB60C1}"/>
                </a:ext>
              </a:extLst>
            </p:cNvPr>
            <p:cNvSpPr/>
            <p:nvPr/>
          </p:nvSpPr>
          <p:spPr>
            <a:xfrm>
              <a:off x="4114340" y="5745721"/>
              <a:ext cx="2639416" cy="637885"/>
            </a:xfrm>
            <a:prstGeom prst="rect">
              <a:avLst/>
            </a:prstGeom>
            <a:solidFill>
              <a:srgbClr val="CC66FF"/>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Corbel Light" panose="020B0303020204020204" pitchFamily="34" charset="0"/>
                  <a:cs typeface="Calibri Light" panose="020F0302020204030204" pitchFamily="34" charset="0"/>
                </a:rPr>
                <a:t>Deposits</a:t>
              </a:r>
            </a:p>
          </p:txBody>
        </p:sp>
        <p:sp>
          <p:nvSpPr>
            <p:cNvPr id="46" name="Oval 45">
              <a:extLst>
                <a:ext uri="{FF2B5EF4-FFF2-40B4-BE49-F238E27FC236}">
                  <a16:creationId xmlns:a16="http://schemas.microsoft.com/office/drawing/2014/main" id="{28F73554-0840-4536-8AA2-52D424646BD2}"/>
                </a:ext>
              </a:extLst>
            </p:cNvPr>
            <p:cNvSpPr/>
            <p:nvPr/>
          </p:nvSpPr>
          <p:spPr>
            <a:xfrm>
              <a:off x="112822" y="5683947"/>
              <a:ext cx="699660" cy="699660"/>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orbel Light" panose="020B0303020204020204" pitchFamily="34" charset="0"/>
                </a:rPr>
                <a:t>E</a:t>
              </a:r>
            </a:p>
          </p:txBody>
        </p:sp>
        <p:sp>
          <p:nvSpPr>
            <p:cNvPr id="47" name="Rectangle 46">
              <a:extLst>
                <a:ext uri="{FF2B5EF4-FFF2-40B4-BE49-F238E27FC236}">
                  <a16:creationId xmlns:a16="http://schemas.microsoft.com/office/drawing/2014/main" id="{7E1FF990-F6B2-46B8-8CF7-91B5DDB3EDAA}"/>
                </a:ext>
              </a:extLst>
            </p:cNvPr>
            <p:cNvSpPr/>
            <p:nvPr/>
          </p:nvSpPr>
          <p:spPr>
            <a:xfrm>
              <a:off x="10094483" y="5745722"/>
              <a:ext cx="1601866" cy="637885"/>
            </a:xfrm>
            <a:prstGeom prst="rect">
              <a:avLst/>
            </a:prstGeom>
            <a:solidFill>
              <a:schemeClr val="bg1"/>
            </a:solidFill>
            <a:ln w="12700">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9900"/>
                  </a:solidFill>
                  <a:latin typeface="Corbel Light" panose="020B0303020204020204" pitchFamily="34" charset="0"/>
                  <a:cs typeface="Calibri Light" panose="020F0302020204030204" pitchFamily="34" charset="0"/>
                </a:rPr>
                <a:t>Bonds</a:t>
              </a:r>
            </a:p>
          </p:txBody>
        </p:sp>
        <p:sp>
          <p:nvSpPr>
            <p:cNvPr id="52" name="Rectangle 51">
              <a:extLst>
                <a:ext uri="{FF2B5EF4-FFF2-40B4-BE49-F238E27FC236}">
                  <a16:creationId xmlns:a16="http://schemas.microsoft.com/office/drawing/2014/main" id="{B5277990-1BD2-46BE-A50B-BE2F671286EF}"/>
                </a:ext>
              </a:extLst>
            </p:cNvPr>
            <p:cNvSpPr/>
            <p:nvPr/>
          </p:nvSpPr>
          <p:spPr>
            <a:xfrm>
              <a:off x="891648" y="5818333"/>
              <a:ext cx="2183611" cy="430887"/>
            </a:xfrm>
            <a:prstGeom prst="rect">
              <a:avLst/>
            </a:prstGeom>
          </p:spPr>
          <p:txBody>
            <a:bodyPr wrap="none">
              <a:spAutoFit/>
            </a:bodyPr>
            <a:lstStyle/>
            <a:p>
              <a:r>
                <a:rPr lang="en-US" sz="2200" dirty="0">
                  <a:solidFill>
                    <a:srgbClr val="0000FF"/>
                  </a:solidFill>
                  <a:latin typeface="Corbel Light" panose="020B0303020204020204" pitchFamily="34" charset="0"/>
                  <a:cs typeface="Calibri Light" panose="020F0302020204030204" pitchFamily="34" charset="0"/>
                </a:rPr>
                <a:t>Asymmetric costs</a:t>
              </a:r>
              <a:endParaRPr lang="en-US" sz="2200" dirty="0">
                <a:solidFill>
                  <a:srgbClr val="0000FF"/>
                </a:solidFill>
              </a:endParaRPr>
            </a:p>
          </p:txBody>
        </p:sp>
      </p:grpSp>
    </p:spTree>
    <p:extLst>
      <p:ext uri="{BB962C8B-B14F-4D97-AF65-F5344CB8AC3E}">
        <p14:creationId xmlns:p14="http://schemas.microsoft.com/office/powerpoint/2010/main" val="2931566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11813ED3-85A6-421C-BB68-4D22735F9921}"/>
              </a:ext>
            </a:extLst>
          </p:cNvPr>
          <p:cNvSpPr txBox="1">
            <a:spLocks/>
          </p:cNvSpPr>
          <p:nvPr/>
        </p:nvSpPr>
        <p:spPr>
          <a:xfrm>
            <a:off x="0" y="6010"/>
            <a:ext cx="12192000" cy="851352"/>
          </a:xfrm>
          <a:prstGeom prst="rect">
            <a:avLst/>
          </a:prstGeom>
        </p:spPr>
        <p:txBody>
          <a:bodyPr vert="horz" anchor="b">
            <a:noAutofit/>
          </a:bodyPr>
          <a:lstStyle>
            <a:lvl1pPr algn="ctr" rtl="0" eaLnBrk="1" latinLnBrk="0" hangingPunct="1">
              <a:spcBef>
                <a:spcPct val="0"/>
              </a:spcBef>
              <a:buNone/>
              <a:defRPr kumimoji="0" sz="4400" b="0" kern="1200">
                <a:solidFill>
                  <a:srgbClr val="0000FF"/>
                </a:solidFill>
                <a:latin typeface="Calibri Light" panose="020F0302020204030204" pitchFamily="34" charset="0"/>
                <a:ea typeface="+mj-ea"/>
                <a:cs typeface="Calibri Light" panose="020F0302020204030204" pitchFamily="34" charset="0"/>
              </a:defRPr>
            </a:lvl1pPr>
          </a:lstStyle>
          <a:p>
            <a:r>
              <a:rPr lang="en-US" dirty="0">
                <a:latin typeface="Corbel Light" panose="020B0303020204020204" pitchFamily="34" charset="0"/>
              </a:rPr>
              <a:t>Effects through banks must also be investigated</a:t>
            </a:r>
          </a:p>
        </p:txBody>
      </p:sp>
      <p:sp>
        <p:nvSpPr>
          <p:cNvPr id="24" name="Rectangle 23">
            <a:extLst>
              <a:ext uri="{FF2B5EF4-FFF2-40B4-BE49-F238E27FC236}">
                <a16:creationId xmlns:a16="http://schemas.microsoft.com/office/drawing/2014/main" id="{8453238B-11E2-486F-98AA-69313039B97A}"/>
              </a:ext>
            </a:extLst>
          </p:cNvPr>
          <p:cNvSpPr/>
          <p:nvPr/>
        </p:nvSpPr>
        <p:spPr>
          <a:xfrm>
            <a:off x="854016" y="1920473"/>
            <a:ext cx="3149948" cy="640080"/>
          </a:xfrm>
          <a:prstGeom prst="rect">
            <a:avLst/>
          </a:prstGeom>
          <a:solidFill>
            <a:srgbClr val="CC66FF"/>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Corbel Light" panose="020B0303020204020204" pitchFamily="34" charset="0"/>
                <a:cs typeface="Calibri Light" panose="020F0302020204030204" pitchFamily="34" charset="0"/>
              </a:rPr>
              <a:t>Deposits</a:t>
            </a:r>
          </a:p>
        </p:txBody>
      </p:sp>
      <p:sp>
        <p:nvSpPr>
          <p:cNvPr id="16" name="Rectangle 15">
            <a:extLst>
              <a:ext uri="{FF2B5EF4-FFF2-40B4-BE49-F238E27FC236}">
                <a16:creationId xmlns:a16="http://schemas.microsoft.com/office/drawing/2014/main" id="{7EAF2EE0-1604-41F4-ABBC-E599AADEE591}"/>
              </a:ext>
            </a:extLst>
          </p:cNvPr>
          <p:cNvSpPr/>
          <p:nvPr/>
        </p:nvSpPr>
        <p:spPr>
          <a:xfrm>
            <a:off x="4715494" y="1763459"/>
            <a:ext cx="6516528" cy="954107"/>
          </a:xfrm>
          <a:prstGeom prst="rect">
            <a:avLst/>
          </a:prstGeom>
        </p:spPr>
        <p:txBody>
          <a:bodyPr wrap="none">
            <a:spAutoFit/>
          </a:bodyPr>
          <a:lstStyle/>
          <a:p>
            <a:r>
              <a:rPr lang="en-US" sz="2800" dirty="0">
                <a:solidFill>
                  <a:srgbClr val="0000FF"/>
                </a:solidFill>
                <a:latin typeface="Corbel Light" panose="020B0303020204020204" pitchFamily="34" charset="0"/>
                <a:cs typeface="Calibri Light" panose="020F0302020204030204" pitchFamily="34" charset="0"/>
              </a:rPr>
              <a:t>Mechanical</a:t>
            </a:r>
          </a:p>
          <a:p>
            <a:r>
              <a:rPr lang="en-US" sz="2800" dirty="0">
                <a:solidFill>
                  <a:srgbClr val="0000FF"/>
                </a:solidFill>
                <a:latin typeface="Corbel Light" panose="020B0303020204020204" pitchFamily="34" charset="0"/>
                <a:cs typeface="Calibri Light" panose="020F0302020204030204" pitchFamily="34" charset="0"/>
              </a:rPr>
              <a:t>Amplification through regulatory constraints</a:t>
            </a:r>
            <a:endParaRPr lang="en-US" sz="2800" dirty="0">
              <a:solidFill>
                <a:srgbClr val="0000FF"/>
              </a:solidFill>
            </a:endParaRPr>
          </a:p>
        </p:txBody>
      </p:sp>
      <p:sp>
        <p:nvSpPr>
          <p:cNvPr id="17" name="Rectangle 16">
            <a:extLst>
              <a:ext uri="{FF2B5EF4-FFF2-40B4-BE49-F238E27FC236}">
                <a16:creationId xmlns:a16="http://schemas.microsoft.com/office/drawing/2014/main" id="{A0F53374-26D5-41E4-A8E7-F4CE4B734FFF}"/>
              </a:ext>
            </a:extLst>
          </p:cNvPr>
          <p:cNvSpPr/>
          <p:nvPr/>
        </p:nvSpPr>
        <p:spPr>
          <a:xfrm>
            <a:off x="854016" y="3128617"/>
            <a:ext cx="3149948" cy="640080"/>
          </a:xfrm>
          <a:prstGeom prst="rect">
            <a:avLst/>
          </a:prstGeom>
          <a:solidFill>
            <a:srgbClr val="CC66FF"/>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Corbel Light" panose="020B0303020204020204" pitchFamily="34" charset="0"/>
                <a:cs typeface="Calibri Light" panose="020F0302020204030204" pitchFamily="34" charset="0"/>
              </a:rPr>
              <a:t>Margins &amp; loan rates</a:t>
            </a:r>
          </a:p>
        </p:txBody>
      </p:sp>
      <p:sp>
        <p:nvSpPr>
          <p:cNvPr id="18" name="Rectangle 17">
            <a:extLst>
              <a:ext uri="{FF2B5EF4-FFF2-40B4-BE49-F238E27FC236}">
                <a16:creationId xmlns:a16="http://schemas.microsoft.com/office/drawing/2014/main" id="{4D7048C7-E872-41C7-AA68-730D6260CE37}"/>
              </a:ext>
            </a:extLst>
          </p:cNvPr>
          <p:cNvSpPr/>
          <p:nvPr/>
        </p:nvSpPr>
        <p:spPr>
          <a:xfrm>
            <a:off x="4715494" y="2971603"/>
            <a:ext cx="7082388" cy="954107"/>
          </a:xfrm>
          <a:prstGeom prst="rect">
            <a:avLst/>
          </a:prstGeom>
        </p:spPr>
        <p:txBody>
          <a:bodyPr wrap="none">
            <a:spAutoFit/>
          </a:bodyPr>
          <a:lstStyle/>
          <a:p>
            <a:r>
              <a:rPr lang="en-US" sz="2800" dirty="0">
                <a:solidFill>
                  <a:srgbClr val="0000FF"/>
                </a:solidFill>
                <a:latin typeface="Corbel Light" panose="020B0303020204020204" pitchFamily="34" charset="0"/>
                <a:cs typeface="Calibri Light" panose="020F0302020204030204" pitchFamily="34" charset="0"/>
              </a:rPr>
              <a:t>Lending market</a:t>
            </a:r>
          </a:p>
          <a:p>
            <a:r>
              <a:rPr lang="en-US" sz="2800" dirty="0">
                <a:solidFill>
                  <a:srgbClr val="0000FF"/>
                </a:solidFill>
                <a:latin typeface="Corbel Light" panose="020B0303020204020204" pitchFamily="34" charset="0"/>
                <a:cs typeface="Calibri Light" panose="020F0302020204030204" pitchFamily="34" charset="0"/>
              </a:rPr>
              <a:t>Can monetary policy offset higher lending rates?</a:t>
            </a:r>
          </a:p>
        </p:txBody>
      </p:sp>
      <p:sp>
        <p:nvSpPr>
          <p:cNvPr id="19" name="Rectangle 18">
            <a:extLst>
              <a:ext uri="{FF2B5EF4-FFF2-40B4-BE49-F238E27FC236}">
                <a16:creationId xmlns:a16="http://schemas.microsoft.com/office/drawing/2014/main" id="{209B7BD3-DA59-40D3-8F4E-4C5860B14A60}"/>
              </a:ext>
            </a:extLst>
          </p:cNvPr>
          <p:cNvSpPr/>
          <p:nvPr/>
        </p:nvSpPr>
        <p:spPr>
          <a:xfrm>
            <a:off x="854016" y="5399999"/>
            <a:ext cx="3149948" cy="640080"/>
          </a:xfrm>
          <a:prstGeom prst="rect">
            <a:avLst/>
          </a:prstGeom>
          <a:solidFill>
            <a:srgbClr val="CC66FF"/>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Corbel Light" panose="020B0303020204020204" pitchFamily="34" charset="0"/>
                <a:cs typeface="Calibri Light" panose="020F0302020204030204" pitchFamily="34" charset="0"/>
              </a:rPr>
              <a:t>Production function</a:t>
            </a:r>
          </a:p>
        </p:txBody>
      </p:sp>
      <p:sp>
        <p:nvSpPr>
          <p:cNvPr id="20" name="Rectangle 19">
            <a:extLst>
              <a:ext uri="{FF2B5EF4-FFF2-40B4-BE49-F238E27FC236}">
                <a16:creationId xmlns:a16="http://schemas.microsoft.com/office/drawing/2014/main" id="{3CD46BE6-30BA-42EF-BC2B-599668F1ACD6}"/>
              </a:ext>
            </a:extLst>
          </p:cNvPr>
          <p:cNvSpPr/>
          <p:nvPr/>
        </p:nvSpPr>
        <p:spPr>
          <a:xfrm>
            <a:off x="4715494" y="5242985"/>
            <a:ext cx="7242688" cy="954107"/>
          </a:xfrm>
          <a:prstGeom prst="rect">
            <a:avLst/>
          </a:prstGeom>
        </p:spPr>
        <p:txBody>
          <a:bodyPr wrap="none">
            <a:spAutoFit/>
          </a:bodyPr>
          <a:lstStyle/>
          <a:p>
            <a:r>
              <a:rPr lang="en-US" sz="2800" dirty="0">
                <a:solidFill>
                  <a:srgbClr val="0000FF"/>
                </a:solidFill>
                <a:latin typeface="Corbel Light" panose="020B0303020204020204" pitchFamily="34" charset="0"/>
                <a:cs typeface="Calibri Light" panose="020F0302020204030204" pitchFamily="34" charset="0"/>
              </a:rPr>
              <a:t>Access to data?</a:t>
            </a:r>
          </a:p>
          <a:p>
            <a:r>
              <a:rPr lang="en-US" sz="2800" dirty="0">
                <a:solidFill>
                  <a:srgbClr val="0000FF"/>
                </a:solidFill>
                <a:latin typeface="Corbel Light" panose="020B0303020204020204" pitchFamily="34" charset="0"/>
                <a:cs typeface="Calibri Light" panose="020F0302020204030204" pitchFamily="34" charset="0"/>
              </a:rPr>
              <a:t>Ability to compete on non-pecuniary dimensions?</a:t>
            </a:r>
          </a:p>
        </p:txBody>
      </p:sp>
      <p:sp>
        <p:nvSpPr>
          <p:cNvPr id="21" name="Rectangle 20">
            <a:extLst>
              <a:ext uri="{FF2B5EF4-FFF2-40B4-BE49-F238E27FC236}">
                <a16:creationId xmlns:a16="http://schemas.microsoft.com/office/drawing/2014/main" id="{BA5C370A-6254-4602-9BEC-99D29DCAC43A}"/>
              </a:ext>
            </a:extLst>
          </p:cNvPr>
          <p:cNvSpPr/>
          <p:nvPr/>
        </p:nvSpPr>
        <p:spPr>
          <a:xfrm>
            <a:off x="854016" y="4262317"/>
            <a:ext cx="3149948" cy="640080"/>
          </a:xfrm>
          <a:prstGeom prst="rect">
            <a:avLst/>
          </a:prstGeom>
          <a:solidFill>
            <a:srgbClr val="CC66FF"/>
          </a:solidFill>
          <a:ln w="12700">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Corbel Light" panose="020B0303020204020204" pitchFamily="34" charset="0"/>
                <a:cs typeface="Calibri Light" panose="020F0302020204030204" pitchFamily="34" charset="0"/>
              </a:rPr>
              <a:t>Profits</a:t>
            </a:r>
          </a:p>
        </p:txBody>
      </p:sp>
      <p:sp>
        <p:nvSpPr>
          <p:cNvPr id="22" name="Rectangle 21">
            <a:extLst>
              <a:ext uri="{FF2B5EF4-FFF2-40B4-BE49-F238E27FC236}">
                <a16:creationId xmlns:a16="http://schemas.microsoft.com/office/drawing/2014/main" id="{C0C64A7F-E24C-4FE3-8362-369517E8F9DC}"/>
              </a:ext>
            </a:extLst>
          </p:cNvPr>
          <p:cNvSpPr/>
          <p:nvPr/>
        </p:nvSpPr>
        <p:spPr>
          <a:xfrm>
            <a:off x="4715494" y="4321240"/>
            <a:ext cx="5532284" cy="523220"/>
          </a:xfrm>
          <a:prstGeom prst="rect">
            <a:avLst/>
          </a:prstGeom>
        </p:spPr>
        <p:txBody>
          <a:bodyPr wrap="none">
            <a:spAutoFit/>
          </a:bodyPr>
          <a:lstStyle/>
          <a:p>
            <a:r>
              <a:rPr lang="en-US" sz="2800" dirty="0">
                <a:solidFill>
                  <a:srgbClr val="0000FF"/>
                </a:solidFill>
                <a:latin typeface="Corbel Light" panose="020B0303020204020204" pitchFamily="34" charset="0"/>
                <a:cs typeface="Calibri Light" panose="020F0302020204030204" pitchFamily="34" charset="0"/>
              </a:rPr>
              <a:t>Amplification through capital ratios?</a:t>
            </a:r>
          </a:p>
        </p:txBody>
      </p:sp>
    </p:spTree>
    <p:extLst>
      <p:ext uri="{BB962C8B-B14F-4D97-AF65-F5344CB8AC3E}">
        <p14:creationId xmlns:p14="http://schemas.microsoft.com/office/powerpoint/2010/main" val="20082857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DEEE523A-27A6-4D85-B96D-C28E8A1D957F}"/>
              </a:ext>
            </a:extLst>
          </p:cNvPr>
          <p:cNvSpPr txBox="1">
            <a:spLocks/>
          </p:cNvSpPr>
          <p:nvPr/>
        </p:nvSpPr>
        <p:spPr>
          <a:xfrm>
            <a:off x="402336" y="6010"/>
            <a:ext cx="11379200" cy="980818"/>
          </a:xfrm>
          <a:prstGeom prst="rect">
            <a:avLst/>
          </a:prstGeom>
        </p:spPr>
        <p:txBody>
          <a:bodyPr vert="horz" anchor="b">
            <a:noAutofit/>
          </a:bodyPr>
          <a:lstStyle>
            <a:lvl1pPr algn="ctr" rtl="0" eaLnBrk="1" latinLnBrk="0" hangingPunct="1">
              <a:spcBef>
                <a:spcPct val="0"/>
              </a:spcBef>
              <a:buNone/>
              <a:defRPr kumimoji="0" sz="4400" b="0" kern="1200">
                <a:solidFill>
                  <a:srgbClr val="0000FF"/>
                </a:solidFill>
                <a:latin typeface="Calibri Light" panose="020F0302020204030204" pitchFamily="34" charset="0"/>
                <a:ea typeface="+mj-ea"/>
                <a:cs typeface="Calibri Light" panose="020F0302020204030204" pitchFamily="34" charset="0"/>
              </a:defRPr>
            </a:lvl1pPr>
          </a:lstStyle>
          <a:p>
            <a:pPr defTabSz="914400"/>
            <a:r>
              <a:rPr lang="en-US" dirty="0">
                <a:latin typeface="Corbel Light" panose="020B0303020204020204" pitchFamily="34" charset="0"/>
              </a:rPr>
              <a:t>“Current wisdom” still generally holds</a:t>
            </a:r>
          </a:p>
        </p:txBody>
      </p:sp>
      <p:graphicFrame>
        <p:nvGraphicFramePr>
          <p:cNvPr id="3" name="Table 3">
            <a:extLst>
              <a:ext uri="{FF2B5EF4-FFF2-40B4-BE49-F238E27FC236}">
                <a16:creationId xmlns:a16="http://schemas.microsoft.com/office/drawing/2014/main" id="{E4B224E2-7378-4F21-AA19-692F2CCE82DC}"/>
              </a:ext>
            </a:extLst>
          </p:cNvPr>
          <p:cNvGraphicFramePr>
            <a:graphicFrameLocks noGrp="1"/>
          </p:cNvGraphicFramePr>
          <p:nvPr/>
        </p:nvGraphicFramePr>
        <p:xfrm>
          <a:off x="0" y="1282774"/>
          <a:ext cx="12192001" cy="5428630"/>
        </p:xfrm>
        <a:graphic>
          <a:graphicData uri="http://schemas.openxmlformats.org/drawingml/2006/table">
            <a:tbl>
              <a:tblPr firstRow="1" bandRow="1">
                <a:tableStyleId>{5C22544A-7EE6-4342-B048-85BDC9FD1C3A}</a:tableStyleId>
              </a:tblPr>
              <a:tblGrid>
                <a:gridCol w="1557191">
                  <a:extLst>
                    <a:ext uri="{9D8B030D-6E8A-4147-A177-3AD203B41FA5}">
                      <a16:colId xmlns:a16="http://schemas.microsoft.com/office/drawing/2014/main" val="312451880"/>
                    </a:ext>
                  </a:extLst>
                </a:gridCol>
                <a:gridCol w="10634810">
                  <a:extLst>
                    <a:ext uri="{9D8B030D-6E8A-4147-A177-3AD203B41FA5}">
                      <a16:colId xmlns:a16="http://schemas.microsoft.com/office/drawing/2014/main" val="4006943639"/>
                    </a:ext>
                  </a:extLst>
                </a:gridCol>
              </a:tblGrid>
              <a:tr h="1085726">
                <a:tc>
                  <a:txBody>
                    <a:bodyPr/>
                    <a:lstStyle/>
                    <a:p>
                      <a:endParaRPr lang="en-US" sz="2200" b="0" dirty="0">
                        <a:solidFill>
                          <a:schemeClr val="tx1"/>
                        </a:solidFill>
                        <a:latin typeface="Corbel Light" panose="020B0303020204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600" b="0" dirty="0">
                          <a:solidFill>
                            <a:schemeClr val="tx1"/>
                          </a:solidFill>
                          <a:latin typeface="Corbel Light" panose="020B0303020204020204" pitchFamily="34" charset="0"/>
                        </a:rPr>
                        <a:t>Disintermediation may not be large (at least in short-medium run)</a:t>
                      </a:r>
                    </a:p>
                    <a:p>
                      <a:r>
                        <a:rPr lang="en-US" sz="1800" b="0" dirty="0">
                          <a:solidFill>
                            <a:schemeClr val="tx1"/>
                          </a:solidFill>
                          <a:latin typeface="Corbel Light" panose="020B0303020204020204" pitchFamily="34" charset="0"/>
                        </a:rPr>
                        <a:t>Banks can fight back: better services, higher deposit rates, partnerships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27714486"/>
                  </a:ext>
                </a:extLst>
              </a:tr>
              <a:tr h="1085726">
                <a:tc>
                  <a:txBody>
                    <a:bodyPr/>
                    <a:lstStyle/>
                    <a:p>
                      <a:endParaRPr lang="en-US" sz="2200" b="0" dirty="0">
                        <a:solidFill>
                          <a:schemeClr val="tx1"/>
                        </a:solidFill>
                        <a:latin typeface="Corbel Light" panose="020B0303020204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600" b="0" dirty="0">
                          <a:solidFill>
                            <a:schemeClr val="tx1"/>
                          </a:solidFill>
                          <a:latin typeface="Corbel Light" panose="020B0303020204020204" pitchFamily="34" charset="0"/>
                        </a:rPr>
                        <a:t>Central bank can recycle funding to banks</a:t>
                      </a:r>
                      <a:br>
                        <a:rPr lang="en-US" sz="2200" b="0" dirty="0">
                          <a:solidFill>
                            <a:schemeClr val="tx1"/>
                          </a:solidFill>
                          <a:latin typeface="Corbel Light" panose="020B0303020204020204" pitchFamily="34" charset="0"/>
                        </a:rPr>
                      </a:br>
                      <a:r>
                        <a:rPr lang="en-US" sz="1800" b="0" dirty="0">
                          <a:solidFill>
                            <a:schemeClr val="tx1"/>
                          </a:solidFill>
                          <a:latin typeface="Corbel Light" panose="020B0303020204020204" pitchFamily="34" charset="0"/>
                        </a:rPr>
                        <a:t>But politically sensitive (viable during crisis, not extensively in normal times?)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81049047"/>
                  </a:ext>
                </a:extLst>
              </a:tr>
              <a:tr h="1085726">
                <a:tc>
                  <a:txBody>
                    <a:bodyPr/>
                    <a:lstStyle/>
                    <a:p>
                      <a:endParaRPr lang="en-US" sz="2200" b="0">
                        <a:solidFill>
                          <a:schemeClr val="tx1"/>
                        </a:solidFill>
                        <a:latin typeface="Corbel Light" panose="020B0303020204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600" b="0" dirty="0">
                          <a:solidFill>
                            <a:schemeClr val="tx1"/>
                          </a:solidFill>
                          <a:latin typeface="Corbel Light" panose="020B0303020204020204" pitchFamily="34" charset="0"/>
                        </a:rPr>
                        <a:t>Price limits: CBDC bears (increasing) penalty rate beyond certain wallet size</a:t>
                      </a:r>
                      <a:br>
                        <a:rPr lang="en-US" sz="2600" b="0" dirty="0">
                          <a:solidFill>
                            <a:schemeClr val="tx1"/>
                          </a:solidFill>
                          <a:latin typeface="Corbel Light" panose="020B0303020204020204" pitchFamily="34" charset="0"/>
                        </a:rPr>
                      </a:br>
                      <a:r>
                        <a:rPr lang="en-US" sz="1800" b="0" dirty="0">
                          <a:solidFill>
                            <a:schemeClr val="tx1"/>
                          </a:solidFill>
                          <a:latin typeface="Corbel Light" panose="020B0303020204020204" pitchFamily="34" charset="0"/>
                        </a:rPr>
                        <a:t>See </a:t>
                      </a:r>
                      <a:r>
                        <a:rPr lang="en-US" sz="1800" b="0" dirty="0" err="1">
                          <a:solidFill>
                            <a:schemeClr val="tx1"/>
                          </a:solidFill>
                          <a:latin typeface="Corbel Light" panose="020B0303020204020204" pitchFamily="34" charset="0"/>
                        </a:rPr>
                        <a:t>Bindseil</a:t>
                      </a:r>
                      <a:r>
                        <a:rPr lang="en-US" sz="1800" b="0" dirty="0">
                          <a:solidFill>
                            <a:schemeClr val="tx1"/>
                          </a:solidFill>
                          <a:latin typeface="Corbel Light" panose="020B0303020204020204" pitchFamily="34" charset="0"/>
                        </a:rPr>
                        <a:t> (2020)</a:t>
                      </a:r>
                      <a:endParaRPr lang="en-US" sz="2600" b="0" dirty="0">
                        <a:solidFill>
                          <a:schemeClr val="tx1"/>
                        </a:solidFill>
                        <a:latin typeface="Corbel Light" panose="020B0303020204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17651854"/>
                  </a:ext>
                </a:extLst>
              </a:tr>
              <a:tr h="1085726">
                <a:tc>
                  <a:txBody>
                    <a:bodyPr/>
                    <a:lstStyle/>
                    <a:p>
                      <a:endParaRPr lang="en-US" sz="2200" b="0" dirty="0">
                        <a:solidFill>
                          <a:schemeClr val="tx1"/>
                        </a:solidFill>
                        <a:latin typeface="Corbel Light" panose="020B0303020204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600" b="0" dirty="0">
                          <a:solidFill>
                            <a:schemeClr val="tx1"/>
                          </a:solidFill>
                          <a:latin typeface="Corbel Light" panose="020B0303020204020204" pitchFamily="34" charset="0"/>
                        </a:rPr>
                        <a:t>Quantity limits: wallets capped, and surplus is swept into bank accounts</a:t>
                      </a:r>
                      <a:br>
                        <a:rPr lang="en-US" sz="2600" b="0" dirty="0">
                          <a:solidFill>
                            <a:schemeClr val="tx1"/>
                          </a:solidFill>
                          <a:latin typeface="Corbel Light" panose="020B0303020204020204" pitchFamily="34" charset="0"/>
                        </a:rPr>
                      </a:br>
                      <a:r>
                        <a:rPr lang="en-US" sz="1800" b="0" dirty="0">
                          <a:solidFill>
                            <a:schemeClr val="tx1"/>
                          </a:solidFill>
                          <a:latin typeface="Corbel Light" panose="020B0303020204020204" pitchFamily="34" charset="0"/>
                        </a:rPr>
                        <a:t>See Bahamas Sand Dollar Project</a:t>
                      </a:r>
                      <a:endParaRPr lang="en-US" sz="2600" b="0" dirty="0">
                        <a:solidFill>
                          <a:schemeClr val="tx1"/>
                        </a:solidFill>
                        <a:latin typeface="Corbel Light" panose="020B0303020204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07328771"/>
                  </a:ext>
                </a:extLst>
              </a:tr>
              <a:tr h="1085726">
                <a:tc>
                  <a:txBody>
                    <a:bodyPr/>
                    <a:lstStyle/>
                    <a:p>
                      <a:endParaRPr lang="en-US" sz="2200" b="0" dirty="0">
                        <a:solidFill>
                          <a:schemeClr val="tx1"/>
                        </a:solidFill>
                        <a:latin typeface="Corbel Light" panose="020B0303020204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2600" b="0" dirty="0">
                        <a:solidFill>
                          <a:schemeClr val="tx1"/>
                        </a:solidFill>
                        <a:latin typeface="Corbel Light" panose="020B0303020204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24289100"/>
                  </a:ext>
                </a:extLst>
              </a:tr>
            </a:tbl>
          </a:graphicData>
        </a:graphic>
      </p:graphicFrame>
      <p:sp>
        <p:nvSpPr>
          <p:cNvPr id="12" name="Rectangle: Rounded Corners 11">
            <a:extLst>
              <a:ext uri="{FF2B5EF4-FFF2-40B4-BE49-F238E27FC236}">
                <a16:creationId xmlns:a16="http://schemas.microsoft.com/office/drawing/2014/main" id="{ACEC2598-D3B8-4D25-BBB2-FF561B4C3FD6}"/>
              </a:ext>
            </a:extLst>
          </p:cNvPr>
          <p:cNvSpPr/>
          <p:nvPr/>
        </p:nvSpPr>
        <p:spPr>
          <a:xfrm>
            <a:off x="585569" y="1421850"/>
            <a:ext cx="868763" cy="810973"/>
          </a:xfrm>
          <a:prstGeom prst="roundRect">
            <a:avLst/>
          </a:prstGeom>
          <a:solidFill>
            <a:srgbClr val="CC66FF"/>
          </a:solidFill>
          <a:ln>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600" dirty="0">
                <a:latin typeface="Corbel Light" panose="020B0303020204020204" pitchFamily="34" charset="0"/>
                <a:cs typeface="Calibri Light" panose="020F0302020204030204" pitchFamily="34" charset="0"/>
              </a:rPr>
              <a:t>1</a:t>
            </a:r>
          </a:p>
        </p:txBody>
      </p:sp>
      <p:sp>
        <p:nvSpPr>
          <p:cNvPr id="8" name="Rectangle: Rounded Corners 7">
            <a:extLst>
              <a:ext uri="{FF2B5EF4-FFF2-40B4-BE49-F238E27FC236}">
                <a16:creationId xmlns:a16="http://schemas.microsoft.com/office/drawing/2014/main" id="{A5B2715A-EB11-4D05-B1C5-C61D8CEE1844}"/>
              </a:ext>
            </a:extLst>
          </p:cNvPr>
          <p:cNvSpPr/>
          <p:nvPr/>
        </p:nvSpPr>
        <p:spPr>
          <a:xfrm>
            <a:off x="585569" y="2493005"/>
            <a:ext cx="868763" cy="810973"/>
          </a:xfrm>
          <a:prstGeom prst="roundRect">
            <a:avLst/>
          </a:prstGeom>
          <a:solidFill>
            <a:srgbClr val="CC66FF"/>
          </a:solidFill>
          <a:ln>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600" dirty="0">
                <a:latin typeface="Corbel Light" panose="020B0303020204020204" pitchFamily="34" charset="0"/>
                <a:cs typeface="Calibri Light" panose="020F0302020204030204" pitchFamily="34" charset="0"/>
              </a:rPr>
              <a:t>2</a:t>
            </a:r>
          </a:p>
        </p:txBody>
      </p:sp>
      <p:sp>
        <p:nvSpPr>
          <p:cNvPr id="9" name="Rectangle: Rounded Corners 8">
            <a:extLst>
              <a:ext uri="{FF2B5EF4-FFF2-40B4-BE49-F238E27FC236}">
                <a16:creationId xmlns:a16="http://schemas.microsoft.com/office/drawing/2014/main" id="{4A303D64-1BDB-487A-B4E4-C8EDE2E30A0E}"/>
              </a:ext>
            </a:extLst>
          </p:cNvPr>
          <p:cNvSpPr/>
          <p:nvPr/>
        </p:nvSpPr>
        <p:spPr>
          <a:xfrm>
            <a:off x="585568" y="3591602"/>
            <a:ext cx="868763" cy="810973"/>
          </a:xfrm>
          <a:prstGeom prst="roundRect">
            <a:avLst/>
          </a:prstGeom>
          <a:solidFill>
            <a:srgbClr val="CC66FF"/>
          </a:solidFill>
          <a:ln>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600" dirty="0">
                <a:latin typeface="Corbel Light" panose="020B0303020204020204" pitchFamily="34" charset="0"/>
                <a:cs typeface="Calibri Light" panose="020F0302020204030204" pitchFamily="34" charset="0"/>
              </a:rPr>
              <a:t>3</a:t>
            </a:r>
          </a:p>
        </p:txBody>
      </p:sp>
      <p:sp>
        <p:nvSpPr>
          <p:cNvPr id="10" name="Rectangle: Rounded Corners 9">
            <a:extLst>
              <a:ext uri="{FF2B5EF4-FFF2-40B4-BE49-F238E27FC236}">
                <a16:creationId xmlns:a16="http://schemas.microsoft.com/office/drawing/2014/main" id="{4C6BB326-6E59-4251-AC34-87F1FD9BD9E0}"/>
              </a:ext>
            </a:extLst>
          </p:cNvPr>
          <p:cNvSpPr/>
          <p:nvPr/>
        </p:nvSpPr>
        <p:spPr>
          <a:xfrm>
            <a:off x="585569" y="4662757"/>
            <a:ext cx="868763" cy="810973"/>
          </a:xfrm>
          <a:prstGeom prst="roundRect">
            <a:avLst/>
          </a:prstGeom>
          <a:solidFill>
            <a:srgbClr val="CC66FF"/>
          </a:solidFill>
          <a:ln>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600" dirty="0">
                <a:latin typeface="Corbel Light" panose="020B0303020204020204" pitchFamily="34" charset="0"/>
                <a:cs typeface="Calibri Light" panose="020F0302020204030204" pitchFamily="34" charset="0"/>
              </a:rPr>
              <a:t>4</a:t>
            </a:r>
          </a:p>
        </p:txBody>
      </p:sp>
      <p:sp>
        <p:nvSpPr>
          <p:cNvPr id="2" name="Rectangle 1">
            <a:extLst>
              <a:ext uri="{FF2B5EF4-FFF2-40B4-BE49-F238E27FC236}">
                <a16:creationId xmlns:a16="http://schemas.microsoft.com/office/drawing/2014/main" id="{A45A1CD8-F49C-4E52-9667-27FDF0A05D6E}"/>
              </a:ext>
            </a:extLst>
          </p:cNvPr>
          <p:cNvSpPr/>
          <p:nvPr/>
        </p:nvSpPr>
        <p:spPr>
          <a:xfrm>
            <a:off x="1847088" y="5660136"/>
            <a:ext cx="8759952" cy="941832"/>
          </a:xfrm>
          <a:prstGeom prst="rect">
            <a:avLst/>
          </a:prstGeom>
          <a:solidFill>
            <a:schemeClr val="bg1"/>
          </a:solidFill>
          <a:ln w="12700">
            <a:solidFill>
              <a:srgbClr val="0000FF"/>
            </a:solidFill>
            <a:prstDash val="solid"/>
          </a:ln>
          <a:effectLst>
            <a:outerShdw blurRad="889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00FF"/>
                </a:solidFill>
                <a:latin typeface="Corbel Light" panose="020B0303020204020204" pitchFamily="34" charset="0"/>
              </a:rPr>
              <a:t>Urgent need for general equilibrium models</a:t>
            </a:r>
          </a:p>
        </p:txBody>
      </p:sp>
    </p:spTree>
    <p:extLst>
      <p:ext uri="{BB962C8B-B14F-4D97-AF65-F5344CB8AC3E}">
        <p14:creationId xmlns:p14="http://schemas.microsoft.com/office/powerpoint/2010/main" val="2298203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631" y="1247594"/>
            <a:ext cx="11690555" cy="2871767"/>
          </a:xfrm>
        </p:spPr>
        <p:txBody>
          <a:bodyPr/>
          <a:lstStyle/>
          <a:p>
            <a:r>
              <a:rPr lang="en-US" sz="9600" dirty="0">
                <a:latin typeface="Corbel Light" panose="020B0303020204020204" pitchFamily="34" charset="0"/>
                <a:ea typeface="Microsoft Sans Serif" panose="020B0604020202020204" pitchFamily="34" charset="0"/>
              </a:rPr>
              <a:t>Cross border use</a:t>
            </a:r>
          </a:p>
        </p:txBody>
      </p:sp>
      <p:sp>
        <p:nvSpPr>
          <p:cNvPr id="7" name="TextBox 6">
            <a:extLst>
              <a:ext uri="{FF2B5EF4-FFF2-40B4-BE49-F238E27FC236}">
                <a16:creationId xmlns:a16="http://schemas.microsoft.com/office/drawing/2014/main" id="{695D0A8F-5730-4FDA-9D47-413B25491776}"/>
              </a:ext>
            </a:extLst>
          </p:cNvPr>
          <p:cNvSpPr txBox="1"/>
          <p:nvPr/>
        </p:nvSpPr>
        <p:spPr>
          <a:xfrm>
            <a:off x="11878408" y="6655741"/>
            <a:ext cx="313592" cy="246221"/>
          </a:xfrm>
          <a:prstGeom prst="rect">
            <a:avLst/>
          </a:prstGeom>
          <a:noFill/>
        </p:spPr>
        <p:txBody>
          <a:bodyPr wrap="square" rtlCol="0">
            <a:spAutoFit/>
          </a:bodyPr>
          <a:lstStyle/>
          <a:p>
            <a:r>
              <a:rPr lang="en-US" sz="1000" dirty="0">
                <a:solidFill>
                  <a:schemeClr val="bg1"/>
                </a:solidFill>
                <a:latin typeface="Calibri" panose="020F0502020204030204" pitchFamily="34" charset="0"/>
                <a:cs typeface="Calibri" panose="020F0502020204030204" pitchFamily="34" charset="0"/>
              </a:rPr>
              <a:t>1</a:t>
            </a:r>
          </a:p>
        </p:txBody>
      </p:sp>
    </p:spTree>
    <p:extLst>
      <p:ext uri="{BB962C8B-B14F-4D97-AF65-F5344CB8AC3E}">
        <p14:creationId xmlns:p14="http://schemas.microsoft.com/office/powerpoint/2010/main" val="11651652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004" y="144460"/>
            <a:ext cx="11887200" cy="795528"/>
          </a:xfrm>
        </p:spPr>
        <p:txBody>
          <a:bodyPr/>
          <a:lstStyle/>
          <a:p>
            <a:r>
              <a:rPr lang="en-US" sz="4400" dirty="0">
                <a:latin typeface="Corbel Light" panose="020B0303020204020204" pitchFamily="34" charset="0"/>
              </a:rPr>
              <a:t>Potential advantages</a:t>
            </a:r>
          </a:p>
        </p:txBody>
      </p:sp>
      <p:sp>
        <p:nvSpPr>
          <p:cNvPr id="3" name="Title 1">
            <a:extLst>
              <a:ext uri="{FF2B5EF4-FFF2-40B4-BE49-F238E27FC236}">
                <a16:creationId xmlns:a16="http://schemas.microsoft.com/office/drawing/2014/main" id="{AF15BD3E-B214-4C7D-A069-921B583367CD}"/>
              </a:ext>
            </a:extLst>
          </p:cNvPr>
          <p:cNvSpPr txBox="1">
            <a:spLocks/>
          </p:cNvSpPr>
          <p:nvPr/>
        </p:nvSpPr>
        <p:spPr>
          <a:xfrm>
            <a:off x="107004" y="1287459"/>
            <a:ext cx="11887200" cy="3983788"/>
          </a:xfrm>
          <a:prstGeom prst="rect">
            <a:avLst/>
          </a:prstGeom>
        </p:spPr>
        <p:txBody>
          <a:bodyPr vert="horz" anchor="t">
            <a:noAutofit/>
          </a:bodyPr>
          <a:lstStyle>
            <a:lvl1pPr algn="ctr" rtl="0" eaLnBrk="1" latinLnBrk="0" hangingPunct="1">
              <a:spcBef>
                <a:spcPct val="0"/>
              </a:spcBef>
              <a:buNone/>
              <a:defRPr kumimoji="0" sz="4400" b="0" kern="1200">
                <a:solidFill>
                  <a:srgbClr val="0000FF"/>
                </a:solidFill>
                <a:latin typeface="Calibri Light" panose="020F0302020204030204" pitchFamily="34" charset="0"/>
                <a:ea typeface="+mj-ea"/>
                <a:cs typeface="Calibri Light" panose="020F0302020204030204" pitchFamily="34" charset="0"/>
              </a:defRPr>
            </a:lvl1pPr>
          </a:lstStyle>
          <a:p>
            <a:pPr defTabSz="914400">
              <a:lnSpc>
                <a:spcPct val="150000"/>
              </a:lnSpc>
            </a:pPr>
            <a:r>
              <a:rPr lang="en-US" sz="2800" dirty="0">
                <a:solidFill>
                  <a:schemeClr val="tx1"/>
                </a:solidFill>
                <a:latin typeface="Corbel Light" panose="020B0303020204020204" pitchFamily="34" charset="0"/>
              </a:rPr>
              <a:t>Fewer intermediaries</a:t>
            </a:r>
          </a:p>
          <a:p>
            <a:pPr defTabSz="914400">
              <a:lnSpc>
                <a:spcPct val="150000"/>
              </a:lnSpc>
            </a:pPr>
            <a:r>
              <a:rPr lang="en-US" sz="2800" dirty="0">
                <a:solidFill>
                  <a:schemeClr val="tx1"/>
                </a:solidFill>
                <a:latin typeface="Corbel Light" panose="020B0303020204020204" pitchFamily="34" charset="0"/>
              </a:rPr>
              <a:t>Greater competition</a:t>
            </a:r>
          </a:p>
          <a:p>
            <a:pPr defTabSz="914400">
              <a:lnSpc>
                <a:spcPct val="150000"/>
              </a:lnSpc>
            </a:pPr>
            <a:r>
              <a:rPr lang="en-US" sz="2800" dirty="0">
                <a:solidFill>
                  <a:schemeClr val="tx1"/>
                </a:solidFill>
                <a:latin typeface="Corbel Light" panose="020B0303020204020204" pitchFamily="34" charset="0"/>
              </a:rPr>
              <a:t>Greater transparency</a:t>
            </a:r>
          </a:p>
          <a:p>
            <a:pPr defTabSz="914400">
              <a:lnSpc>
                <a:spcPct val="150000"/>
              </a:lnSpc>
            </a:pPr>
            <a:r>
              <a:rPr lang="en-US" sz="2800" dirty="0">
                <a:solidFill>
                  <a:schemeClr val="tx1"/>
                </a:solidFill>
                <a:latin typeface="Corbel Light" panose="020B0303020204020204" pitchFamily="34" charset="0"/>
              </a:rPr>
              <a:t>Common standards ; clean slate</a:t>
            </a:r>
          </a:p>
          <a:p>
            <a:pPr defTabSz="914400">
              <a:lnSpc>
                <a:spcPct val="150000"/>
              </a:lnSpc>
            </a:pPr>
            <a:r>
              <a:rPr lang="en-US" sz="2800" dirty="0">
                <a:solidFill>
                  <a:schemeClr val="tx1"/>
                </a:solidFill>
                <a:latin typeface="Corbel Light" panose="020B0303020204020204" pitchFamily="34" charset="0"/>
              </a:rPr>
              <a:t>Safety and integrity</a:t>
            </a:r>
          </a:p>
          <a:p>
            <a:pPr defTabSz="914400">
              <a:lnSpc>
                <a:spcPct val="150000"/>
              </a:lnSpc>
            </a:pPr>
            <a:r>
              <a:rPr lang="en-US" sz="2800" dirty="0">
                <a:solidFill>
                  <a:schemeClr val="tx1"/>
                </a:solidFill>
                <a:latin typeface="Corbel Light" panose="020B0303020204020204" pitchFamily="34" charset="0"/>
              </a:rPr>
              <a:t>24 x 7 hours</a:t>
            </a:r>
          </a:p>
        </p:txBody>
      </p:sp>
      <p:sp>
        <p:nvSpPr>
          <p:cNvPr id="4" name="Rectangle 3">
            <a:extLst>
              <a:ext uri="{FF2B5EF4-FFF2-40B4-BE49-F238E27FC236}">
                <a16:creationId xmlns:a16="http://schemas.microsoft.com/office/drawing/2014/main" id="{1513A5B1-5D6A-4745-A3F5-51133DBDF6D4}"/>
              </a:ext>
            </a:extLst>
          </p:cNvPr>
          <p:cNvSpPr/>
          <p:nvPr/>
        </p:nvSpPr>
        <p:spPr>
          <a:xfrm>
            <a:off x="1477649" y="5466772"/>
            <a:ext cx="9236702" cy="870172"/>
          </a:xfrm>
          <a:prstGeom prst="rect">
            <a:avLst/>
          </a:prstGeom>
          <a:solidFill>
            <a:schemeClr val="bg1"/>
          </a:solidFill>
          <a:ln w="19050">
            <a:solidFill>
              <a:srgbClr val="0000FF"/>
            </a:solidFill>
            <a:prstDash val="solid"/>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rbel Light" panose="020B0303020204020204" pitchFamily="34" charset="0"/>
                <a:cs typeface="Calibri Light" panose="020F0302020204030204" pitchFamily="34" charset="0"/>
              </a:rPr>
              <a:t>Cheaper, faster, more transparent &amp; accessible ?</a:t>
            </a:r>
          </a:p>
        </p:txBody>
      </p:sp>
    </p:spTree>
    <p:extLst>
      <p:ext uri="{BB962C8B-B14F-4D97-AF65-F5344CB8AC3E}">
        <p14:creationId xmlns:p14="http://schemas.microsoft.com/office/powerpoint/2010/main" val="39836919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990" y="0"/>
            <a:ext cx="12383146" cy="929898"/>
          </a:xfrm>
        </p:spPr>
        <p:txBody>
          <a:bodyPr/>
          <a:lstStyle/>
          <a:p>
            <a:r>
              <a:rPr lang="en-US" sz="4400" dirty="0">
                <a:latin typeface="Corbel Light" panose="020B0303020204020204" pitchFamily="34" charset="0"/>
              </a:rPr>
              <a:t>Cross-border CBDC raise design &amp; technical challenges</a:t>
            </a:r>
          </a:p>
        </p:txBody>
      </p:sp>
      <p:graphicFrame>
        <p:nvGraphicFramePr>
          <p:cNvPr id="3" name="Table 3">
            <a:extLst>
              <a:ext uri="{FF2B5EF4-FFF2-40B4-BE49-F238E27FC236}">
                <a16:creationId xmlns:a16="http://schemas.microsoft.com/office/drawing/2014/main" id="{9156668D-DE9F-481E-8D79-3239C922419F}"/>
              </a:ext>
            </a:extLst>
          </p:cNvPr>
          <p:cNvGraphicFramePr>
            <a:graphicFrameLocks noGrp="1"/>
          </p:cNvGraphicFramePr>
          <p:nvPr/>
        </p:nvGraphicFramePr>
        <p:xfrm>
          <a:off x="1358154" y="1234393"/>
          <a:ext cx="8756451" cy="5002305"/>
        </p:xfrm>
        <a:graphic>
          <a:graphicData uri="http://schemas.openxmlformats.org/drawingml/2006/table">
            <a:tbl>
              <a:tblPr>
                <a:tableStyleId>{5C22544A-7EE6-4342-B048-85BDC9FD1C3A}</a:tableStyleId>
              </a:tblPr>
              <a:tblGrid>
                <a:gridCol w="2918817">
                  <a:extLst>
                    <a:ext uri="{9D8B030D-6E8A-4147-A177-3AD203B41FA5}">
                      <a16:colId xmlns:a16="http://schemas.microsoft.com/office/drawing/2014/main" val="3950841585"/>
                    </a:ext>
                  </a:extLst>
                </a:gridCol>
                <a:gridCol w="2918817">
                  <a:extLst>
                    <a:ext uri="{9D8B030D-6E8A-4147-A177-3AD203B41FA5}">
                      <a16:colId xmlns:a16="http://schemas.microsoft.com/office/drawing/2014/main" val="4203216359"/>
                    </a:ext>
                  </a:extLst>
                </a:gridCol>
                <a:gridCol w="2918817">
                  <a:extLst>
                    <a:ext uri="{9D8B030D-6E8A-4147-A177-3AD203B41FA5}">
                      <a16:colId xmlns:a16="http://schemas.microsoft.com/office/drawing/2014/main" val="4168134626"/>
                    </a:ext>
                  </a:extLst>
                </a:gridCol>
              </a:tblGrid>
              <a:tr h="1667435">
                <a:tc>
                  <a:txBody>
                    <a:bodyPr/>
                    <a:lstStyle/>
                    <a:p>
                      <a:pPr algn="ctr"/>
                      <a:endParaRPr lang="en-US" sz="2800" dirty="0">
                        <a:solidFill>
                          <a:schemeClr val="bg1"/>
                        </a:solidFill>
                        <a:latin typeface="Corbel Light" panose="020B0303020204020204" pitchFamily="34" charset="0"/>
                      </a:endParaRPr>
                    </a:p>
                  </a:txBody>
                  <a:tcPr anchor="ctr">
                    <a:solidFill>
                      <a:schemeClr val="bg1"/>
                    </a:solidFill>
                  </a:tcPr>
                </a:tc>
                <a:tc>
                  <a:txBody>
                    <a:bodyPr/>
                    <a:lstStyle/>
                    <a:p>
                      <a:pPr algn="ctr"/>
                      <a:r>
                        <a:rPr lang="en-US" sz="2800" dirty="0">
                          <a:solidFill>
                            <a:schemeClr val="bg1"/>
                          </a:solidFill>
                          <a:latin typeface="Corbel Light" panose="020B0303020204020204" pitchFamily="34" charset="0"/>
                        </a:rPr>
                        <a:t>Direct ownership</a:t>
                      </a:r>
                    </a:p>
                  </a:txBody>
                  <a:tcPr anchor="ctr">
                    <a:solidFill>
                      <a:srgbClr val="009900"/>
                    </a:solidFill>
                  </a:tcPr>
                </a:tc>
                <a:tc>
                  <a:txBody>
                    <a:bodyPr/>
                    <a:lstStyle/>
                    <a:p>
                      <a:pPr algn="ctr"/>
                      <a:r>
                        <a:rPr lang="en-US" sz="2800" dirty="0">
                          <a:solidFill>
                            <a:schemeClr val="bg1"/>
                          </a:solidFill>
                          <a:latin typeface="Corbel Light" panose="020B0303020204020204" pitchFamily="34" charset="0"/>
                        </a:rPr>
                        <a:t>Intermediation</a:t>
                      </a:r>
                    </a:p>
                  </a:txBody>
                  <a:tcPr anchor="ctr">
                    <a:solidFill>
                      <a:srgbClr val="009900"/>
                    </a:solidFill>
                  </a:tcPr>
                </a:tc>
                <a:extLst>
                  <a:ext uri="{0D108BD9-81ED-4DB2-BD59-A6C34878D82A}">
                    <a16:rowId xmlns:a16="http://schemas.microsoft.com/office/drawing/2014/main" val="2632855339"/>
                  </a:ext>
                </a:extLst>
              </a:tr>
              <a:tr h="1667435">
                <a:tc>
                  <a:txBody>
                    <a:bodyPr/>
                    <a:lstStyle/>
                    <a:p>
                      <a:pPr algn="ctr"/>
                      <a:r>
                        <a:rPr lang="en-US" sz="2800" dirty="0">
                          <a:solidFill>
                            <a:schemeClr val="bg1"/>
                          </a:solidFill>
                          <a:latin typeface="Corbel Light" panose="020B0303020204020204" pitchFamily="34" charset="0"/>
                        </a:rPr>
                        <a:t>Retail</a:t>
                      </a:r>
                    </a:p>
                  </a:txBody>
                  <a:tcPr anchor="ctr">
                    <a:solidFill>
                      <a:srgbClr val="009900"/>
                    </a:solidFill>
                  </a:tcPr>
                </a:tc>
                <a:tc>
                  <a:txBody>
                    <a:bodyPr/>
                    <a:lstStyle/>
                    <a:p>
                      <a:pPr algn="ctr">
                        <a:spcAft>
                          <a:spcPts val="1200"/>
                        </a:spcAft>
                      </a:pPr>
                      <a:r>
                        <a:rPr lang="en-US" sz="2800" dirty="0">
                          <a:solidFill>
                            <a:schemeClr val="tx1"/>
                          </a:solidFill>
                          <a:latin typeface="Corbel Light" panose="020B0303020204020204" pitchFamily="34" charset="0"/>
                        </a:rPr>
                        <a:t>AML / CFT</a:t>
                      </a:r>
                    </a:p>
                    <a:p>
                      <a:pPr algn="ctr">
                        <a:spcAft>
                          <a:spcPts val="1200"/>
                        </a:spcAft>
                      </a:pPr>
                      <a:r>
                        <a:rPr lang="en-US" sz="2800" dirty="0">
                          <a:solidFill>
                            <a:schemeClr val="tx1"/>
                          </a:solidFill>
                          <a:latin typeface="Corbel Light" panose="020B0303020204020204" pitchFamily="34" charset="0"/>
                        </a:rPr>
                        <a:t>Standards</a:t>
                      </a:r>
                    </a:p>
                  </a:txBody>
                  <a:tcPr anchor="ctr">
                    <a:solidFill>
                      <a:schemeClr val="accent6">
                        <a:lumMod val="20000"/>
                        <a:lumOff val="80000"/>
                      </a:schemeClr>
                    </a:solidFill>
                  </a:tcPr>
                </a:tc>
                <a:tc>
                  <a:txBody>
                    <a:bodyPr/>
                    <a:lstStyle/>
                    <a:p>
                      <a:pPr algn="ctr">
                        <a:spcAft>
                          <a:spcPts val="1200"/>
                        </a:spcAft>
                      </a:pPr>
                      <a:r>
                        <a:rPr lang="en-US" sz="2800" dirty="0">
                          <a:solidFill>
                            <a:schemeClr val="tx1"/>
                          </a:solidFill>
                          <a:latin typeface="Corbel Light" panose="020B0303020204020204" pitchFamily="34" charset="0"/>
                        </a:rPr>
                        <a:t>Market design</a:t>
                      </a:r>
                    </a:p>
                  </a:txBody>
                  <a:tcPr anchor="ctr">
                    <a:solidFill>
                      <a:schemeClr val="accent6">
                        <a:lumMod val="20000"/>
                        <a:lumOff val="80000"/>
                      </a:schemeClr>
                    </a:solidFill>
                  </a:tcPr>
                </a:tc>
                <a:extLst>
                  <a:ext uri="{0D108BD9-81ED-4DB2-BD59-A6C34878D82A}">
                    <a16:rowId xmlns:a16="http://schemas.microsoft.com/office/drawing/2014/main" val="301665372"/>
                  </a:ext>
                </a:extLst>
              </a:tr>
              <a:tr h="1667435">
                <a:tc>
                  <a:txBody>
                    <a:bodyPr/>
                    <a:lstStyle/>
                    <a:p>
                      <a:pPr algn="ctr"/>
                      <a:r>
                        <a:rPr lang="en-US" sz="2800" dirty="0">
                          <a:solidFill>
                            <a:schemeClr val="bg1"/>
                          </a:solidFill>
                          <a:latin typeface="Corbel Light" panose="020B0303020204020204" pitchFamily="34" charset="0"/>
                        </a:rPr>
                        <a:t>Wholesale</a:t>
                      </a:r>
                    </a:p>
                  </a:txBody>
                  <a:tcPr anchor="ctr">
                    <a:solidFill>
                      <a:srgbClr val="009900"/>
                    </a:solidFill>
                  </a:tcPr>
                </a:tc>
                <a:tc>
                  <a:txBody>
                    <a:bodyPr/>
                    <a:lstStyle/>
                    <a:p>
                      <a:pPr algn="ctr">
                        <a:spcAft>
                          <a:spcPts val="1200"/>
                        </a:spcAft>
                      </a:pPr>
                      <a:r>
                        <a:rPr lang="en-US" sz="2800" dirty="0">
                          <a:solidFill>
                            <a:schemeClr val="tx1"/>
                          </a:solidFill>
                          <a:latin typeface="Corbel Light" panose="020B0303020204020204" pitchFamily="34" charset="0"/>
                        </a:rPr>
                        <a:t>Market liquidity</a:t>
                      </a:r>
                    </a:p>
                    <a:p>
                      <a:pPr algn="ctr">
                        <a:spcAft>
                          <a:spcPts val="1200"/>
                        </a:spcAft>
                      </a:pPr>
                      <a:r>
                        <a:rPr lang="en-US" sz="2800" dirty="0">
                          <a:solidFill>
                            <a:schemeClr val="tx1"/>
                          </a:solidFill>
                          <a:latin typeface="Corbel Light" panose="020B0303020204020204" pitchFamily="34" charset="0"/>
                        </a:rPr>
                        <a:t>Info sharing</a:t>
                      </a:r>
                    </a:p>
                  </a:txBody>
                  <a:tcPr anchor="ctr">
                    <a:solidFill>
                      <a:schemeClr val="accent6">
                        <a:lumMod val="20000"/>
                        <a:lumOff val="80000"/>
                      </a:schemeClr>
                    </a:solidFill>
                  </a:tcPr>
                </a:tc>
                <a:tc>
                  <a:txBody>
                    <a:bodyPr/>
                    <a:lstStyle/>
                    <a:p>
                      <a:pPr algn="ctr">
                        <a:spcAft>
                          <a:spcPts val="1200"/>
                        </a:spcAft>
                      </a:pPr>
                      <a:r>
                        <a:rPr lang="en-US" sz="2800" dirty="0">
                          <a:solidFill>
                            <a:schemeClr val="tx1"/>
                          </a:solidFill>
                          <a:latin typeface="Corbel Light" panose="020B0303020204020204" pitchFamily="34" charset="0"/>
                        </a:rPr>
                        <a:t>Role of central banks</a:t>
                      </a:r>
                    </a:p>
                  </a:txBody>
                  <a:tcPr anchor="ctr">
                    <a:solidFill>
                      <a:schemeClr val="accent6">
                        <a:lumMod val="20000"/>
                        <a:lumOff val="80000"/>
                      </a:schemeClr>
                    </a:solidFill>
                  </a:tcPr>
                </a:tc>
                <a:extLst>
                  <a:ext uri="{0D108BD9-81ED-4DB2-BD59-A6C34878D82A}">
                    <a16:rowId xmlns:a16="http://schemas.microsoft.com/office/drawing/2014/main" val="1603961209"/>
                  </a:ext>
                </a:extLst>
              </a:tr>
            </a:tbl>
          </a:graphicData>
        </a:graphic>
      </p:graphicFrame>
      <p:sp>
        <p:nvSpPr>
          <p:cNvPr id="4" name="Rectangle 3">
            <a:extLst>
              <a:ext uri="{FF2B5EF4-FFF2-40B4-BE49-F238E27FC236}">
                <a16:creationId xmlns:a16="http://schemas.microsoft.com/office/drawing/2014/main" id="{CA616EF4-931D-4BC2-857D-0963185487EE}"/>
              </a:ext>
            </a:extLst>
          </p:cNvPr>
          <p:cNvSpPr/>
          <p:nvPr/>
        </p:nvSpPr>
        <p:spPr>
          <a:xfrm>
            <a:off x="4299859" y="2937526"/>
            <a:ext cx="5814746" cy="329917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rbel Light" panose="020B0303020204020204" pitchFamily="34" charset="0"/>
              </a:rPr>
              <a:t>Tech standards</a:t>
            </a:r>
          </a:p>
          <a:p>
            <a:pPr algn="ctr"/>
            <a:r>
              <a:rPr lang="en-US" sz="2800" dirty="0">
                <a:solidFill>
                  <a:schemeClr val="tx1"/>
                </a:solidFill>
                <a:latin typeface="Corbel Light" panose="020B0303020204020204" pitchFamily="34" charset="0"/>
              </a:rPr>
              <a:t>AML / CFT</a:t>
            </a:r>
          </a:p>
          <a:p>
            <a:pPr algn="ctr"/>
            <a:r>
              <a:rPr lang="en-US" sz="2800" dirty="0">
                <a:solidFill>
                  <a:schemeClr val="tx1"/>
                </a:solidFill>
                <a:latin typeface="Corbel Light" panose="020B0303020204020204" pitchFamily="34" charset="0"/>
              </a:rPr>
              <a:t>Market design</a:t>
            </a:r>
          </a:p>
          <a:p>
            <a:pPr algn="ctr"/>
            <a:r>
              <a:rPr lang="en-US" sz="2800" dirty="0">
                <a:solidFill>
                  <a:schemeClr val="tx1"/>
                </a:solidFill>
                <a:latin typeface="Corbel Light" panose="020B0303020204020204" pitchFamily="34" charset="0"/>
              </a:rPr>
              <a:t>Liquidity</a:t>
            </a:r>
          </a:p>
          <a:p>
            <a:pPr algn="ctr"/>
            <a:r>
              <a:rPr lang="en-US" sz="2800" dirty="0">
                <a:solidFill>
                  <a:schemeClr val="tx1"/>
                </a:solidFill>
                <a:latin typeface="Corbel Light" panose="020B0303020204020204" pitchFamily="34" charset="0"/>
              </a:rPr>
              <a:t>Data &amp; information sharing</a:t>
            </a:r>
          </a:p>
          <a:p>
            <a:pPr algn="ctr"/>
            <a:r>
              <a:rPr lang="en-US" sz="2800" dirty="0">
                <a:solidFill>
                  <a:schemeClr val="tx1"/>
                </a:solidFill>
                <a:latin typeface="Corbel Light" panose="020B0303020204020204" pitchFamily="34" charset="0"/>
              </a:rPr>
              <a:t>Role of central banks</a:t>
            </a:r>
          </a:p>
          <a:p>
            <a:pPr algn="ctr"/>
            <a:r>
              <a:rPr lang="en-US" sz="2800" dirty="0">
                <a:solidFill>
                  <a:schemeClr val="tx1"/>
                </a:solidFill>
                <a:latin typeface="Corbel Light" panose="020B0303020204020204" pitchFamily="34" charset="0"/>
              </a:rPr>
              <a:t>…</a:t>
            </a:r>
          </a:p>
        </p:txBody>
      </p:sp>
    </p:spTree>
    <p:extLst>
      <p:ext uri="{BB962C8B-B14F-4D97-AF65-F5344CB8AC3E}">
        <p14:creationId xmlns:p14="http://schemas.microsoft.com/office/powerpoint/2010/main" val="7860217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160" y="0"/>
            <a:ext cx="8845112" cy="929898"/>
          </a:xfrm>
        </p:spPr>
        <p:txBody>
          <a:bodyPr/>
          <a:lstStyle/>
          <a:p>
            <a:r>
              <a:rPr lang="en-US" sz="4400" dirty="0">
                <a:latin typeface="Corbel Light" panose="020B0303020204020204" pitchFamily="34" charset="0"/>
              </a:rPr>
              <a:t>Inthanon-</a:t>
            </a:r>
            <a:r>
              <a:rPr lang="en-US" sz="4400" dirty="0" err="1">
                <a:latin typeface="Corbel Light" panose="020B0303020204020204" pitchFamily="34" charset="0"/>
              </a:rPr>
              <a:t>LionRock</a:t>
            </a:r>
            <a:endParaRPr lang="en-US" sz="4400" dirty="0">
              <a:latin typeface="Corbel Light" panose="020B0303020204020204" pitchFamily="34" charset="0"/>
            </a:endParaRPr>
          </a:p>
        </p:txBody>
      </p:sp>
      <p:pic>
        <p:nvPicPr>
          <p:cNvPr id="2050" name="Picture 2" descr="G20 TechSprint 2021">
            <a:extLst>
              <a:ext uri="{FF2B5EF4-FFF2-40B4-BE49-F238E27FC236}">
                <a16:creationId xmlns:a16="http://schemas.microsoft.com/office/drawing/2014/main" id="{6FAA3034-B62A-4E21-89F8-69C10EE06D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1914" y="65765"/>
            <a:ext cx="2072691" cy="91004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80899877-0901-4390-B153-089BBAD15749}"/>
              </a:ext>
            </a:extLst>
          </p:cNvPr>
          <p:cNvSpPr/>
          <p:nvPr/>
        </p:nvSpPr>
        <p:spPr>
          <a:xfrm>
            <a:off x="2041390" y="2492660"/>
            <a:ext cx="868763" cy="810973"/>
          </a:xfrm>
          <a:prstGeom prst="roundRect">
            <a:avLst/>
          </a:prstGeom>
          <a:solidFill>
            <a:srgbClr val="CC66FF"/>
          </a:solidFill>
          <a:ln>
            <a:solidFill>
              <a:srgbClr val="CC66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600" dirty="0">
                <a:latin typeface="Corbel Light" panose="020B0303020204020204" pitchFamily="34" charset="0"/>
                <a:cs typeface="Calibri Light" panose="020F0302020204030204" pitchFamily="34" charset="0"/>
              </a:rPr>
              <a:t>CB</a:t>
            </a:r>
          </a:p>
        </p:txBody>
      </p:sp>
      <p:sp>
        <p:nvSpPr>
          <p:cNvPr id="7" name="Rectangle: Rounded Corners 6">
            <a:extLst>
              <a:ext uri="{FF2B5EF4-FFF2-40B4-BE49-F238E27FC236}">
                <a16:creationId xmlns:a16="http://schemas.microsoft.com/office/drawing/2014/main" id="{46AF986F-1E9C-45C0-89EB-E8ABCAF3D951}"/>
              </a:ext>
            </a:extLst>
          </p:cNvPr>
          <p:cNvSpPr/>
          <p:nvPr/>
        </p:nvSpPr>
        <p:spPr>
          <a:xfrm>
            <a:off x="8363985" y="2372345"/>
            <a:ext cx="868763" cy="810973"/>
          </a:xfrm>
          <a:prstGeom prst="roundRect">
            <a:avLst/>
          </a:prstGeom>
          <a:solidFill>
            <a:srgbClr val="009900"/>
          </a:solidFill>
          <a:ln>
            <a:solidFill>
              <a:srgbClr val="0099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600" dirty="0">
                <a:latin typeface="Corbel Light" panose="020B0303020204020204" pitchFamily="34" charset="0"/>
                <a:cs typeface="Calibri Light" panose="020F0302020204030204" pitchFamily="34" charset="0"/>
              </a:rPr>
              <a:t>CB</a:t>
            </a:r>
          </a:p>
        </p:txBody>
      </p:sp>
      <p:sp>
        <p:nvSpPr>
          <p:cNvPr id="8" name="Oval 7">
            <a:extLst>
              <a:ext uri="{FF2B5EF4-FFF2-40B4-BE49-F238E27FC236}">
                <a16:creationId xmlns:a16="http://schemas.microsoft.com/office/drawing/2014/main" id="{CF9DF5A2-8907-43D6-B013-98BC7EE2BD90}"/>
              </a:ext>
            </a:extLst>
          </p:cNvPr>
          <p:cNvSpPr/>
          <p:nvPr/>
        </p:nvSpPr>
        <p:spPr>
          <a:xfrm>
            <a:off x="2125941" y="4256185"/>
            <a:ext cx="699660" cy="699660"/>
          </a:xfrm>
          <a:prstGeom prst="ellipse">
            <a:avLst/>
          </a:prstGeom>
          <a:solidFill>
            <a:srgbClr val="CC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orbel Light" panose="020B0303020204020204" pitchFamily="34" charset="0"/>
              </a:rPr>
              <a:t>A</a:t>
            </a:r>
          </a:p>
        </p:txBody>
      </p:sp>
      <p:sp>
        <p:nvSpPr>
          <p:cNvPr id="9" name="Oval 8">
            <a:extLst>
              <a:ext uri="{FF2B5EF4-FFF2-40B4-BE49-F238E27FC236}">
                <a16:creationId xmlns:a16="http://schemas.microsoft.com/office/drawing/2014/main" id="{A4D2B5A7-AC23-4E8D-9DAE-C556C64742A9}"/>
              </a:ext>
            </a:extLst>
          </p:cNvPr>
          <p:cNvSpPr/>
          <p:nvPr/>
        </p:nvSpPr>
        <p:spPr>
          <a:xfrm>
            <a:off x="8448536" y="4165949"/>
            <a:ext cx="699660" cy="699660"/>
          </a:xfrm>
          <a:prstGeom prst="ellipse">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orbel Light" panose="020B0303020204020204" pitchFamily="34" charset="0"/>
              </a:rPr>
              <a:t>B</a:t>
            </a:r>
          </a:p>
        </p:txBody>
      </p:sp>
      <p:grpSp>
        <p:nvGrpSpPr>
          <p:cNvPr id="25" name="Group 24">
            <a:extLst>
              <a:ext uri="{FF2B5EF4-FFF2-40B4-BE49-F238E27FC236}">
                <a16:creationId xmlns:a16="http://schemas.microsoft.com/office/drawing/2014/main" id="{8C5B364E-EE4F-45CA-87D4-9ED7077E69ED}"/>
              </a:ext>
            </a:extLst>
          </p:cNvPr>
          <p:cNvGrpSpPr/>
          <p:nvPr/>
        </p:nvGrpSpPr>
        <p:grpSpPr>
          <a:xfrm>
            <a:off x="1812508" y="3386889"/>
            <a:ext cx="1280531" cy="715880"/>
            <a:chOff x="1812508" y="3386889"/>
            <a:chExt cx="1280531" cy="715880"/>
          </a:xfrm>
        </p:grpSpPr>
        <p:cxnSp>
          <p:nvCxnSpPr>
            <p:cNvPr id="10" name="Straight Arrow Connector 9">
              <a:extLst>
                <a:ext uri="{FF2B5EF4-FFF2-40B4-BE49-F238E27FC236}">
                  <a16:creationId xmlns:a16="http://schemas.microsoft.com/office/drawing/2014/main" id="{4A5A94A8-7A1F-43E6-BC65-E013960C97FB}"/>
                </a:ext>
              </a:extLst>
            </p:cNvPr>
            <p:cNvCxnSpPr/>
            <p:nvPr/>
          </p:nvCxnSpPr>
          <p:spPr>
            <a:xfrm flipV="1">
              <a:off x="2298032" y="3386889"/>
              <a:ext cx="0" cy="673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E92704F9-E5A7-4915-98AC-5295D24F4021}"/>
                </a:ext>
              </a:extLst>
            </p:cNvPr>
            <p:cNvCxnSpPr>
              <a:cxnSpLocks/>
            </p:cNvCxnSpPr>
            <p:nvPr/>
          </p:nvCxnSpPr>
          <p:spPr>
            <a:xfrm>
              <a:off x="2612858" y="3429000"/>
              <a:ext cx="0" cy="673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0681D2F-33D8-47E5-87C1-DCD0BA9F43AB}"/>
                </a:ext>
              </a:extLst>
            </p:cNvPr>
            <p:cNvSpPr txBox="1"/>
            <p:nvPr/>
          </p:nvSpPr>
          <p:spPr>
            <a:xfrm>
              <a:off x="1812508" y="3499160"/>
              <a:ext cx="428625" cy="523220"/>
            </a:xfrm>
            <a:prstGeom prst="rect">
              <a:avLst/>
            </a:prstGeom>
            <a:noFill/>
          </p:spPr>
          <p:txBody>
            <a:bodyPr wrap="square">
              <a:spAutoFit/>
            </a:bodyPr>
            <a:lstStyle/>
            <a:p>
              <a:r>
                <a:rPr lang="en-US" sz="2800" dirty="0">
                  <a:solidFill>
                    <a:srgbClr val="CC66FF"/>
                  </a:solidFill>
                  <a:latin typeface="Corbel Light" panose="020B0303020204020204" pitchFamily="34" charset="0"/>
                </a:rPr>
                <a:t>R</a:t>
              </a:r>
              <a:endParaRPr lang="en-US" sz="2800" dirty="0">
                <a:solidFill>
                  <a:srgbClr val="CC66FF"/>
                </a:solidFill>
              </a:endParaRPr>
            </a:p>
          </p:txBody>
        </p:sp>
        <p:sp>
          <p:nvSpPr>
            <p:cNvPr id="15" name="TextBox 14">
              <a:extLst>
                <a:ext uri="{FF2B5EF4-FFF2-40B4-BE49-F238E27FC236}">
                  <a16:creationId xmlns:a16="http://schemas.microsoft.com/office/drawing/2014/main" id="{04DF651F-C6A9-4724-948E-2A6C0C206096}"/>
                </a:ext>
              </a:extLst>
            </p:cNvPr>
            <p:cNvSpPr txBox="1"/>
            <p:nvPr/>
          </p:nvSpPr>
          <p:spPr>
            <a:xfrm>
              <a:off x="2664414" y="3495824"/>
              <a:ext cx="428625" cy="523220"/>
            </a:xfrm>
            <a:prstGeom prst="rect">
              <a:avLst/>
            </a:prstGeom>
            <a:noFill/>
          </p:spPr>
          <p:txBody>
            <a:bodyPr wrap="square">
              <a:spAutoFit/>
            </a:bodyPr>
            <a:lstStyle/>
            <a:p>
              <a:r>
                <a:rPr lang="en-US" sz="2800" dirty="0">
                  <a:solidFill>
                    <a:srgbClr val="CC66FF"/>
                  </a:solidFill>
                  <a:latin typeface="Corbel Light" panose="020B0303020204020204" pitchFamily="34" charset="0"/>
                </a:rPr>
                <a:t>W</a:t>
              </a:r>
              <a:endParaRPr lang="en-US" sz="2800" dirty="0">
                <a:solidFill>
                  <a:srgbClr val="CC66FF"/>
                </a:solidFill>
              </a:endParaRPr>
            </a:p>
          </p:txBody>
        </p:sp>
        <p:sp>
          <p:nvSpPr>
            <p:cNvPr id="27" name="Oval 26">
              <a:extLst>
                <a:ext uri="{FF2B5EF4-FFF2-40B4-BE49-F238E27FC236}">
                  <a16:creationId xmlns:a16="http://schemas.microsoft.com/office/drawing/2014/main" id="{0CBC529A-EBCB-4A0A-9868-723BCA116518}"/>
                </a:ext>
              </a:extLst>
            </p:cNvPr>
            <p:cNvSpPr/>
            <p:nvPr/>
          </p:nvSpPr>
          <p:spPr>
            <a:xfrm>
              <a:off x="2265438" y="3554368"/>
              <a:ext cx="362482" cy="362482"/>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Corbel Light" panose="020B0303020204020204" pitchFamily="34" charset="0"/>
                </a:rPr>
                <a:t>1</a:t>
              </a:r>
            </a:p>
          </p:txBody>
        </p:sp>
      </p:grpSp>
      <p:grpSp>
        <p:nvGrpSpPr>
          <p:cNvPr id="30" name="Group 29">
            <a:extLst>
              <a:ext uri="{FF2B5EF4-FFF2-40B4-BE49-F238E27FC236}">
                <a16:creationId xmlns:a16="http://schemas.microsoft.com/office/drawing/2014/main" id="{31CB7A71-5E1C-410F-87B6-08B6D79F6597}"/>
              </a:ext>
            </a:extLst>
          </p:cNvPr>
          <p:cNvGrpSpPr/>
          <p:nvPr/>
        </p:nvGrpSpPr>
        <p:grpSpPr>
          <a:xfrm>
            <a:off x="2979821" y="1939208"/>
            <a:ext cx="4215052" cy="2666807"/>
            <a:chOff x="2979821" y="1939208"/>
            <a:chExt cx="4215052" cy="2666807"/>
          </a:xfrm>
        </p:grpSpPr>
        <p:sp>
          <p:nvSpPr>
            <p:cNvPr id="13" name="Cloud 12">
              <a:extLst>
                <a:ext uri="{FF2B5EF4-FFF2-40B4-BE49-F238E27FC236}">
                  <a16:creationId xmlns:a16="http://schemas.microsoft.com/office/drawing/2014/main" id="{1756A676-A824-4EB9-A21B-88BCB057EF64}"/>
                </a:ext>
              </a:extLst>
            </p:cNvPr>
            <p:cNvSpPr/>
            <p:nvPr/>
          </p:nvSpPr>
          <p:spPr>
            <a:xfrm>
              <a:off x="3976437" y="1939208"/>
              <a:ext cx="3218436" cy="2037229"/>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a:extLst>
                <a:ext uri="{FF2B5EF4-FFF2-40B4-BE49-F238E27FC236}">
                  <a16:creationId xmlns:a16="http://schemas.microsoft.com/office/drawing/2014/main" id="{5CF03027-44EC-439A-9B8D-DC6F61DCD5B0}"/>
                </a:ext>
              </a:extLst>
            </p:cNvPr>
            <p:cNvCxnSpPr>
              <a:cxnSpLocks/>
            </p:cNvCxnSpPr>
            <p:nvPr/>
          </p:nvCxnSpPr>
          <p:spPr>
            <a:xfrm flipV="1">
              <a:off x="2979821" y="3183318"/>
              <a:ext cx="1905000" cy="12703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460195C-0D86-48AF-AC49-41474963F263}"/>
                </a:ext>
              </a:extLst>
            </p:cNvPr>
            <p:cNvCxnSpPr>
              <a:cxnSpLocks/>
            </p:cNvCxnSpPr>
            <p:nvPr/>
          </p:nvCxnSpPr>
          <p:spPr>
            <a:xfrm flipH="1">
              <a:off x="3109582" y="3386891"/>
              <a:ext cx="1775241" cy="12191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6A6B9EBF-3ED3-4699-8C46-4422C84A6CBB}"/>
                </a:ext>
              </a:extLst>
            </p:cNvPr>
            <p:cNvSpPr txBox="1"/>
            <p:nvPr/>
          </p:nvSpPr>
          <p:spPr>
            <a:xfrm>
              <a:off x="3572542" y="3305221"/>
              <a:ext cx="428625" cy="523220"/>
            </a:xfrm>
            <a:prstGeom prst="rect">
              <a:avLst/>
            </a:prstGeom>
            <a:noFill/>
          </p:spPr>
          <p:txBody>
            <a:bodyPr wrap="square">
              <a:spAutoFit/>
            </a:bodyPr>
            <a:lstStyle/>
            <a:p>
              <a:r>
                <a:rPr lang="en-US" sz="2800" dirty="0">
                  <a:solidFill>
                    <a:srgbClr val="CC66FF"/>
                  </a:solidFill>
                  <a:latin typeface="Corbel Light" panose="020B0303020204020204" pitchFamily="34" charset="0"/>
                </a:rPr>
                <a:t>W</a:t>
              </a:r>
              <a:endParaRPr lang="en-US" sz="2800" dirty="0">
                <a:solidFill>
                  <a:srgbClr val="CC66FF"/>
                </a:solidFill>
              </a:endParaRPr>
            </a:p>
          </p:txBody>
        </p:sp>
        <p:sp>
          <p:nvSpPr>
            <p:cNvPr id="23" name="TextBox 22">
              <a:extLst>
                <a:ext uri="{FF2B5EF4-FFF2-40B4-BE49-F238E27FC236}">
                  <a16:creationId xmlns:a16="http://schemas.microsoft.com/office/drawing/2014/main" id="{0182CA82-B667-4EEC-B2E1-50A2E3A82F8D}"/>
                </a:ext>
              </a:extLst>
            </p:cNvPr>
            <p:cNvSpPr txBox="1"/>
            <p:nvPr/>
          </p:nvSpPr>
          <p:spPr>
            <a:xfrm>
              <a:off x="3932321" y="3992559"/>
              <a:ext cx="428625" cy="523220"/>
            </a:xfrm>
            <a:prstGeom prst="rect">
              <a:avLst/>
            </a:prstGeom>
            <a:noFill/>
          </p:spPr>
          <p:txBody>
            <a:bodyPr wrap="square">
              <a:spAutoFit/>
            </a:bodyPr>
            <a:lstStyle/>
            <a:p>
              <a:r>
                <a:rPr lang="en-US" sz="2800" dirty="0">
                  <a:solidFill>
                    <a:srgbClr val="009900"/>
                  </a:solidFill>
                  <a:latin typeface="Corbel Light" panose="020B0303020204020204" pitchFamily="34" charset="0"/>
                </a:rPr>
                <a:t>W</a:t>
              </a:r>
              <a:endParaRPr lang="en-US" sz="2800" dirty="0">
                <a:solidFill>
                  <a:srgbClr val="009900"/>
                </a:solidFill>
              </a:endParaRPr>
            </a:p>
          </p:txBody>
        </p:sp>
        <p:sp>
          <p:nvSpPr>
            <p:cNvPr id="28" name="Oval 27">
              <a:extLst>
                <a:ext uri="{FF2B5EF4-FFF2-40B4-BE49-F238E27FC236}">
                  <a16:creationId xmlns:a16="http://schemas.microsoft.com/office/drawing/2014/main" id="{C0D2E1A2-D32C-4CA6-92C2-AFD6199F2969}"/>
                </a:ext>
              </a:extLst>
            </p:cNvPr>
            <p:cNvSpPr/>
            <p:nvPr/>
          </p:nvSpPr>
          <p:spPr>
            <a:xfrm>
              <a:off x="3311488" y="3995997"/>
              <a:ext cx="362482" cy="362482"/>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Corbel Light" panose="020B0303020204020204" pitchFamily="34" charset="0"/>
                </a:rPr>
                <a:t>2</a:t>
              </a:r>
            </a:p>
          </p:txBody>
        </p:sp>
      </p:grpSp>
      <p:grpSp>
        <p:nvGrpSpPr>
          <p:cNvPr id="31" name="Group 30">
            <a:extLst>
              <a:ext uri="{FF2B5EF4-FFF2-40B4-BE49-F238E27FC236}">
                <a16:creationId xmlns:a16="http://schemas.microsoft.com/office/drawing/2014/main" id="{2E43FDB2-9E01-4710-9295-BB6942DD473A}"/>
              </a:ext>
            </a:extLst>
          </p:cNvPr>
          <p:cNvGrpSpPr/>
          <p:nvPr/>
        </p:nvGrpSpPr>
        <p:grpSpPr>
          <a:xfrm>
            <a:off x="2939385" y="4390133"/>
            <a:ext cx="5380452" cy="746953"/>
            <a:chOff x="2939385" y="4390133"/>
            <a:chExt cx="5380452" cy="746953"/>
          </a:xfrm>
        </p:grpSpPr>
        <p:cxnSp>
          <p:nvCxnSpPr>
            <p:cNvPr id="24" name="Straight Arrow Connector 23">
              <a:extLst>
                <a:ext uri="{FF2B5EF4-FFF2-40B4-BE49-F238E27FC236}">
                  <a16:creationId xmlns:a16="http://schemas.microsoft.com/office/drawing/2014/main" id="{102DF1EA-2A06-44CC-A777-CA6C47DBC2C0}"/>
                </a:ext>
              </a:extLst>
            </p:cNvPr>
            <p:cNvCxnSpPr>
              <a:cxnSpLocks/>
            </p:cNvCxnSpPr>
            <p:nvPr/>
          </p:nvCxnSpPr>
          <p:spPr>
            <a:xfrm flipV="1">
              <a:off x="2939385" y="4918521"/>
              <a:ext cx="5380452" cy="453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2107DE2-D223-4ABD-8D78-0C2E58D6662F}"/>
                </a:ext>
              </a:extLst>
            </p:cNvPr>
            <p:cNvSpPr txBox="1"/>
            <p:nvPr/>
          </p:nvSpPr>
          <p:spPr>
            <a:xfrm>
              <a:off x="5667375" y="4390133"/>
              <a:ext cx="428625" cy="523220"/>
            </a:xfrm>
            <a:prstGeom prst="rect">
              <a:avLst/>
            </a:prstGeom>
            <a:noFill/>
          </p:spPr>
          <p:txBody>
            <a:bodyPr wrap="square">
              <a:spAutoFit/>
            </a:bodyPr>
            <a:lstStyle/>
            <a:p>
              <a:r>
                <a:rPr lang="en-US" sz="2800" dirty="0">
                  <a:solidFill>
                    <a:srgbClr val="009900"/>
                  </a:solidFill>
                  <a:latin typeface="Corbel Light" panose="020B0303020204020204" pitchFamily="34" charset="0"/>
                </a:rPr>
                <a:t>W</a:t>
              </a:r>
              <a:endParaRPr lang="en-US" sz="2800" dirty="0">
                <a:solidFill>
                  <a:srgbClr val="009900"/>
                </a:solidFill>
              </a:endParaRPr>
            </a:p>
          </p:txBody>
        </p:sp>
        <p:sp>
          <p:nvSpPr>
            <p:cNvPr id="29" name="Oval 28">
              <a:extLst>
                <a:ext uri="{FF2B5EF4-FFF2-40B4-BE49-F238E27FC236}">
                  <a16:creationId xmlns:a16="http://schemas.microsoft.com/office/drawing/2014/main" id="{D0891029-DF1B-47DB-B5E0-0E7F9A89342D}"/>
                </a:ext>
              </a:extLst>
            </p:cNvPr>
            <p:cNvSpPr/>
            <p:nvPr/>
          </p:nvSpPr>
          <p:spPr>
            <a:xfrm>
              <a:off x="3702765" y="4774604"/>
              <a:ext cx="362482" cy="362482"/>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Corbel Light" panose="020B0303020204020204" pitchFamily="34" charset="0"/>
                </a:rPr>
                <a:t>3</a:t>
              </a:r>
            </a:p>
          </p:txBody>
        </p:sp>
      </p:grpSp>
      <p:grpSp>
        <p:nvGrpSpPr>
          <p:cNvPr id="33" name="Group 32">
            <a:extLst>
              <a:ext uri="{FF2B5EF4-FFF2-40B4-BE49-F238E27FC236}">
                <a16:creationId xmlns:a16="http://schemas.microsoft.com/office/drawing/2014/main" id="{65C45B35-FAE5-4947-8927-639B189DFE1D}"/>
              </a:ext>
            </a:extLst>
          </p:cNvPr>
          <p:cNvGrpSpPr/>
          <p:nvPr/>
        </p:nvGrpSpPr>
        <p:grpSpPr>
          <a:xfrm>
            <a:off x="8158100" y="3302201"/>
            <a:ext cx="1280531" cy="715880"/>
            <a:chOff x="1812508" y="3386889"/>
            <a:chExt cx="1280531" cy="715880"/>
          </a:xfrm>
        </p:grpSpPr>
        <p:cxnSp>
          <p:nvCxnSpPr>
            <p:cNvPr id="34" name="Straight Arrow Connector 33">
              <a:extLst>
                <a:ext uri="{FF2B5EF4-FFF2-40B4-BE49-F238E27FC236}">
                  <a16:creationId xmlns:a16="http://schemas.microsoft.com/office/drawing/2014/main" id="{AA6C027E-3FEF-4123-862E-F9DA86BAA1C4}"/>
                </a:ext>
              </a:extLst>
            </p:cNvPr>
            <p:cNvCxnSpPr>
              <a:cxnSpLocks/>
            </p:cNvCxnSpPr>
            <p:nvPr/>
          </p:nvCxnSpPr>
          <p:spPr>
            <a:xfrm>
              <a:off x="2298032" y="3386889"/>
              <a:ext cx="0" cy="673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9BC307C8-4E3F-4A36-8DED-AF11C5E7BA70}"/>
                </a:ext>
              </a:extLst>
            </p:cNvPr>
            <p:cNvCxnSpPr>
              <a:cxnSpLocks/>
            </p:cNvCxnSpPr>
            <p:nvPr/>
          </p:nvCxnSpPr>
          <p:spPr>
            <a:xfrm flipV="1">
              <a:off x="2612858" y="3429000"/>
              <a:ext cx="0" cy="673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E1F20FE2-736D-4AC6-A457-8E60A5132197}"/>
                </a:ext>
              </a:extLst>
            </p:cNvPr>
            <p:cNvSpPr txBox="1"/>
            <p:nvPr/>
          </p:nvSpPr>
          <p:spPr>
            <a:xfrm>
              <a:off x="1812508" y="3499160"/>
              <a:ext cx="428625" cy="523220"/>
            </a:xfrm>
            <a:prstGeom prst="rect">
              <a:avLst/>
            </a:prstGeom>
            <a:noFill/>
          </p:spPr>
          <p:txBody>
            <a:bodyPr wrap="square">
              <a:spAutoFit/>
            </a:bodyPr>
            <a:lstStyle/>
            <a:p>
              <a:r>
                <a:rPr lang="en-US" sz="2800" dirty="0">
                  <a:solidFill>
                    <a:srgbClr val="009900"/>
                  </a:solidFill>
                  <a:latin typeface="Corbel Light" panose="020B0303020204020204" pitchFamily="34" charset="0"/>
                </a:rPr>
                <a:t>R</a:t>
              </a:r>
              <a:endParaRPr lang="en-US" sz="2800" dirty="0">
                <a:solidFill>
                  <a:srgbClr val="009900"/>
                </a:solidFill>
              </a:endParaRPr>
            </a:p>
          </p:txBody>
        </p:sp>
        <p:sp>
          <p:nvSpPr>
            <p:cNvPr id="37" name="TextBox 36">
              <a:extLst>
                <a:ext uri="{FF2B5EF4-FFF2-40B4-BE49-F238E27FC236}">
                  <a16:creationId xmlns:a16="http://schemas.microsoft.com/office/drawing/2014/main" id="{950A32AD-EC9A-4F94-A13B-EB23E3EFEAB9}"/>
                </a:ext>
              </a:extLst>
            </p:cNvPr>
            <p:cNvSpPr txBox="1"/>
            <p:nvPr/>
          </p:nvSpPr>
          <p:spPr>
            <a:xfrm>
              <a:off x="2664414" y="3495824"/>
              <a:ext cx="428625" cy="523220"/>
            </a:xfrm>
            <a:prstGeom prst="rect">
              <a:avLst/>
            </a:prstGeom>
            <a:noFill/>
          </p:spPr>
          <p:txBody>
            <a:bodyPr wrap="square">
              <a:spAutoFit/>
            </a:bodyPr>
            <a:lstStyle/>
            <a:p>
              <a:r>
                <a:rPr lang="en-US" sz="2800" dirty="0">
                  <a:solidFill>
                    <a:srgbClr val="009900"/>
                  </a:solidFill>
                  <a:latin typeface="Corbel Light" panose="020B0303020204020204" pitchFamily="34" charset="0"/>
                </a:rPr>
                <a:t>W</a:t>
              </a:r>
              <a:endParaRPr lang="en-US" sz="2800" dirty="0">
                <a:solidFill>
                  <a:srgbClr val="009900"/>
                </a:solidFill>
              </a:endParaRPr>
            </a:p>
          </p:txBody>
        </p:sp>
        <p:sp>
          <p:nvSpPr>
            <p:cNvPr id="38" name="Oval 37">
              <a:extLst>
                <a:ext uri="{FF2B5EF4-FFF2-40B4-BE49-F238E27FC236}">
                  <a16:creationId xmlns:a16="http://schemas.microsoft.com/office/drawing/2014/main" id="{138C9B21-3261-4BA6-B581-FBB1A7A15366}"/>
                </a:ext>
              </a:extLst>
            </p:cNvPr>
            <p:cNvSpPr/>
            <p:nvPr/>
          </p:nvSpPr>
          <p:spPr>
            <a:xfrm>
              <a:off x="2265438" y="3554368"/>
              <a:ext cx="362482" cy="362482"/>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Corbel Light" panose="020B0303020204020204" pitchFamily="34" charset="0"/>
                </a:rPr>
                <a:t>4</a:t>
              </a:r>
            </a:p>
          </p:txBody>
        </p:sp>
      </p:grpSp>
      <p:sp>
        <p:nvSpPr>
          <p:cNvPr id="40" name="TextBox 39">
            <a:extLst>
              <a:ext uri="{FF2B5EF4-FFF2-40B4-BE49-F238E27FC236}">
                <a16:creationId xmlns:a16="http://schemas.microsoft.com/office/drawing/2014/main" id="{CE9D0335-8814-4CC2-97C6-49E2913BEDB9}"/>
              </a:ext>
            </a:extLst>
          </p:cNvPr>
          <p:cNvSpPr txBox="1"/>
          <p:nvPr/>
        </p:nvSpPr>
        <p:spPr>
          <a:xfrm>
            <a:off x="-38850" y="6255867"/>
            <a:ext cx="6097002" cy="276999"/>
          </a:xfrm>
          <a:prstGeom prst="rect">
            <a:avLst/>
          </a:prstGeom>
          <a:noFill/>
        </p:spPr>
        <p:txBody>
          <a:bodyPr wrap="square">
            <a:spAutoFit/>
          </a:bodyPr>
          <a:lstStyle/>
          <a:p>
            <a:r>
              <a:rPr lang="en-US" sz="1200" dirty="0">
                <a:solidFill>
                  <a:srgbClr val="0000FF"/>
                </a:solidFill>
              </a:rPr>
              <a:t>https://www.bot.or.th/English/AboutBOT/Activities/Pages/Inthanon_LionRock.aspx</a:t>
            </a:r>
          </a:p>
        </p:txBody>
      </p:sp>
      <p:sp>
        <p:nvSpPr>
          <p:cNvPr id="42" name="TextBox 41">
            <a:extLst>
              <a:ext uri="{FF2B5EF4-FFF2-40B4-BE49-F238E27FC236}">
                <a16:creationId xmlns:a16="http://schemas.microsoft.com/office/drawing/2014/main" id="{B137C1F8-D9A8-4878-B1FA-6099BD37FE9B}"/>
              </a:ext>
            </a:extLst>
          </p:cNvPr>
          <p:cNvSpPr txBox="1"/>
          <p:nvPr/>
        </p:nvSpPr>
        <p:spPr>
          <a:xfrm>
            <a:off x="6133849" y="6272795"/>
            <a:ext cx="6180938" cy="276999"/>
          </a:xfrm>
          <a:prstGeom prst="rect">
            <a:avLst/>
          </a:prstGeom>
          <a:noFill/>
        </p:spPr>
        <p:txBody>
          <a:bodyPr wrap="square">
            <a:spAutoFit/>
          </a:bodyPr>
          <a:lstStyle/>
          <a:p>
            <a:r>
              <a:rPr lang="en-US" sz="1200" dirty="0">
                <a:solidFill>
                  <a:srgbClr val="0000FF"/>
                </a:solidFill>
              </a:rPr>
              <a:t>https://www.hkma.gov.hk/eng/news-and-media/press-releases/2020/01/20200122-4/</a:t>
            </a:r>
          </a:p>
        </p:txBody>
      </p:sp>
    </p:spTree>
    <p:extLst>
      <p:ext uri="{BB962C8B-B14F-4D97-AF65-F5344CB8AC3E}">
        <p14:creationId xmlns:p14="http://schemas.microsoft.com/office/powerpoint/2010/main" val="1809118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4460"/>
            <a:ext cx="12192000" cy="795528"/>
          </a:xfrm>
        </p:spPr>
        <p:txBody>
          <a:bodyPr/>
          <a:lstStyle/>
          <a:p>
            <a:r>
              <a:rPr lang="en-US" dirty="0" err="1">
                <a:latin typeface="Corbel Light" panose="020B0303020204020204" pitchFamily="34" charset="0"/>
              </a:rPr>
              <a:t>Macrofinancial</a:t>
            </a:r>
            <a:r>
              <a:rPr lang="en-US" dirty="0">
                <a:latin typeface="Corbel Light" panose="020B0303020204020204" pitchFamily="34" charset="0"/>
              </a:rPr>
              <a:t> c</a:t>
            </a:r>
            <a:r>
              <a:rPr lang="en-US" sz="4400" dirty="0">
                <a:latin typeface="Corbel Light" panose="020B0303020204020204" pitchFamily="34" charset="0"/>
              </a:rPr>
              <a:t>hallenges must also be addressed</a:t>
            </a:r>
          </a:p>
        </p:txBody>
      </p:sp>
      <p:sp>
        <p:nvSpPr>
          <p:cNvPr id="3" name="Text Placeholder 2">
            <a:extLst>
              <a:ext uri="{FF2B5EF4-FFF2-40B4-BE49-F238E27FC236}">
                <a16:creationId xmlns:a16="http://schemas.microsoft.com/office/drawing/2014/main" id="{04F817A5-DFFF-4E7F-AFE5-F981F43A8231}"/>
              </a:ext>
            </a:extLst>
          </p:cNvPr>
          <p:cNvSpPr txBox="1">
            <a:spLocks/>
          </p:cNvSpPr>
          <p:nvPr/>
        </p:nvSpPr>
        <p:spPr>
          <a:xfrm>
            <a:off x="886618" y="939988"/>
            <a:ext cx="11305381" cy="5773552"/>
          </a:xfrm>
          <a:prstGeom prst="rect">
            <a:avLst/>
          </a:prstGeom>
        </p:spPr>
        <p:txBody>
          <a:bodyPr>
            <a:noAutofit/>
          </a:bodyPr>
          <a:lstStyle>
            <a:lvl1pPr marL="274320" indent="-274320" algn="l" rtl="0" eaLnBrk="1" latinLnBrk="0" hangingPunct="1">
              <a:spcBef>
                <a:spcPct val="20000"/>
              </a:spcBef>
              <a:buClr>
                <a:srgbClr val="0000FF"/>
              </a:buClr>
              <a:buSzPct val="100000"/>
              <a:buFont typeface="Arial" pitchFamily="34" charset="0"/>
              <a:buChar char="•"/>
              <a:defRPr kumimoji="0" sz="2700" kern="1200">
                <a:solidFill>
                  <a:schemeClr val="tx1"/>
                </a:solidFill>
                <a:latin typeface="Calibri Light" panose="020F0302020204030204" pitchFamily="34" charset="0"/>
                <a:ea typeface="+mn-ea"/>
                <a:cs typeface="Calibri Light" panose="020F0302020204030204" pitchFamily="34" charset="0"/>
              </a:defRPr>
            </a:lvl1pPr>
            <a:lvl2pPr marL="548640" indent="-274320" algn="l" rtl="0" eaLnBrk="1" latinLnBrk="0" hangingPunct="1">
              <a:spcBef>
                <a:spcPct val="20000"/>
              </a:spcBef>
              <a:buClr>
                <a:schemeClr val="accent2"/>
              </a:buClr>
              <a:buSzPct val="70000"/>
              <a:buFont typeface="Wingdings"/>
              <a:buChar char=""/>
              <a:defRPr kumimoji="0" sz="2700" kern="1200">
                <a:solidFill>
                  <a:schemeClr val="tx1"/>
                </a:solidFill>
                <a:latin typeface="Calibri Light" panose="020F0302020204030204" pitchFamily="34" charset="0"/>
                <a:ea typeface="+mn-ea"/>
                <a:cs typeface="Calibri Light" panose="020F0302020204030204" pitchFamily="34" charset="0"/>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Calibri Light" panose="020F0302020204030204" pitchFamily="34" charset="0"/>
                <a:ea typeface="+mn-ea"/>
                <a:cs typeface="Calibri Light" panose="020F0302020204030204" pitchFamily="34" charset="0"/>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Calibri Light" panose="020F0302020204030204" pitchFamily="34" charset="0"/>
                <a:ea typeface="+mn-ea"/>
                <a:cs typeface="Calibri Light" panose="020F0302020204030204" pitchFamily="34" charset="0"/>
              </a:defRPr>
            </a:lvl4pPr>
            <a:lvl5pPr marL="1371600" indent="-228600" algn="l" rtl="0" eaLnBrk="1" latinLnBrk="0" hangingPunct="1">
              <a:spcBef>
                <a:spcPct val="20000"/>
              </a:spcBef>
              <a:buClr>
                <a:schemeClr val="accent5"/>
              </a:buClr>
              <a:buFontTx/>
              <a:buChar char="•"/>
              <a:defRPr kumimoji="0" sz="1800" kern="1200">
                <a:solidFill>
                  <a:schemeClr val="tx1"/>
                </a:solidFill>
                <a:latin typeface="Calibri Light" panose="020F0302020204030204" pitchFamily="34" charset="0"/>
                <a:ea typeface="+mn-ea"/>
                <a:cs typeface="Calibri Light" panose="020F0302020204030204" pitchFamily="34" charset="0"/>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defTabSz="914400">
              <a:lnSpc>
                <a:spcPct val="150000"/>
              </a:lnSpc>
              <a:buNone/>
            </a:pPr>
            <a:r>
              <a:rPr lang="en-US" sz="2400" dirty="0">
                <a:latin typeface="Corbel Light" panose="020B0303020204020204" pitchFamily="34" charset="0"/>
              </a:rPr>
              <a:t>Larger gross flows            more leverage &amp; greater valuation changes</a:t>
            </a:r>
          </a:p>
          <a:p>
            <a:pPr marL="0" indent="0" defTabSz="914400">
              <a:lnSpc>
                <a:spcPct val="150000"/>
              </a:lnSpc>
              <a:buNone/>
            </a:pPr>
            <a:r>
              <a:rPr lang="en-US" sz="2400" dirty="0">
                <a:latin typeface="Corbel Light" panose="020B0303020204020204" pitchFamily="34" charset="0"/>
              </a:rPr>
              <a:t>Circumvention of capital flow management measures</a:t>
            </a:r>
          </a:p>
          <a:p>
            <a:pPr marL="0" indent="0" defTabSz="914400">
              <a:lnSpc>
                <a:spcPct val="150000"/>
              </a:lnSpc>
              <a:buNone/>
            </a:pPr>
            <a:r>
              <a:rPr lang="en-US" sz="2400" dirty="0">
                <a:latin typeface="Corbel Light" panose="020B0303020204020204" pitchFamily="34" charset="0"/>
              </a:rPr>
              <a:t>More widespread currency substitution </a:t>
            </a:r>
          </a:p>
          <a:p>
            <a:pPr marL="458788" lvl="2" indent="0" defTabSz="914400">
              <a:lnSpc>
                <a:spcPct val="150000"/>
              </a:lnSpc>
              <a:buNone/>
            </a:pPr>
            <a:r>
              <a:rPr lang="en-US" dirty="0">
                <a:latin typeface="Corbel Light" panose="020B0303020204020204" pitchFamily="34" charset="0"/>
              </a:rPr>
              <a:t>Monetary policy and foreign exchange intervention effectiveness</a:t>
            </a:r>
          </a:p>
          <a:p>
            <a:pPr marL="458788" lvl="2" indent="0" defTabSz="914400">
              <a:lnSpc>
                <a:spcPct val="150000"/>
              </a:lnSpc>
              <a:buNone/>
            </a:pPr>
            <a:r>
              <a:rPr lang="en-US" dirty="0">
                <a:latin typeface="Corbel Light" panose="020B0303020204020204" pitchFamily="34" charset="0"/>
              </a:rPr>
              <a:t>Lender of last resort</a:t>
            </a:r>
          </a:p>
          <a:p>
            <a:pPr marL="458788" lvl="2" indent="0" defTabSz="914400">
              <a:lnSpc>
                <a:spcPct val="150000"/>
              </a:lnSpc>
              <a:buNone/>
            </a:pPr>
            <a:r>
              <a:rPr lang="en-US" dirty="0">
                <a:latin typeface="Corbel Light" panose="020B0303020204020204" pitchFamily="34" charset="0"/>
              </a:rPr>
              <a:t>Faster transmission of global financial conditions</a:t>
            </a:r>
          </a:p>
          <a:p>
            <a:pPr marL="458788" lvl="2" indent="0" defTabSz="914400">
              <a:lnSpc>
                <a:spcPct val="150000"/>
              </a:lnSpc>
              <a:buNone/>
            </a:pPr>
            <a:r>
              <a:rPr lang="en-US" dirty="0">
                <a:latin typeface="Corbel Light" panose="020B0303020204020204" pitchFamily="34" charset="0"/>
              </a:rPr>
              <a:t>Loss of information / tax revenue</a:t>
            </a:r>
          </a:p>
          <a:p>
            <a:pPr marL="0" indent="0" defTabSz="914400">
              <a:lnSpc>
                <a:spcPct val="150000"/>
              </a:lnSpc>
              <a:buNone/>
            </a:pPr>
            <a:r>
              <a:rPr lang="en-US" sz="2400" dirty="0">
                <a:latin typeface="Corbel Light" panose="020B0303020204020204" pitchFamily="34" charset="0"/>
              </a:rPr>
              <a:t>Configuration of reserve currencies (slow? regional?) and backstops</a:t>
            </a:r>
          </a:p>
          <a:p>
            <a:pPr marL="0" indent="0" defTabSz="914400">
              <a:lnSpc>
                <a:spcPct val="150000"/>
              </a:lnSpc>
              <a:buNone/>
            </a:pPr>
            <a:r>
              <a:rPr lang="en-US" sz="2400" dirty="0">
                <a:latin typeface="Corbel Light" panose="020B0303020204020204" pitchFamily="34" charset="0"/>
              </a:rPr>
              <a:t>Payment system fragmentation</a:t>
            </a:r>
          </a:p>
          <a:p>
            <a:pPr marL="0" indent="0" defTabSz="914400">
              <a:lnSpc>
                <a:spcPct val="150000"/>
              </a:lnSpc>
              <a:buNone/>
            </a:pPr>
            <a:r>
              <a:rPr lang="en-US" sz="2400" dirty="0">
                <a:latin typeface="Corbel Light" panose="020B0303020204020204" pitchFamily="34" charset="0"/>
              </a:rPr>
              <a:t>Digital divide</a:t>
            </a:r>
          </a:p>
          <a:p>
            <a:pPr lvl="2" indent="0" defTabSz="914400">
              <a:lnSpc>
                <a:spcPct val="150000"/>
              </a:lnSpc>
              <a:buNone/>
            </a:pPr>
            <a:endParaRPr lang="en-US" sz="2400" dirty="0">
              <a:latin typeface="Corbel Light" panose="020B0303020204020204" pitchFamily="34" charset="0"/>
            </a:endParaRPr>
          </a:p>
          <a:p>
            <a:pPr marL="0" indent="0" defTabSz="914400">
              <a:lnSpc>
                <a:spcPct val="150000"/>
              </a:lnSpc>
              <a:buNone/>
            </a:pPr>
            <a:r>
              <a:rPr lang="en-US" sz="2400" dirty="0">
                <a:latin typeface="Corbel Light" panose="020B0303020204020204" pitchFamily="34" charset="0"/>
              </a:rPr>
              <a:t> </a:t>
            </a:r>
          </a:p>
        </p:txBody>
      </p:sp>
      <p:sp>
        <p:nvSpPr>
          <p:cNvPr id="4" name="Arrow: Right 3">
            <a:extLst>
              <a:ext uri="{FF2B5EF4-FFF2-40B4-BE49-F238E27FC236}">
                <a16:creationId xmlns:a16="http://schemas.microsoft.com/office/drawing/2014/main" id="{6310A63C-4418-43A9-AFF3-C967A2CD8D7F}"/>
              </a:ext>
            </a:extLst>
          </p:cNvPr>
          <p:cNvSpPr/>
          <p:nvPr/>
        </p:nvSpPr>
        <p:spPr>
          <a:xfrm>
            <a:off x="3315786" y="1156310"/>
            <a:ext cx="484414" cy="342900"/>
          </a:xfrm>
          <a:prstGeom prst="rightArrow">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429414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1694" y="895413"/>
            <a:ext cx="11690555" cy="2871767"/>
          </a:xfrm>
        </p:spPr>
        <p:txBody>
          <a:bodyPr/>
          <a:lstStyle/>
          <a:p>
            <a:r>
              <a:rPr lang="en-US" sz="9600" dirty="0">
                <a:latin typeface="Corbel Light" panose="020B0303020204020204" pitchFamily="34" charset="0"/>
                <a:ea typeface="Microsoft Sans Serif" panose="020B0604020202020204" pitchFamily="34" charset="0"/>
              </a:rPr>
              <a:t>Need for </a:t>
            </a:r>
            <a:br>
              <a:rPr lang="en-US" sz="9600" dirty="0">
                <a:latin typeface="Corbel Light" panose="020B0303020204020204" pitchFamily="34" charset="0"/>
                <a:ea typeface="Microsoft Sans Serif" panose="020B0604020202020204" pitchFamily="34" charset="0"/>
              </a:rPr>
            </a:br>
            <a:r>
              <a:rPr lang="en-US" sz="9600" dirty="0">
                <a:latin typeface="Corbel Light" panose="020B0303020204020204" pitchFamily="34" charset="0"/>
                <a:ea typeface="Microsoft Sans Serif" panose="020B0604020202020204" pitchFamily="34" charset="0"/>
              </a:rPr>
              <a:t>global cooperation</a:t>
            </a:r>
          </a:p>
        </p:txBody>
      </p:sp>
      <p:sp>
        <p:nvSpPr>
          <p:cNvPr id="7" name="TextBox 6">
            <a:extLst>
              <a:ext uri="{FF2B5EF4-FFF2-40B4-BE49-F238E27FC236}">
                <a16:creationId xmlns:a16="http://schemas.microsoft.com/office/drawing/2014/main" id="{695D0A8F-5730-4FDA-9D47-413B25491776}"/>
              </a:ext>
            </a:extLst>
          </p:cNvPr>
          <p:cNvSpPr txBox="1"/>
          <p:nvPr/>
        </p:nvSpPr>
        <p:spPr>
          <a:xfrm>
            <a:off x="11878408" y="6655741"/>
            <a:ext cx="313592" cy="246221"/>
          </a:xfrm>
          <a:prstGeom prst="rect">
            <a:avLst/>
          </a:prstGeom>
          <a:noFill/>
        </p:spPr>
        <p:txBody>
          <a:bodyPr wrap="square" rtlCol="0">
            <a:spAutoFit/>
          </a:bodyPr>
          <a:lstStyle/>
          <a:p>
            <a:r>
              <a:rPr lang="en-US" sz="1000" dirty="0">
                <a:solidFill>
                  <a:schemeClr val="bg1"/>
                </a:solidFill>
                <a:latin typeface="Calibri" panose="020F0502020204030204" pitchFamily="34" charset="0"/>
                <a:cs typeface="Calibri" panose="020F0502020204030204" pitchFamily="34" charset="0"/>
              </a:rPr>
              <a:t>1</a:t>
            </a:r>
          </a:p>
        </p:txBody>
      </p:sp>
      <p:pic>
        <p:nvPicPr>
          <p:cNvPr id="1026" name="Picture 2" descr="Statement by IMF Managing Director Kristalina Georgieva on the Report on  Investigation of Data Irregularities in Doing Business 2018 and Doing  Business 2020">
            <a:extLst>
              <a:ext uri="{FF2B5EF4-FFF2-40B4-BE49-F238E27FC236}">
                <a16:creationId xmlns:a16="http://schemas.microsoft.com/office/drawing/2014/main" id="{2BFAD57C-82F6-4A30-A086-3ABAC96F2D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814" y="338180"/>
            <a:ext cx="2286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C1681CD-F401-473C-9722-4BDA1467A3A8}"/>
              </a:ext>
            </a:extLst>
          </p:cNvPr>
          <p:cNvSpPr txBox="1"/>
          <p:nvPr/>
        </p:nvSpPr>
        <p:spPr>
          <a:xfrm>
            <a:off x="1639303" y="5698235"/>
            <a:ext cx="9730539" cy="369332"/>
          </a:xfrm>
          <a:prstGeom prst="rect">
            <a:avLst/>
          </a:prstGeom>
          <a:noFill/>
        </p:spPr>
        <p:txBody>
          <a:bodyPr wrap="square">
            <a:spAutoFit/>
          </a:bodyPr>
          <a:lstStyle/>
          <a:p>
            <a:r>
              <a:rPr lang="en-US" dirty="0">
                <a:hlinkClick r:id="rId4"/>
              </a:rPr>
              <a:t>Enhancing Digital and Global Infrastructures in Cross-border Payments - Day 2 - YouTube</a:t>
            </a:r>
            <a:endParaRPr lang="en-US" dirty="0"/>
          </a:p>
        </p:txBody>
      </p:sp>
      <p:sp>
        <p:nvSpPr>
          <p:cNvPr id="8" name="Title 1">
            <a:extLst>
              <a:ext uri="{FF2B5EF4-FFF2-40B4-BE49-F238E27FC236}">
                <a16:creationId xmlns:a16="http://schemas.microsoft.com/office/drawing/2014/main" id="{8E6FDA13-3778-4070-BA24-DB544B123216}"/>
              </a:ext>
            </a:extLst>
          </p:cNvPr>
          <p:cNvSpPr txBox="1">
            <a:spLocks/>
          </p:cNvSpPr>
          <p:nvPr/>
        </p:nvSpPr>
        <p:spPr>
          <a:xfrm>
            <a:off x="1357368" y="5178158"/>
            <a:ext cx="6360889" cy="502611"/>
          </a:xfrm>
          <a:prstGeom prst="rect">
            <a:avLst/>
          </a:prstGeom>
        </p:spPr>
        <p:txBody>
          <a:bodyPr vert="horz" anchor="b">
            <a:noAutofit/>
          </a:bodyPr>
          <a:lstStyle>
            <a:lvl1pPr algn="ctr" rtl="0" eaLnBrk="1" latinLnBrk="0" hangingPunct="1">
              <a:spcBef>
                <a:spcPct val="0"/>
              </a:spcBef>
              <a:buNone/>
              <a:defRPr kumimoji="0" sz="4400" b="0" kern="1200">
                <a:solidFill>
                  <a:srgbClr val="0000FF"/>
                </a:solidFill>
                <a:latin typeface="Calibri Light" panose="020F0302020204030204" pitchFamily="34" charset="0"/>
                <a:ea typeface="+mj-ea"/>
                <a:cs typeface="Calibri Light" panose="020F0302020204030204" pitchFamily="34" charset="0"/>
              </a:defRPr>
            </a:lvl1pPr>
          </a:lstStyle>
          <a:p>
            <a:pPr defTabSz="914400"/>
            <a:r>
              <a:rPr lang="en-US" sz="2400" dirty="0">
                <a:latin typeface="Corbel Light" panose="020B0303020204020204" pitchFamily="34" charset="0"/>
                <a:ea typeface="Microsoft Sans Serif" panose="020B0604020202020204" pitchFamily="34" charset="0"/>
              </a:rPr>
              <a:t>September 27 Banca d’Italia / G20 Conference:</a:t>
            </a:r>
          </a:p>
        </p:txBody>
      </p:sp>
    </p:spTree>
    <p:extLst>
      <p:ext uri="{BB962C8B-B14F-4D97-AF65-F5344CB8AC3E}">
        <p14:creationId xmlns:p14="http://schemas.microsoft.com/office/powerpoint/2010/main" val="12024512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722" y="457207"/>
            <a:ext cx="11690555" cy="6104343"/>
          </a:xfrm>
        </p:spPr>
        <p:txBody>
          <a:bodyPr/>
          <a:lstStyle/>
          <a:p>
            <a:r>
              <a:rPr lang="en-US" sz="7200" dirty="0">
                <a:latin typeface="Corbel Light" panose="020B0303020204020204" pitchFamily="34" charset="0"/>
                <a:ea typeface="Microsoft Sans Serif" panose="020B0604020202020204" pitchFamily="34" charset="0"/>
              </a:rPr>
              <a:t> * CBDC *</a:t>
            </a:r>
            <a:br>
              <a:rPr lang="en-US" sz="7200" dirty="0">
                <a:latin typeface="Corbel Light" panose="020B0303020204020204" pitchFamily="34" charset="0"/>
                <a:ea typeface="Microsoft Sans Serif" panose="020B0604020202020204" pitchFamily="34" charset="0"/>
              </a:rPr>
            </a:br>
            <a:r>
              <a:rPr lang="en-US" sz="7200" dirty="0">
                <a:latin typeface="Corbel Light" panose="020B0303020204020204" pitchFamily="34" charset="0"/>
                <a:ea typeface="Microsoft Sans Serif" panose="020B0604020202020204" pitchFamily="34" charset="0"/>
              </a:rPr>
              <a:t>Selected Topics</a:t>
            </a:r>
            <a:br>
              <a:rPr lang="en-US" sz="9600" dirty="0">
                <a:latin typeface="Corbel Light" panose="020B0303020204020204" pitchFamily="34" charset="0"/>
                <a:ea typeface="Microsoft Sans Serif" panose="020B0604020202020204" pitchFamily="34" charset="0"/>
              </a:rPr>
            </a:br>
            <a:br>
              <a:rPr lang="en-US" sz="9600" dirty="0">
                <a:latin typeface="Corbel Light" panose="020B0303020204020204" pitchFamily="34" charset="0"/>
                <a:ea typeface="Microsoft Sans Serif" panose="020B0604020202020204" pitchFamily="34" charset="0"/>
              </a:rPr>
            </a:br>
            <a:r>
              <a:rPr lang="en-US" sz="3600" dirty="0">
                <a:latin typeface="Corbel Light" panose="020B0303020204020204" pitchFamily="34" charset="0"/>
                <a:ea typeface="Microsoft Sans Serif" panose="020B0604020202020204" pitchFamily="34" charset="0"/>
              </a:rPr>
              <a:t>Tommaso Mancini-Griffoli</a:t>
            </a:r>
            <a:br>
              <a:rPr lang="en-US" sz="3600" dirty="0">
                <a:latin typeface="Corbel Light" panose="020B0303020204020204" pitchFamily="34" charset="0"/>
                <a:ea typeface="Microsoft Sans Serif" panose="020B0604020202020204" pitchFamily="34" charset="0"/>
              </a:rPr>
            </a:br>
            <a:r>
              <a:rPr lang="en-US" sz="2400" dirty="0">
                <a:latin typeface="Corbel Light" panose="020B0303020204020204" pitchFamily="34" charset="0"/>
                <a:ea typeface="Microsoft Sans Serif" panose="020B0604020202020204" pitchFamily="34" charset="0"/>
              </a:rPr>
              <a:t>Monetary and Capital Markets Department, IMF</a:t>
            </a:r>
            <a:br>
              <a:rPr lang="en-US" sz="2400" dirty="0">
                <a:latin typeface="Corbel Light" panose="020B0303020204020204" pitchFamily="34" charset="0"/>
                <a:ea typeface="Microsoft Sans Serif" panose="020B0604020202020204" pitchFamily="34" charset="0"/>
              </a:rPr>
            </a:br>
            <a:r>
              <a:rPr lang="en-US" sz="2400" dirty="0">
                <a:latin typeface="Corbel Light" panose="020B0303020204020204" pitchFamily="34" charset="0"/>
                <a:ea typeface="Microsoft Sans Serif" panose="020B0604020202020204" pitchFamily="34" charset="0"/>
              </a:rPr>
              <a:t>  </a:t>
            </a:r>
            <a:br>
              <a:rPr lang="en-US" sz="2400" dirty="0">
                <a:latin typeface="Corbel Light" panose="020B0303020204020204" pitchFamily="34" charset="0"/>
                <a:ea typeface="Microsoft Sans Serif" panose="020B0604020202020204" pitchFamily="34" charset="0"/>
              </a:rPr>
            </a:br>
            <a:r>
              <a:rPr lang="en-US" sz="2400" dirty="0">
                <a:latin typeface="Corbel Light" panose="020B0303020204020204" pitchFamily="34" charset="0"/>
                <a:ea typeface="Microsoft Sans Serif" panose="020B0604020202020204" pitchFamily="34" charset="0"/>
              </a:rPr>
              <a:t>BCC 9</a:t>
            </a:r>
            <a:r>
              <a:rPr lang="en-US" sz="2400" baseline="30000" dirty="0">
                <a:latin typeface="Corbel Light" panose="020B0303020204020204" pitchFamily="34" charset="0"/>
                <a:ea typeface="Microsoft Sans Serif" panose="020B0604020202020204" pitchFamily="34" charset="0"/>
              </a:rPr>
              <a:t>th</a:t>
            </a:r>
            <a:r>
              <a:rPr lang="en-US" sz="2400" dirty="0">
                <a:latin typeface="Corbel Light" panose="020B0303020204020204" pitchFamily="34" charset="0"/>
                <a:ea typeface="Microsoft Sans Serif" panose="020B0604020202020204" pitchFamily="34" charset="0"/>
              </a:rPr>
              <a:t> Annual Conference, September 23, 2021 </a:t>
            </a:r>
          </a:p>
        </p:txBody>
      </p:sp>
    </p:spTree>
    <p:extLst>
      <p:ext uri="{BB962C8B-B14F-4D97-AF65-F5344CB8AC3E}">
        <p14:creationId xmlns:p14="http://schemas.microsoft.com/office/powerpoint/2010/main" val="250935782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emplate>
  <TotalTime>20896</TotalTime>
  <Words>1667</Words>
  <Application>Microsoft Office PowerPoint</Application>
  <PresentationFormat>Grand écran</PresentationFormat>
  <Paragraphs>371</Paragraphs>
  <Slides>32</Slides>
  <Notes>31</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32</vt:i4>
      </vt:variant>
    </vt:vector>
  </HeadingPairs>
  <TitlesOfParts>
    <vt:vector size="45" baseType="lpstr">
      <vt:lpstr>Arial</vt:lpstr>
      <vt:lpstr>Arial Black</vt:lpstr>
      <vt:lpstr>ArialMT</vt:lpstr>
      <vt:lpstr>Calibri</vt:lpstr>
      <vt:lpstr>Calibri Light</vt:lpstr>
      <vt:lpstr>Corbel Light</vt:lpstr>
      <vt:lpstr>Georgia</vt:lpstr>
      <vt:lpstr>MBLUIF+HelveticaNeueLTCom-Cn</vt:lpstr>
      <vt:lpstr>Microsoft Sans Serif</vt:lpstr>
      <vt:lpstr>Segoe UI</vt:lpstr>
      <vt:lpstr>Wingdings</vt:lpstr>
      <vt:lpstr>Wingdings 2</vt:lpstr>
      <vt:lpstr>Civic</vt:lpstr>
      <vt:lpstr> * CBDC * Selected Topics  Tommaso Mancini-Griffoli Monetary and Capital Markets Department, IMF    BCC 9th Annual Conference, September 23, 2021 </vt:lpstr>
      <vt:lpstr>What?</vt:lpstr>
      <vt:lpstr>Présentation PowerPoint</vt:lpstr>
      <vt:lpstr>Présentation PowerPoint</vt:lpstr>
      <vt:lpstr>Présentation PowerPoint</vt:lpstr>
      <vt:lpstr>Why?</vt:lpstr>
      <vt:lpstr>CBDC comes with potential benefits… </vt:lpstr>
      <vt:lpstr>Présentation PowerPoint</vt:lpstr>
      <vt:lpstr>Présentation PowerPoint</vt:lpstr>
      <vt:lpstr>Présentation PowerPoint</vt:lpstr>
      <vt:lpstr>Financial Inclusion</vt:lpstr>
      <vt:lpstr>A global challenge</vt:lpstr>
      <vt:lpstr>Digitalization can be a game changer (1/2)</vt:lpstr>
      <vt:lpstr>Digitalization can be a game changer (2/2)</vt:lpstr>
      <vt:lpstr>Some barriers to micro &amp; small enterprises</vt:lpstr>
      <vt:lpstr>Privacy</vt:lpstr>
      <vt:lpstr>        CBDC could help privacy vs integrity tradeoff</vt:lpstr>
      <vt:lpstr>Banking Disintermediation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Cross border use</vt:lpstr>
      <vt:lpstr>Potential advantages</vt:lpstr>
      <vt:lpstr>Cross-border CBDC raise design &amp; technical challenges</vt:lpstr>
      <vt:lpstr>Inthanon-LionRock</vt:lpstr>
      <vt:lpstr>Macrofinancial challenges must also be addressed</vt:lpstr>
      <vt:lpstr>Need for  global cooperation</vt:lpstr>
      <vt:lpstr> * CBDC * Selected Topics  Tommaso Mancini-Griffoli Monetary and Capital Markets Department, IMF    BCC 9th Annual Conference, September 23, 2021 </vt:lpstr>
    </vt:vector>
  </TitlesOfParts>
  <Company>Swiss National Bank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Tommaso Mancini Griffoli;Dong He</dc:creator>
  <cp:lastModifiedBy>Elsa F</cp:lastModifiedBy>
  <cp:revision>1646</cp:revision>
  <cp:lastPrinted>2019-10-17T23:59:50Z</cp:lastPrinted>
  <dcterms:created xsi:type="dcterms:W3CDTF">2013-05-01T01:53:50Z</dcterms:created>
  <dcterms:modified xsi:type="dcterms:W3CDTF">2021-10-01T13:37:57Z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eDOCS AutoSave">
    <vt:lpwstr/>
  </property>
</Properties>
</file>