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309" r:id="rId6"/>
    <p:sldId id="303" r:id="rId7"/>
    <p:sldId id="302" r:id="rId8"/>
    <p:sldId id="271" r:id="rId9"/>
  </p:sldIdLst>
  <p:sldSz cx="12198350" cy="6859588"/>
  <p:notesSz cx="6797675" cy="9926638"/>
  <p:defaultTextStyle>
    <a:defPPr>
      <a:defRPr lang="de-DE"/>
    </a:defPPr>
    <a:lvl1pPr marL="0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813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627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40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253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9067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880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694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507" algn="l" defTabSz="121962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orient="horz" pos="958">
          <p15:clr>
            <a:srgbClr val="A4A3A4"/>
          </p15:clr>
        </p15:guide>
        <p15:guide id="3" orient="horz" pos="1002">
          <p15:clr>
            <a:srgbClr val="A4A3A4"/>
          </p15:clr>
        </p15:guide>
        <p15:guide id="4" orient="horz" pos="1295">
          <p15:clr>
            <a:srgbClr val="A4A3A4"/>
          </p15:clr>
        </p15:guide>
        <p15:guide id="5" orient="horz" pos="3914">
          <p15:clr>
            <a:srgbClr val="A4A3A4"/>
          </p15:clr>
        </p15:guide>
        <p15:guide id="6" orient="horz">
          <p15:clr>
            <a:srgbClr val="A4A3A4"/>
          </p15:clr>
        </p15:guide>
        <p15:guide id="7" pos="7415">
          <p15:clr>
            <a:srgbClr val="A4A3A4"/>
          </p15:clr>
        </p15:guide>
        <p15:guide id="8" pos="275">
          <p15:clr>
            <a:srgbClr val="A4A3A4"/>
          </p15:clr>
        </p15:guide>
        <p15:guide id="9" pos="5225">
          <p15:clr>
            <a:srgbClr val="A4A3A4"/>
          </p15:clr>
        </p15:guide>
        <p15:guide id="10" pos="3963">
          <p15:clr>
            <a:srgbClr val="A4A3A4"/>
          </p15:clr>
        </p15:guide>
        <p15:guide id="11" pos="2749">
          <p15:clr>
            <a:srgbClr val="A4A3A4"/>
          </p15:clr>
        </p15:guide>
        <p15:guide id="12" pos="4948">
          <p15:clr>
            <a:srgbClr val="A4A3A4"/>
          </p15:clr>
        </p15:guide>
        <p15:guide id="13" pos="3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600"/>
    <a:srgbClr val="197B28"/>
    <a:srgbClr val="911616"/>
    <a:srgbClr val="8F896F"/>
    <a:srgbClr val="778783"/>
    <a:srgbClr val="F7A705"/>
    <a:srgbClr val="71788D"/>
    <a:srgbClr val="7CA3C6"/>
    <a:srgbClr val="FFFCF4"/>
    <a:srgbClr val="FFE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54843" autoAdjust="0"/>
  </p:normalViewPr>
  <p:slideViewPr>
    <p:cSldViewPr>
      <p:cViewPr varScale="1">
        <p:scale>
          <a:sx n="58" d="100"/>
          <a:sy n="58" d="100"/>
        </p:scale>
        <p:origin x="1554" y="30"/>
      </p:cViewPr>
      <p:guideLst>
        <p:guide orient="horz" pos="210"/>
        <p:guide orient="horz" pos="958"/>
        <p:guide orient="horz" pos="1002"/>
        <p:guide orient="horz" pos="1295"/>
        <p:guide orient="horz" pos="3914"/>
        <p:guide orient="horz"/>
        <p:guide pos="7415"/>
        <p:guide pos="275"/>
        <p:guide pos="5225"/>
        <p:guide pos="3963"/>
        <p:guide pos="2749"/>
        <p:guide pos="4948"/>
        <p:guide pos="37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200" d="100"/>
          <a:sy n="200" d="100"/>
        </p:scale>
        <p:origin x="3276" y="-208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CH" dirty="0"/>
              <a:t>Text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C21F2-0DEF-48D4-83D5-DF46C15716A9}" type="datetime1">
              <a:rPr lang="en-GB" smtClean="0"/>
              <a:t>05/10/2021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7674"/>
            <a:ext cx="6171145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Subject  |  Speaker  |  Confidential  |  © Swiss National Bank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6207149" y="9437674"/>
            <a:ext cx="5760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F9C4B-DDCD-4439-B361-C6CFB69A6511}" type="slidenum">
              <a:rPr lang="de-CH" smtClean="0"/>
              <a:t>‹N°›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1323124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noProof="0"/>
              <a:t>Text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27539-DEE8-411C-BCE0-86FF7A22AF2A}" type="datetime1">
              <a:rPr lang="en-GB" noProof="0" smtClean="0"/>
              <a:t>05/10/2021</a:t>
            </a:fld>
            <a:endParaRPr lang="en-GB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744538"/>
            <a:ext cx="4862512" cy="2735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3712821"/>
            <a:ext cx="5438140" cy="546931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306"/>
            <a:ext cx="620714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/>
              <a:t>Subject  |  Speaker  |  Confidential  |  © Swiss National Bank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230904" y="9430306"/>
            <a:ext cx="5760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18FC6-EC06-4D1B-B79C-EE23B270DF9A}" type="slidenum">
              <a:rPr lang="en-GB" noProof="0" smtClean="0"/>
              <a:t>‹N°›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5607569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216000" indent="-216000" algn="l" defTabSz="1219627" rtl="0" eaLnBrk="1" latinLnBrk="0" hangingPunct="1">
      <a:buFont typeface="Arial" pitchFamily="34" charset="0"/>
      <a:buChar char="-"/>
      <a:defRPr sz="1400" kern="1200" baseline="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1pPr>
    <a:lvl2pPr marL="576000" indent="-216000" algn="l" defTabSz="1219627" rtl="0" eaLnBrk="1" latinLnBrk="0" hangingPunct="1">
      <a:buFont typeface="Arial" pitchFamily="34" charset="0"/>
      <a:buChar char="-"/>
      <a:defRPr sz="1400" kern="1200" baseline="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2pPr>
    <a:lvl3pPr marL="936000" indent="-216000" algn="l" defTabSz="1219627" rtl="0" eaLnBrk="1" latinLnBrk="0" hangingPunct="1">
      <a:buFont typeface="Arial" pitchFamily="34" charset="0"/>
      <a:buChar char="-"/>
      <a:defRPr sz="1400" kern="1200" baseline="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3pPr>
    <a:lvl4pPr marL="1296000" indent="-216000" algn="l" defTabSz="1219627" rtl="0" eaLnBrk="1" latinLnBrk="0" hangingPunct="1">
      <a:buFont typeface="Arial" pitchFamily="34" charset="0"/>
      <a:buChar char="-"/>
      <a:defRPr sz="1400" kern="1200" baseline="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4pPr>
    <a:lvl5pPr marL="1656000" indent="-216000" algn="l" defTabSz="1219627" rtl="0" eaLnBrk="1" latinLnBrk="0" hangingPunct="1">
      <a:buFont typeface="Arial" pitchFamily="34" charset="0"/>
      <a:buChar char="-"/>
      <a:defRPr sz="1400" kern="1200" baseline="0">
        <a:solidFill>
          <a:schemeClr val="tx1"/>
        </a:solidFill>
        <a:latin typeface="Arial" pitchFamily="34" charset="0"/>
        <a:ea typeface="+mn-ea"/>
        <a:cs typeface="Times New Roman" pitchFamily="18" charset="0"/>
      </a:defRPr>
    </a:lvl5pPr>
    <a:lvl6pPr marL="3049067" algn="l" defTabSz="12196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880" algn="l" defTabSz="12196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694" algn="l" defTabSz="12196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8507" algn="l" defTabSz="121962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noProof="0"/>
              <a:t>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7C706C9-F9CC-4187-9D8F-8B9F923A7AEF}" type="datetime1">
              <a:rPr lang="en-GB" noProof="0" smtClean="0"/>
              <a:t>05/10/2021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Subject  |  Speaker  |  Confidential  |  © Swiss National Bank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2318FC6-EC06-4D1B-B79C-EE23B270DF9A}" type="slidenum">
              <a:rPr lang="en-GB" noProof="0" smtClean="0"/>
              <a:t>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1193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5588" y="427038"/>
            <a:ext cx="3457575" cy="1944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4208" y="2515047"/>
            <a:ext cx="6264696" cy="7200800"/>
          </a:xfrm>
        </p:spPr>
        <p:txBody>
          <a:bodyPr/>
          <a:lstStyle/>
          <a:p>
            <a:pPr marL="0" indent="0" defTabSz="1264021">
              <a:spcAft>
                <a:spcPts val="600"/>
              </a:spcAft>
              <a:buNone/>
              <a:defRPr/>
            </a:pPr>
            <a:endParaRPr lang="en-GB" sz="120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noProof="0"/>
              <a:t>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BDC97C0-F810-42AB-99CD-F114EF95D0C2}" type="datetime1">
              <a:rPr lang="en-GB" noProof="0" smtClean="0"/>
              <a:t>05/10/2021</a:t>
            </a:fld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2318FC6-EC06-4D1B-B79C-EE23B270DF9A}" type="slidenum">
              <a:rPr lang="en-GB" noProof="0" smtClean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87049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2713" y="427038"/>
            <a:ext cx="4086225" cy="2298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58477" y="3019103"/>
            <a:ext cx="6348292" cy="6835527"/>
          </a:xfrm>
        </p:spPr>
        <p:txBody>
          <a:bodyPr/>
          <a:lstStyle/>
          <a:p>
            <a:pPr marL="216000" indent="-216000">
              <a:buFont typeface="Arial" panose="020B0604020202020204" pitchFamily="34" charset="0"/>
              <a:buChar char="•"/>
            </a:pP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noProof="0"/>
              <a:t>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5CF979A-DD95-40AF-AB9E-42F5D8305333}" type="datetime1">
              <a:rPr lang="en-GB" noProof="0" smtClean="0"/>
              <a:t>05/10/2021</a:t>
            </a:fld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2318FC6-EC06-4D1B-B79C-EE23B270DF9A}" type="slidenum">
              <a:rPr lang="en-GB" noProof="0" smtClean="0"/>
              <a:t>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58560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58477" y="3712821"/>
            <a:ext cx="6264696" cy="5931018"/>
          </a:xfrm>
        </p:spPr>
        <p:txBody>
          <a:bodyPr/>
          <a:lstStyle/>
          <a:p>
            <a:pPr marL="0" lvl="0" indent="0">
              <a:buNone/>
              <a:defRPr/>
            </a:pP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noProof="0"/>
              <a:t>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8CBF980-D876-499A-90BA-84103822132B}" type="datetime1">
              <a:rPr lang="en-GB" noProof="0" smtClean="0"/>
              <a:t>05/10/2021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Subject  |  Speaker  |  Confidential  |  © Swiss National Bank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2318FC6-EC06-4D1B-B79C-EE23B270DF9A}" type="slidenum">
              <a:rPr lang="en-GB" noProof="0" smtClean="0"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05720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noProof="0"/>
              <a:t>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A7D8383-018F-4D16-B6D2-45AF4D58B699}" type="datetime1">
              <a:rPr lang="en-GB" noProof="0" smtClean="0"/>
              <a:t>05/10/2021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Subject  |  Speaker  |  Confidential  |  © Swiss National Bank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2318FC6-EC06-4D1B-B79C-EE23B270DF9A}" type="slidenum">
              <a:rPr lang="en-GB" noProof="0" smtClean="0"/>
              <a:t>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13742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36563" y="936217"/>
            <a:ext cx="7418387" cy="2367935"/>
          </a:xfrm>
        </p:spPr>
        <p:txBody>
          <a:bodyPr wrap="square" lIns="0" tIns="0" rIns="0" bIns="0" anchor="t" anchorCtr="0"/>
          <a:lstStyle>
            <a:lvl1pPr algn="l">
              <a:lnSpc>
                <a:spcPct val="100000"/>
              </a:lnSpc>
              <a:defRPr sz="400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36563" y="3357769"/>
            <a:ext cx="7418387" cy="175300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tx1"/>
                </a:solidFill>
                <a:latin typeface="+mj-lt"/>
              </a:defRPr>
            </a:lvl1pPr>
            <a:lvl2pPr marL="609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9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9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8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add subtitle</a:t>
            </a:r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36563" y="792183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32000" y="5418000"/>
            <a:ext cx="2520701" cy="100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4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colour">
    <p:bg bwMode="lt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36563" y="936217"/>
            <a:ext cx="7418387" cy="46990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 noProof="0" dirty="0">
                <a:latin typeface="+mj-lt"/>
              </a:rPr>
              <a:t>Introduction</a:t>
            </a:r>
            <a:endParaRPr lang="en-GB" noProof="0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36563" y="792183"/>
            <a:ext cx="1680875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25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grey/black an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36563" y="936217"/>
            <a:ext cx="7418387" cy="46990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>
                <a:latin typeface="+mj-lt"/>
              </a:rPr>
              <a:t>Introduction</a:t>
            </a:r>
            <a:endParaRPr lang="en-GB" noProof="0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36563" y="792183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81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36564" y="1589456"/>
            <a:ext cx="11327502" cy="4621982"/>
          </a:xfrm>
        </p:spPr>
        <p:txBody>
          <a:bodyPr>
            <a:normAutofit/>
          </a:bodyPr>
          <a:lstStyle>
            <a:lvl1pPr marL="342000" indent="-342000">
              <a:buFont typeface="Symbol" pitchFamily="18" charset="2"/>
              <a:buChar char="-"/>
              <a:defRPr sz="2400"/>
            </a:lvl1pPr>
          </a:lstStyle>
          <a:p>
            <a:pPr lvl="0"/>
            <a:r>
              <a:rPr lang="en-GB" noProof="0" dirty="0"/>
              <a:t>Click to add text</a:t>
            </a:r>
          </a:p>
        </p:txBody>
      </p:sp>
      <p:sp>
        <p:nvSpPr>
          <p:cNvPr id="11" name="Textfeld 10"/>
          <p:cNvSpPr txBox="1"/>
          <p:nvPr userDrawn="1"/>
        </p:nvSpPr>
        <p:spPr>
          <a:xfrm>
            <a:off x="436563" y="328690"/>
            <a:ext cx="8258175" cy="5746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3700" noProof="0" dirty="0"/>
              <a:t>Agenda</a:t>
            </a: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16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1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18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1347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>
            <a:lvl1pPr>
              <a:defRPr sz="280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36563" y="1589456"/>
            <a:ext cx="11334750" cy="4621982"/>
          </a:xfrm>
        </p:spPr>
        <p:txBody>
          <a:bodyPr>
            <a:normAutofit/>
          </a:bodyPr>
          <a:lstStyle>
            <a:lvl1pPr marL="216000" indent="-216000">
              <a:defRPr sz="2400"/>
            </a:lvl1pPr>
            <a:lvl2pPr marL="576000" indent="-216000">
              <a:defRPr sz="2400"/>
            </a:lvl2pPr>
            <a:lvl3pPr marL="936000" indent="-216000">
              <a:defRPr sz="2400"/>
            </a:lvl3pPr>
            <a:lvl4pPr marL="1296000" indent="-216000">
              <a:defRPr sz="2400"/>
            </a:lvl4pPr>
            <a:lvl5pPr marL="1656000" indent="-216000">
              <a:defRPr sz="2400"/>
            </a:lvl5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2997746"/>
            <a:ext cx="304526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Picture: Source</a:t>
            </a:r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1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2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3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5909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436562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436563" y="1589456"/>
            <a:ext cx="3927476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22" hasCustomPrompt="1"/>
          </p:nvPr>
        </p:nvSpPr>
        <p:spPr>
          <a:xfrm>
            <a:off x="436564" y="2056290"/>
            <a:ext cx="11327502" cy="4158625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r>
              <a:rPr lang="en-GB" noProof="0" dirty="0"/>
              <a:t>Click to insert chart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3020928"/>
            <a:ext cx="304526" cy="3192547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Chart: Source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fik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5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7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39902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436563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436563" y="1589456"/>
            <a:ext cx="3927476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Tabellenplatzhalter 6"/>
          <p:cNvSpPr>
            <a:spLocks noGrp="1"/>
          </p:cNvSpPr>
          <p:nvPr>
            <p:ph type="tbl" sz="quarter" idx="22" hasCustomPrompt="1"/>
          </p:nvPr>
        </p:nvSpPr>
        <p:spPr>
          <a:xfrm>
            <a:off x="436563" y="2056290"/>
            <a:ext cx="11327502" cy="4157185"/>
          </a:xfrm>
        </p:spPr>
        <p:txBody>
          <a:bodyPr/>
          <a:lstStyle>
            <a:lvl1pPr marL="133" indent="0">
              <a:buNone/>
              <a:defRPr baseline="0"/>
            </a:lvl1pPr>
          </a:lstStyle>
          <a:p>
            <a:r>
              <a:rPr lang="en-GB" noProof="0" dirty="0"/>
              <a:t>Click to insert table</a:t>
            </a:r>
          </a:p>
        </p:txBody>
      </p:sp>
      <p:sp>
        <p:nvSpPr>
          <p:cNvPr id="19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63729" y="2997746"/>
            <a:ext cx="295200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Table: Source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fik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5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7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9120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2/3_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36563" y="1589456"/>
            <a:ext cx="7418387" cy="46219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Inhaltsplatzhalter 6"/>
          <p:cNvSpPr>
            <a:spLocks noGrp="1"/>
          </p:cNvSpPr>
          <p:nvPr>
            <p:ph sz="quarter" idx="20" hasCustomPrompt="1"/>
          </p:nvPr>
        </p:nvSpPr>
        <p:spPr>
          <a:xfrm>
            <a:off x="8294688" y="1589456"/>
            <a:ext cx="3469376" cy="46219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2997746"/>
            <a:ext cx="295200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Picture left: Source, Picture right: Source</a:t>
            </a:r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3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4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5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73140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436563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8294687" y="1589456"/>
            <a:ext cx="3469377" cy="46254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platzhalter 17"/>
          <p:cNvSpPr>
            <a:spLocks noGrp="1"/>
          </p:cNvSpPr>
          <p:nvPr>
            <p:ph type="body" sz="quarter" idx="23" hasCustomPrompt="1"/>
          </p:nvPr>
        </p:nvSpPr>
        <p:spPr>
          <a:xfrm>
            <a:off x="436563" y="1589456"/>
            <a:ext cx="3927475" cy="45512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24" hasCustomPrompt="1"/>
          </p:nvPr>
        </p:nvSpPr>
        <p:spPr>
          <a:xfrm>
            <a:off x="436564" y="2056290"/>
            <a:ext cx="7418386" cy="4158625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r>
              <a:rPr lang="en-GB" noProof="0" dirty="0"/>
              <a:t>Click to insert chart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2997746"/>
            <a:ext cx="295200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Chart: Source</a:t>
            </a:r>
          </a:p>
        </p:txBody>
      </p:sp>
      <p:cxnSp>
        <p:nvCxnSpPr>
          <p:cNvPr id="22" name="Gerade Verbindung 21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7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9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2691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436563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8294687" y="1589456"/>
            <a:ext cx="3469377" cy="46254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platzhalter 17"/>
          <p:cNvSpPr>
            <a:spLocks noGrp="1"/>
          </p:cNvSpPr>
          <p:nvPr>
            <p:ph type="body" sz="quarter" idx="23" hasCustomPrompt="1"/>
          </p:nvPr>
        </p:nvSpPr>
        <p:spPr>
          <a:xfrm>
            <a:off x="436563" y="1589456"/>
            <a:ext cx="3927475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Tabellenplatzhalter 6"/>
          <p:cNvSpPr>
            <a:spLocks noGrp="1"/>
          </p:cNvSpPr>
          <p:nvPr>
            <p:ph type="tbl" sz="quarter" idx="24" hasCustomPrompt="1"/>
          </p:nvPr>
        </p:nvSpPr>
        <p:spPr>
          <a:xfrm>
            <a:off x="436564" y="2056290"/>
            <a:ext cx="7418386" cy="4158625"/>
          </a:xfrm>
        </p:spPr>
        <p:txBody>
          <a:bodyPr/>
          <a:lstStyle>
            <a:lvl1pPr marL="133" indent="0">
              <a:buNone/>
              <a:defRPr baseline="0"/>
            </a:lvl1pPr>
          </a:lstStyle>
          <a:p>
            <a:r>
              <a:rPr lang="en-GB" noProof="0" dirty="0"/>
              <a:t>Click to insert table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64065" y="2997746"/>
            <a:ext cx="295200" cy="3217178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Table: Source</a:t>
            </a:r>
          </a:p>
        </p:txBody>
      </p:sp>
      <p:cxnSp>
        <p:nvCxnSpPr>
          <p:cNvPr id="22" name="Gerade Verbindung 21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fik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7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9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6257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 1/2_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36563" y="1589456"/>
            <a:ext cx="5467350" cy="46219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Inhaltsplatzhalter 6"/>
          <p:cNvSpPr>
            <a:spLocks noGrp="1"/>
          </p:cNvSpPr>
          <p:nvPr>
            <p:ph sz="quarter" idx="14" hasCustomPrompt="1"/>
          </p:nvPr>
        </p:nvSpPr>
        <p:spPr>
          <a:xfrm>
            <a:off x="6291263" y="1589456"/>
            <a:ext cx="5472801" cy="46219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64065" y="2997746"/>
            <a:ext cx="295200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Picture left: Source, Picture right: Source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3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4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5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5579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436563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436563" y="1589456"/>
            <a:ext cx="3927475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2" name="Diagrammplatzhalter 11"/>
          <p:cNvSpPr>
            <a:spLocks noGrp="1"/>
          </p:cNvSpPr>
          <p:nvPr>
            <p:ph type="chart" sz="quarter" idx="25" hasCustomPrompt="1"/>
          </p:nvPr>
        </p:nvSpPr>
        <p:spPr>
          <a:xfrm>
            <a:off x="436563" y="2048349"/>
            <a:ext cx="5467349" cy="4166565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r>
              <a:rPr lang="en-GB" noProof="0" dirty="0"/>
              <a:t>Click to insert chart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6279195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6285965" y="1589456"/>
            <a:ext cx="3767729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7" name="Diagrammplatzhalter 11"/>
          <p:cNvSpPr>
            <a:spLocks noGrp="1"/>
          </p:cNvSpPr>
          <p:nvPr>
            <p:ph type="chart" sz="quarter" idx="27" hasCustomPrompt="1"/>
          </p:nvPr>
        </p:nvSpPr>
        <p:spPr>
          <a:xfrm>
            <a:off x="6291263" y="2048349"/>
            <a:ext cx="5472801" cy="4166565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r>
              <a:rPr lang="en-GB" noProof="0" dirty="0"/>
              <a:t>Click to insert chart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2997746"/>
            <a:ext cx="295200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Chart: Source</a:t>
            </a:r>
          </a:p>
        </p:txBody>
      </p:sp>
      <p:cxnSp>
        <p:nvCxnSpPr>
          <p:cNvPr id="24" name="Gerade Verbindung 23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fik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9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30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31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60074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436563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436563" y="1589456"/>
            <a:ext cx="3927475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Tabellenplatzhalter 6"/>
          <p:cNvSpPr>
            <a:spLocks noGrp="1"/>
          </p:cNvSpPr>
          <p:nvPr>
            <p:ph type="tbl" sz="quarter" idx="24" hasCustomPrompt="1"/>
          </p:nvPr>
        </p:nvSpPr>
        <p:spPr>
          <a:xfrm>
            <a:off x="436563" y="2056289"/>
            <a:ext cx="5467350" cy="4149099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r>
              <a:rPr lang="en-GB" noProof="0" dirty="0"/>
              <a:t>Click to insert table</a:t>
            </a:r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6279195" y="1557586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7"/>
          <p:cNvSpPr>
            <a:spLocks noGrp="1"/>
          </p:cNvSpPr>
          <p:nvPr>
            <p:ph type="body" sz="quarter" idx="25" hasCustomPrompt="1"/>
          </p:nvPr>
        </p:nvSpPr>
        <p:spPr>
          <a:xfrm>
            <a:off x="6289215" y="1589456"/>
            <a:ext cx="3862848" cy="466833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17" name="Tabellenplatzhalter 6"/>
          <p:cNvSpPr>
            <a:spLocks noGrp="1"/>
          </p:cNvSpPr>
          <p:nvPr>
            <p:ph type="tbl" sz="quarter" idx="26" hasCustomPrompt="1"/>
          </p:nvPr>
        </p:nvSpPr>
        <p:spPr>
          <a:xfrm>
            <a:off x="6289215" y="2056289"/>
            <a:ext cx="5474849" cy="4149099"/>
          </a:xfrm>
        </p:spPr>
        <p:txBody>
          <a:bodyPr/>
          <a:lstStyle>
            <a:lvl1pPr marL="133" indent="0">
              <a:buNone/>
              <a:defRPr/>
            </a:lvl1pPr>
          </a:lstStyle>
          <a:p>
            <a:r>
              <a:rPr lang="en-GB" noProof="0" dirty="0"/>
              <a:t>Click to insert table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2997746"/>
            <a:ext cx="295200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Table: Source</a:t>
            </a:r>
          </a:p>
        </p:txBody>
      </p:sp>
      <p:cxnSp>
        <p:nvCxnSpPr>
          <p:cNvPr id="24" name="Gerade Verbindung 23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fik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32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33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34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54632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19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20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21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69005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4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5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6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94078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 bwMode="lt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Gerade Verbindung 7"/>
          <p:cNvCxnSpPr/>
          <p:nvPr userDrawn="1"/>
        </p:nvCxnSpPr>
        <p:spPr>
          <a:xfrm>
            <a:off x="436563" y="792183"/>
            <a:ext cx="1680875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 userDrawn="1"/>
        </p:nvSpPr>
        <p:spPr>
          <a:xfrm>
            <a:off x="631096" y="3363104"/>
            <a:ext cx="10677792" cy="492557"/>
          </a:xfrm>
          <a:prstGeom prst="rect">
            <a:avLst/>
          </a:prstGeom>
          <a:noFill/>
        </p:spPr>
        <p:txBody>
          <a:bodyPr wrap="square" lIns="121963" tIns="60981" rIns="121963" bIns="60981" rtlCol="0">
            <a:spAutoFit/>
          </a:bodyPr>
          <a:lstStyle/>
          <a:p>
            <a:endParaRPr lang="en-GB" noProof="0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446547" y="3363104"/>
            <a:ext cx="8248191" cy="492485"/>
          </a:xfrm>
          <a:prstGeom prst="rect">
            <a:avLst/>
          </a:prstGeom>
          <a:noFill/>
        </p:spPr>
        <p:txBody>
          <a:bodyPr wrap="square" lIns="0" tIns="60981" rIns="121963" bIns="60981" rtlCol="0">
            <a:spAutoFit/>
          </a:bodyPr>
          <a:lstStyle/>
          <a:p>
            <a:r>
              <a:rPr lang="en-GB" sz="2400" noProof="0" dirty="0"/>
              <a:t>© Swiss National Bank</a:t>
            </a:r>
          </a:p>
        </p:txBody>
      </p:sp>
      <p:sp>
        <p:nvSpPr>
          <p:cNvPr id="9" name="Textfeld 8"/>
          <p:cNvSpPr txBox="1"/>
          <p:nvPr userDrawn="1"/>
        </p:nvSpPr>
        <p:spPr>
          <a:xfrm>
            <a:off x="446547" y="931522"/>
            <a:ext cx="824819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000" noProof="0" dirty="0"/>
              <a:t>Thank you for your attention!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32000" y="5418000"/>
            <a:ext cx="2520701" cy="100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54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6563" y="333375"/>
            <a:ext cx="8258175" cy="1062038"/>
          </a:xfrm>
        </p:spPr>
        <p:txBody>
          <a:bodyPr/>
          <a:lstStyle>
            <a:lvl1pPr>
              <a:defRPr sz="2400"/>
            </a:lvl1pPr>
          </a:lstStyle>
          <a:p>
            <a:r>
              <a:rPr lang="de-CH" noProof="0" dirty="0"/>
              <a:t>Titel durch Klicken hinzufügen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436563" y="1589456"/>
            <a:ext cx="11334750" cy="4621982"/>
          </a:xfrm>
        </p:spPr>
        <p:txBody>
          <a:bodyPr>
            <a:normAutofit/>
          </a:bodyPr>
          <a:lstStyle>
            <a:lvl1pPr marL="216000" indent="-216000">
              <a:defRPr sz="1800"/>
            </a:lvl1pPr>
            <a:lvl2pPr marL="576000" indent="-216000">
              <a:defRPr sz="1800"/>
            </a:lvl2pPr>
            <a:lvl3pPr marL="936000" indent="-216000">
              <a:defRPr sz="1800"/>
            </a:lvl3pPr>
            <a:lvl4pPr marL="1296000" indent="-216000">
              <a:defRPr sz="1800"/>
            </a:lvl4pPr>
            <a:lvl5pPr marL="1656000" indent="-216000">
              <a:defRPr sz="1800"/>
            </a:lvl5pPr>
          </a:lstStyle>
          <a:p>
            <a:pPr lvl="0"/>
            <a:r>
              <a:rPr lang="de-CH" noProof="0" dirty="0"/>
              <a:t>Erste Ebene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1771313" y="2997746"/>
            <a:ext cx="304526" cy="3215729"/>
          </a:xfrm>
        </p:spPr>
        <p:txBody>
          <a:bodyPr vert="vert270" anchor="ctr">
            <a:normAutofit/>
          </a:bodyPr>
          <a:lstStyle>
            <a:lvl1pPr marL="0" indent="0">
              <a:buNone/>
              <a:defRPr sz="800" b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Bild: Quelle</a:t>
            </a:r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436563" y="6427488"/>
            <a:ext cx="1133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0" y="6530400"/>
            <a:ext cx="578865" cy="90000"/>
          </a:xfrm>
          <a:prstGeom prst="rect">
            <a:avLst/>
          </a:prstGeom>
        </p:spPr>
      </p:pic>
      <p:sp>
        <p:nvSpPr>
          <p:cNvPr id="21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de-CH" noProof="0" dirty="0"/>
          </a:p>
        </p:txBody>
      </p:sp>
      <p:sp>
        <p:nvSpPr>
          <p:cNvPr id="22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de-CH" dirty="0"/>
          </a:p>
        </p:txBody>
      </p:sp>
      <p:sp>
        <p:nvSpPr>
          <p:cNvPr id="23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de-CH" noProof="0" smtClean="0"/>
              <a:pPr/>
              <a:t>‹N°›</a:t>
            </a:fld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172231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6563" y="333375"/>
            <a:ext cx="8258175" cy="10620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Click to 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6563" y="1589456"/>
            <a:ext cx="8258175" cy="46219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First level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890588" y="6430764"/>
            <a:ext cx="648000" cy="21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24/09/2021</a:t>
            </a:r>
            <a:endParaRPr lang="en-GB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552575" y="6430864"/>
            <a:ext cx="10218738" cy="2159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436563" y="6430764"/>
            <a:ext cx="396000" cy="21605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>
            <a:lvl1pPr algn="l">
              <a:defRPr sz="900" b="1">
                <a:solidFill>
                  <a:srgbClr val="000000"/>
                </a:solidFill>
              </a:defRPr>
            </a:lvl1pPr>
          </a:lstStyle>
          <a:p>
            <a:fld id="{BB6CE02C-1F85-49B7-882D-939BD297648E}" type="slidenum">
              <a:rPr lang="en-GB" noProof="0" smtClean="0"/>
              <a:pPr/>
              <a:t>‹N°›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1145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0" r:id="rId4"/>
    <p:sldLayoutId id="2147483666" r:id="rId5"/>
    <p:sldLayoutId id="2147483667" r:id="rId6"/>
    <p:sldLayoutId id="2147483670" r:id="rId7"/>
    <p:sldLayoutId id="2147483659" r:id="rId8"/>
    <p:sldLayoutId id="2147483668" r:id="rId9"/>
    <p:sldLayoutId id="2147483671" r:id="rId10"/>
    <p:sldLayoutId id="2147483661" r:id="rId11"/>
    <p:sldLayoutId id="2147483669" r:id="rId12"/>
    <p:sldLayoutId id="2147483672" r:id="rId13"/>
    <p:sldLayoutId id="2147483654" r:id="rId14"/>
    <p:sldLayoutId id="2147483655" r:id="rId15"/>
    <p:sldLayoutId id="2147483665" r:id="rId16"/>
    <p:sldLayoutId id="2147483673" r:id="rId17"/>
  </p:sldLayoutIdLst>
  <p:hf hdr="0"/>
  <p:txStyles>
    <p:titleStyle>
      <a:lvl1pPr algn="l" defTabSz="1219627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16000" indent="-216000" algn="l" defTabSz="1219627" rtl="0" eaLnBrk="1" latinLnBrk="0" hangingPunct="1">
        <a:spcBef>
          <a:spcPct val="20000"/>
        </a:spcBef>
        <a:buFont typeface="Times New Roman" pitchFamily="18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16000" algn="l" defTabSz="1219627" rtl="0" eaLnBrk="1" latinLnBrk="0" hangingPunct="1">
        <a:spcBef>
          <a:spcPct val="20000"/>
        </a:spcBef>
        <a:buFont typeface="Times New Roman" pitchFamily="18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36000" indent="-216000" algn="l" defTabSz="1219627" rtl="0" eaLnBrk="1" latinLnBrk="0" hangingPunct="1">
        <a:spcBef>
          <a:spcPct val="20000"/>
        </a:spcBef>
        <a:buFont typeface="Times New Roman" pitchFamily="18" charset="0"/>
        <a:buChar char="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00" indent="-216000" algn="l" defTabSz="1219627" rtl="0" eaLnBrk="1" latinLnBrk="0" hangingPunct="1">
        <a:spcBef>
          <a:spcPct val="20000"/>
        </a:spcBef>
        <a:buFont typeface="Times New Roman" pitchFamily="18" charset="0"/>
        <a:buChar char="−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56000" indent="-216000" algn="l" defTabSz="1219627" rtl="0" eaLnBrk="1" latinLnBrk="0" hangingPunct="1">
        <a:spcBef>
          <a:spcPct val="20000"/>
        </a:spcBef>
        <a:buFont typeface="Times New Roman" pitchFamily="18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973" indent="-304907" algn="l" defTabSz="12196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787" indent="-304907" algn="l" defTabSz="12196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3600" indent="-304907" algn="l" defTabSz="12196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3414" indent="-304907" algn="l" defTabSz="121962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813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627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440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253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9067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880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694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507" algn="l" defTabSz="121962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6563" y="936217"/>
            <a:ext cx="8686948" cy="2367935"/>
          </a:xfrm>
        </p:spPr>
        <p:txBody>
          <a:bodyPr/>
          <a:lstStyle/>
          <a:p>
            <a:r>
              <a:rPr lang="de-CH" dirty="0" err="1"/>
              <a:t>SNB’s</a:t>
            </a:r>
            <a:r>
              <a:rPr lang="de-CH" dirty="0"/>
              <a:t> </a:t>
            </a:r>
            <a:r>
              <a:rPr lang="de-CH" dirty="0" err="1"/>
              <a:t>perspective</a:t>
            </a:r>
            <a:r>
              <a:rPr lang="de-CH" dirty="0"/>
              <a:t> on </a:t>
            </a:r>
            <a:r>
              <a:rPr lang="de-CH" dirty="0" err="1"/>
              <a:t>central</a:t>
            </a:r>
            <a:r>
              <a:rPr lang="de-CH" dirty="0"/>
              <a:t> </a:t>
            </a:r>
            <a:r>
              <a:rPr lang="de-CH" dirty="0" err="1"/>
              <a:t>bank</a:t>
            </a:r>
            <a:r>
              <a:rPr lang="de-CH" dirty="0"/>
              <a:t> digital </a:t>
            </a:r>
            <a:r>
              <a:rPr lang="de-CH" dirty="0" err="1"/>
              <a:t>currencies</a:t>
            </a:r>
            <a:r>
              <a:rPr lang="de-CH" dirty="0"/>
              <a:t> 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H" dirty="0">
                <a:solidFill>
                  <a:schemeClr val="bg1"/>
                </a:solidFill>
              </a:rPr>
              <a:t>Andréa M. Maechler</a:t>
            </a:r>
          </a:p>
          <a:p>
            <a:r>
              <a:rPr lang="en-US" dirty="0">
                <a:solidFill>
                  <a:schemeClr val="bg1"/>
                </a:solidFill>
              </a:rPr>
              <a:t>Member of the Governing Board of the Swiss National Bank</a:t>
            </a:r>
          </a:p>
          <a:p>
            <a:endParaRPr lang="fr-CH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Policy Panel 3: “Digital currencies impact on the transmission channel of monetary policy, and its effectiveness”</a:t>
            </a:r>
          </a:p>
          <a:p>
            <a:r>
              <a:rPr lang="en-US" dirty="0">
                <a:solidFill>
                  <a:schemeClr val="bg1"/>
                </a:solidFill>
              </a:rPr>
              <a:t>Friday, 24 September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602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>
          <a:xfrm>
            <a:off x="6607666" y="3285778"/>
            <a:ext cx="2173755" cy="1369475"/>
          </a:xfrm>
          <a:prstGeom prst="rect">
            <a:avLst/>
          </a:prstGeom>
          <a:solidFill>
            <a:srgbClr val="FFEECA">
              <a:alpha val="20000"/>
            </a:srgbClr>
          </a:solidFill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7" name="Rectangle 106"/>
          <p:cNvSpPr/>
          <p:nvPr/>
        </p:nvSpPr>
        <p:spPr>
          <a:xfrm>
            <a:off x="9038944" y="2680597"/>
            <a:ext cx="2433216" cy="341349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274107" y="2680596"/>
            <a:ext cx="2465101" cy="341349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16498" y="2685708"/>
            <a:ext cx="576064" cy="3456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0" name="Rectangle 109"/>
          <p:cNvSpPr/>
          <p:nvPr/>
        </p:nvSpPr>
        <p:spPr>
          <a:xfrm>
            <a:off x="874714" y="4625954"/>
            <a:ext cx="2173755" cy="1655947"/>
          </a:xfrm>
          <a:prstGeom prst="rect">
            <a:avLst/>
          </a:prstGeom>
          <a:solidFill>
            <a:srgbClr val="FFEECA">
              <a:alpha val="20000"/>
            </a:srgbClr>
          </a:solidFill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2465" y="333359"/>
            <a:ext cx="11334750" cy="1062038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Central Bank Digital Currencies: </a:t>
            </a:r>
            <a:r>
              <a:rPr lang="en-US" dirty="0"/>
              <a:t>The SNB is currently not planning to issue a CBDC – However, we are evaluating the benefits &amp; risks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CBDC: The SNB's perspective and projects  |  Andréa M. Maechler  |  © Swiss National Bank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6CE02C-1F85-49B7-882D-939BD297648E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11" name="Rectangle 10"/>
          <p:cNvSpPr/>
          <p:nvPr/>
        </p:nvSpPr>
        <p:spPr>
          <a:xfrm>
            <a:off x="701745" y="1518776"/>
            <a:ext cx="5037463" cy="479301"/>
          </a:xfrm>
          <a:prstGeom prst="rect">
            <a:avLst/>
          </a:prstGeom>
          <a:solidFill>
            <a:schemeClr val="bg2">
              <a:shade val="30000"/>
              <a:satMod val="1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200" b="1" dirty="0"/>
              <a:t>Retail CBDC</a:t>
            </a:r>
            <a:endParaRPr lang="en-GB" sz="2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1745" y="2215466"/>
            <a:ext cx="2518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chemeClr val="bg2"/>
                </a:solidFill>
              </a:rPr>
              <a:t>SIC-System / SNB</a:t>
            </a:r>
            <a:endParaRPr lang="de-DE" sz="1600" b="1" dirty="0">
              <a:solidFill>
                <a:schemeClr val="bg2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683" y="4017182"/>
            <a:ext cx="703599" cy="703599"/>
          </a:xfrm>
          <a:prstGeom prst="rect">
            <a:avLst/>
          </a:prstGeom>
          <a:effectLst/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71" y="4972269"/>
            <a:ext cx="824726" cy="824726"/>
          </a:xfrm>
          <a:prstGeom prst="rect">
            <a:avLst/>
          </a:prstGeom>
          <a:effectLst/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323" y="5392371"/>
            <a:ext cx="387100" cy="387100"/>
          </a:xfrm>
          <a:prstGeom prst="rect">
            <a:avLst/>
          </a:prstGeom>
          <a:effectLst/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94" y="4986950"/>
            <a:ext cx="824726" cy="824726"/>
          </a:xfrm>
          <a:prstGeom prst="rect">
            <a:avLst/>
          </a:prstGeom>
          <a:effectLst/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544" y="5105816"/>
            <a:ext cx="824726" cy="824726"/>
          </a:xfrm>
          <a:prstGeom prst="rect">
            <a:avLst/>
          </a:prstGeom>
          <a:effectLst/>
        </p:spPr>
      </p:pic>
      <p:sp>
        <p:nvSpPr>
          <p:cNvPr id="28" name="TextBox 27"/>
          <p:cNvSpPr txBox="1"/>
          <p:nvPr/>
        </p:nvSpPr>
        <p:spPr>
          <a:xfrm>
            <a:off x="1358490" y="5904272"/>
            <a:ext cx="129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chemeClr val="bg2"/>
                </a:solidFill>
              </a:rPr>
              <a:t>End-users</a:t>
            </a:r>
            <a:endParaRPr lang="de-DE" sz="1600" b="1" dirty="0">
              <a:solidFill>
                <a:schemeClr val="bg2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 rot="5400000">
            <a:off x="1252865" y="4097887"/>
            <a:ext cx="1406553" cy="342216"/>
          </a:xfrm>
          <a:prstGeom prst="rightArrow">
            <a:avLst>
              <a:gd name="adj1" fmla="val 50000"/>
              <a:gd name="adj2" fmla="val 682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TextBox 51"/>
          <p:cNvSpPr txBox="1"/>
          <p:nvPr/>
        </p:nvSpPr>
        <p:spPr>
          <a:xfrm>
            <a:off x="3428507" y="2369168"/>
            <a:ext cx="221391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Financial inclusion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Changes to existing two-tier system?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Potential risk of bank-runs?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Impact on monetary policy?</a:t>
            </a:r>
            <a:endParaRPr lang="en-US" sz="1500" b="1" dirty="0"/>
          </a:p>
          <a:p>
            <a:pPr lvl="1"/>
            <a:r>
              <a:rPr lang="en-US" sz="1800" b="1" dirty="0"/>
              <a:t>Risks outweigh the benefits </a:t>
            </a:r>
            <a:endParaRPr lang="de-CH" sz="1800" dirty="0"/>
          </a:p>
        </p:txBody>
      </p:sp>
      <p:sp>
        <p:nvSpPr>
          <p:cNvPr id="85" name="Right Arrow 84"/>
          <p:cNvSpPr/>
          <p:nvPr/>
        </p:nvSpPr>
        <p:spPr>
          <a:xfrm>
            <a:off x="3432349" y="5295255"/>
            <a:ext cx="376157" cy="442485"/>
          </a:xfrm>
          <a:prstGeom prst="rightArrow">
            <a:avLst>
              <a:gd name="adj1" fmla="val 50000"/>
              <a:gd name="adj2" fmla="val 66206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AutoShape 2" descr="Green Tick Checkmark Vector Icon For Checkbox Marker Symbol Stock  Illustration - Download Image Now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27" y="2572216"/>
            <a:ext cx="1892369" cy="832489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55" y="4019930"/>
            <a:ext cx="703599" cy="703599"/>
          </a:xfrm>
          <a:prstGeom prst="rect">
            <a:avLst/>
          </a:prstGeom>
          <a:effectLst/>
        </p:spPr>
      </p:pic>
      <p:sp>
        <p:nvSpPr>
          <p:cNvPr id="9" name="Rectangle 8"/>
          <p:cNvSpPr/>
          <p:nvPr/>
        </p:nvSpPr>
        <p:spPr>
          <a:xfrm>
            <a:off x="846540" y="4684026"/>
            <a:ext cx="73328" cy="219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3" name="Rectangle 82"/>
          <p:cNvSpPr/>
          <p:nvPr/>
        </p:nvSpPr>
        <p:spPr>
          <a:xfrm>
            <a:off x="3026730" y="4687671"/>
            <a:ext cx="73328" cy="219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629543" y="4630686"/>
            <a:ext cx="875606" cy="338554"/>
          </a:xfrm>
          <a:prstGeom prst="rect">
            <a:avLst/>
          </a:prstGeom>
          <a:noFill/>
          <a:effectLst>
            <a:glow rad="63500">
              <a:srgbClr val="F7A600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rgbClr val="83141D"/>
                </a:solidFill>
              </a:rPr>
              <a:t>Bank</a:t>
            </a:r>
            <a:endParaRPr lang="de-DE" sz="1600" b="1" dirty="0">
              <a:solidFill>
                <a:srgbClr val="83141D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420436" y="4639938"/>
            <a:ext cx="875606" cy="338554"/>
          </a:xfrm>
          <a:prstGeom prst="rect">
            <a:avLst/>
          </a:prstGeom>
          <a:noFill/>
          <a:effectLst>
            <a:glow rad="63500">
              <a:srgbClr val="F7A600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rgbClr val="83141D"/>
                </a:solidFill>
              </a:rPr>
              <a:t>Bank</a:t>
            </a:r>
            <a:endParaRPr lang="de-DE" sz="1600" b="1" dirty="0">
              <a:solidFill>
                <a:srgbClr val="83141D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430343" y="1510069"/>
            <a:ext cx="5041817" cy="479301"/>
          </a:xfrm>
          <a:prstGeom prst="rect">
            <a:avLst/>
          </a:prstGeom>
          <a:solidFill>
            <a:schemeClr val="bg2">
              <a:shade val="30000"/>
              <a:satMod val="1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200" b="1" dirty="0"/>
              <a:t>Wholesale CBDC</a:t>
            </a:r>
            <a:endParaRPr lang="en-GB" sz="22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6434697" y="2210734"/>
            <a:ext cx="2518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chemeClr val="bg2"/>
                </a:solidFill>
              </a:rPr>
              <a:t>SIC-System / SNB</a:t>
            </a:r>
            <a:endParaRPr lang="de-DE" sz="1600" b="1" dirty="0">
              <a:solidFill>
                <a:schemeClr val="bg2"/>
              </a:solidFill>
            </a:endParaRPr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635" y="4012450"/>
            <a:ext cx="703599" cy="703599"/>
          </a:xfrm>
          <a:prstGeom prst="rect">
            <a:avLst/>
          </a:prstGeom>
          <a:effectLst/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223" y="4967537"/>
            <a:ext cx="824726" cy="824726"/>
          </a:xfrm>
          <a:prstGeom prst="rect">
            <a:avLst/>
          </a:prstGeom>
          <a:effectLst/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275" y="5387639"/>
            <a:ext cx="387100" cy="387100"/>
          </a:xfrm>
          <a:prstGeom prst="rect">
            <a:avLst/>
          </a:prstGeom>
          <a:effectLst/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946" y="4982218"/>
            <a:ext cx="824726" cy="824726"/>
          </a:xfrm>
          <a:prstGeom prst="rect">
            <a:avLst/>
          </a:prstGeom>
          <a:effectLst/>
        </p:spPr>
      </p:pic>
      <p:pic>
        <p:nvPicPr>
          <p:cNvPr id="101" name="Picture 10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96" y="5101084"/>
            <a:ext cx="824726" cy="824726"/>
          </a:xfrm>
          <a:prstGeom prst="rect">
            <a:avLst/>
          </a:prstGeom>
          <a:effectLst/>
        </p:spPr>
      </p:pic>
      <p:sp>
        <p:nvSpPr>
          <p:cNvPr id="102" name="TextBox 101"/>
          <p:cNvSpPr txBox="1"/>
          <p:nvPr/>
        </p:nvSpPr>
        <p:spPr>
          <a:xfrm>
            <a:off x="7091442" y="5899540"/>
            <a:ext cx="1298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chemeClr val="bg2"/>
                </a:solidFill>
              </a:rPr>
              <a:t>End-users</a:t>
            </a:r>
            <a:endParaRPr lang="de-DE" sz="1600" b="1" dirty="0">
              <a:solidFill>
                <a:schemeClr val="bg2"/>
              </a:solidFill>
            </a:endParaRPr>
          </a:p>
        </p:txBody>
      </p:sp>
      <p:pic>
        <p:nvPicPr>
          <p:cNvPr id="146" name="Picture 1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307" y="4015198"/>
            <a:ext cx="703599" cy="703599"/>
          </a:xfrm>
          <a:prstGeom prst="rect">
            <a:avLst/>
          </a:prstGeom>
          <a:effectLst/>
        </p:spPr>
      </p:pic>
      <p:sp>
        <p:nvSpPr>
          <p:cNvPr id="148" name="Rectangle 147"/>
          <p:cNvSpPr/>
          <p:nvPr/>
        </p:nvSpPr>
        <p:spPr>
          <a:xfrm>
            <a:off x="6579492" y="4679294"/>
            <a:ext cx="73328" cy="219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9" name="Rectangle 148"/>
          <p:cNvSpPr/>
          <p:nvPr/>
        </p:nvSpPr>
        <p:spPr>
          <a:xfrm>
            <a:off x="8759682" y="4682939"/>
            <a:ext cx="73328" cy="219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0" name="TextBox 149"/>
          <p:cNvSpPr txBox="1"/>
          <p:nvPr/>
        </p:nvSpPr>
        <p:spPr>
          <a:xfrm>
            <a:off x="6362495" y="4625954"/>
            <a:ext cx="875606" cy="338554"/>
          </a:xfrm>
          <a:prstGeom prst="rect">
            <a:avLst/>
          </a:prstGeom>
          <a:noFill/>
          <a:effectLst>
            <a:glow rad="63500">
              <a:srgbClr val="F7A600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rgbClr val="83141D"/>
                </a:solidFill>
              </a:rPr>
              <a:t>Bank</a:t>
            </a:r>
            <a:endParaRPr lang="de-DE" sz="1600" b="1" dirty="0">
              <a:solidFill>
                <a:srgbClr val="83141D"/>
              </a:solidFill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153388" y="4635206"/>
            <a:ext cx="875606" cy="338554"/>
          </a:xfrm>
          <a:prstGeom prst="rect">
            <a:avLst/>
          </a:prstGeom>
          <a:noFill/>
          <a:effectLst>
            <a:glow rad="63500">
              <a:srgbClr val="F7A600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de-CH" sz="1600" b="1" dirty="0">
                <a:solidFill>
                  <a:srgbClr val="83141D"/>
                </a:solidFill>
              </a:rPr>
              <a:t>Bank</a:t>
            </a:r>
            <a:endParaRPr lang="de-DE" sz="1600" b="1" dirty="0">
              <a:solidFill>
                <a:srgbClr val="83141D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7652989" y="3780971"/>
            <a:ext cx="625450" cy="550326"/>
            <a:chOff x="3328393" y="3707771"/>
            <a:chExt cx="861165" cy="754933"/>
          </a:xfrm>
        </p:grpSpPr>
        <p:grpSp>
          <p:nvGrpSpPr>
            <p:cNvPr id="56" name="Group 55"/>
            <p:cNvGrpSpPr/>
            <p:nvPr/>
          </p:nvGrpSpPr>
          <p:grpSpPr>
            <a:xfrm>
              <a:off x="3328393" y="3707771"/>
              <a:ext cx="429465" cy="471522"/>
              <a:chOff x="10970926" y="3060449"/>
              <a:chExt cx="823187" cy="823190"/>
            </a:xfrm>
            <a:solidFill>
              <a:schemeClr val="accent2">
                <a:lumMod val="60000"/>
                <a:lumOff val="40000"/>
              </a:schemeClr>
            </a:solidFill>
          </p:grpSpPr>
          <p:grpSp>
            <p:nvGrpSpPr>
              <p:cNvPr id="58" name="Group 57"/>
              <p:cNvGrpSpPr/>
              <p:nvPr/>
            </p:nvGrpSpPr>
            <p:grpSpPr>
              <a:xfrm>
                <a:off x="11009372" y="3060449"/>
                <a:ext cx="672071" cy="823190"/>
                <a:chOff x="11009372" y="3060449"/>
                <a:chExt cx="672071" cy="823190"/>
              </a:xfrm>
              <a:grpFill/>
            </p:grpSpPr>
            <p:cxnSp>
              <p:nvCxnSpPr>
                <p:cNvPr id="63" name="Straight Connector 62"/>
                <p:cNvCxnSpPr/>
                <p:nvPr/>
              </p:nvCxnSpPr>
              <p:spPr>
                <a:xfrm flipH="1">
                  <a:off x="11107339" y="3196343"/>
                  <a:ext cx="401809" cy="525495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64" name="Oval 63"/>
                <p:cNvSpPr/>
                <p:nvPr/>
              </p:nvSpPr>
              <p:spPr>
                <a:xfrm>
                  <a:off x="11450016" y="3060449"/>
                  <a:ext cx="231427" cy="244284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11009372" y="3639355"/>
                  <a:ext cx="231427" cy="244284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 rot="4803740">
                <a:off x="11046484" y="3064150"/>
                <a:ext cx="672071" cy="823187"/>
                <a:chOff x="10679567" y="2711181"/>
                <a:chExt cx="672071" cy="823187"/>
              </a:xfrm>
              <a:grpFill/>
            </p:grpSpPr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10771978" y="2923032"/>
                  <a:ext cx="401809" cy="525497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61" name="Oval 60"/>
                <p:cNvSpPr/>
                <p:nvPr/>
              </p:nvSpPr>
              <p:spPr>
                <a:xfrm>
                  <a:off x="11120210" y="2711181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>
                  <a:off x="10679567" y="3290085"/>
                  <a:ext cx="231429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sp>
          <p:nvSpPr>
            <p:cNvPr id="57" name="TextBox 56"/>
            <p:cNvSpPr txBox="1"/>
            <p:nvPr/>
          </p:nvSpPr>
          <p:spPr>
            <a:xfrm>
              <a:off x="3397470" y="4067882"/>
              <a:ext cx="792088" cy="394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600" b="1" dirty="0">
                  <a:solidFill>
                    <a:srgbClr val="D68F00"/>
                  </a:solidFill>
                </a:rPr>
                <a:t>DLT</a:t>
              </a:r>
              <a:endParaRPr lang="en-GB" sz="1600" b="1" dirty="0">
                <a:solidFill>
                  <a:srgbClr val="D68F00"/>
                </a:solidFill>
              </a:endParaRPr>
            </a:p>
          </p:txBody>
        </p:sp>
      </p:grpSp>
      <p:sp>
        <p:nvSpPr>
          <p:cNvPr id="13" name="Left-Right Arrow 12"/>
          <p:cNvSpPr/>
          <p:nvPr/>
        </p:nvSpPr>
        <p:spPr>
          <a:xfrm>
            <a:off x="7261494" y="4339755"/>
            <a:ext cx="869295" cy="227849"/>
          </a:xfrm>
          <a:prstGeom prst="leftRightArrow">
            <a:avLst>
              <a:gd name="adj1" fmla="val 60023"/>
              <a:gd name="adj2" fmla="val 62027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8" name="Left-Right Arrow 157"/>
          <p:cNvSpPr/>
          <p:nvPr/>
        </p:nvSpPr>
        <p:spPr>
          <a:xfrm rot="18900000">
            <a:off x="6887762" y="3695199"/>
            <a:ext cx="706624" cy="227849"/>
          </a:xfrm>
          <a:prstGeom prst="leftRightArrow">
            <a:avLst>
              <a:gd name="adj1" fmla="val 60023"/>
              <a:gd name="adj2" fmla="val 62027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9" name="Left-Right Arrow 158"/>
          <p:cNvSpPr/>
          <p:nvPr/>
        </p:nvSpPr>
        <p:spPr>
          <a:xfrm rot="2700000" flipH="1">
            <a:off x="7813926" y="3687673"/>
            <a:ext cx="706624" cy="227849"/>
          </a:xfrm>
          <a:prstGeom prst="leftRightArrow">
            <a:avLst>
              <a:gd name="adj1" fmla="val 60023"/>
              <a:gd name="adj2" fmla="val 62027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4" name="TextBox 163"/>
          <p:cNvSpPr txBox="1"/>
          <p:nvPr/>
        </p:nvSpPr>
        <p:spPr>
          <a:xfrm>
            <a:off x="9103648" y="2350691"/>
            <a:ext cx="233801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Full use of efficient DLT technology and tokenization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Complementary to the two-tier system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Numerous legal and policy issues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600" b="1" dirty="0"/>
          </a:p>
          <a:p>
            <a:pPr lvl="1"/>
            <a:r>
              <a:rPr lang="en-US" sz="1800" b="1" dirty="0"/>
              <a:t>SNB investigates feasibility</a:t>
            </a:r>
            <a:endParaRPr lang="de-CH" sz="1800" dirty="0"/>
          </a:p>
        </p:txBody>
      </p:sp>
      <p:sp>
        <p:nvSpPr>
          <p:cNvPr id="105" name="Right Arrow 104"/>
          <p:cNvSpPr/>
          <p:nvPr/>
        </p:nvSpPr>
        <p:spPr>
          <a:xfrm>
            <a:off x="9165667" y="5292204"/>
            <a:ext cx="376157" cy="442485"/>
          </a:xfrm>
          <a:prstGeom prst="rightArrow">
            <a:avLst>
              <a:gd name="adj1" fmla="val 50000"/>
              <a:gd name="adj2" fmla="val 66206"/>
            </a:avLst>
          </a:prstGeom>
          <a:solidFill>
            <a:srgbClr val="197B2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3429769" y="2781721"/>
            <a:ext cx="278537" cy="1873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6918" y="2809653"/>
            <a:ext cx="411588" cy="411588"/>
          </a:xfrm>
          <a:prstGeom prst="rect">
            <a:avLst/>
          </a:prstGeom>
        </p:spPr>
      </p:pic>
      <p:grpSp>
        <p:nvGrpSpPr>
          <p:cNvPr id="111" name="Group 110"/>
          <p:cNvGrpSpPr/>
          <p:nvPr/>
        </p:nvGrpSpPr>
        <p:grpSpPr>
          <a:xfrm>
            <a:off x="3491591" y="3416592"/>
            <a:ext cx="195222" cy="195222"/>
            <a:chOff x="7829883" y="3379227"/>
            <a:chExt cx="195222" cy="195222"/>
          </a:xfrm>
        </p:grpSpPr>
        <p:sp>
          <p:nvSpPr>
            <p:cNvPr id="112" name="Rectangle 111"/>
            <p:cNvSpPr/>
            <p:nvPr/>
          </p:nvSpPr>
          <p:spPr>
            <a:xfrm rot="2700000">
              <a:off x="7832319" y="3453978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3" name="Rectangle 112"/>
            <p:cNvSpPr/>
            <p:nvPr/>
          </p:nvSpPr>
          <p:spPr>
            <a:xfrm rot="8100000">
              <a:off x="7829883" y="3452657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481814" y="4008326"/>
            <a:ext cx="195222" cy="195222"/>
            <a:chOff x="7829883" y="3379227"/>
            <a:chExt cx="195222" cy="195222"/>
          </a:xfrm>
        </p:grpSpPr>
        <p:sp>
          <p:nvSpPr>
            <p:cNvPr id="115" name="Rectangle 114"/>
            <p:cNvSpPr/>
            <p:nvPr/>
          </p:nvSpPr>
          <p:spPr>
            <a:xfrm rot="2700000">
              <a:off x="7832319" y="3453978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6" name="Rectangle 115"/>
            <p:cNvSpPr/>
            <p:nvPr/>
          </p:nvSpPr>
          <p:spPr>
            <a:xfrm rot="8100000">
              <a:off x="7829883" y="3452657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471426" y="4652491"/>
            <a:ext cx="195222" cy="195222"/>
            <a:chOff x="7829883" y="3379227"/>
            <a:chExt cx="195222" cy="195222"/>
          </a:xfrm>
        </p:grpSpPr>
        <p:sp>
          <p:nvSpPr>
            <p:cNvPr id="93" name="Rectangle 92"/>
            <p:cNvSpPr/>
            <p:nvPr/>
          </p:nvSpPr>
          <p:spPr>
            <a:xfrm rot="2700000">
              <a:off x="7832319" y="3453978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9" name="Rectangle 108"/>
            <p:cNvSpPr/>
            <p:nvPr/>
          </p:nvSpPr>
          <p:spPr>
            <a:xfrm rot="8100000">
              <a:off x="7829883" y="3452657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82" name="Rectangle 81"/>
          <p:cNvSpPr/>
          <p:nvPr/>
        </p:nvSpPr>
        <p:spPr>
          <a:xfrm>
            <a:off x="9110282" y="2925738"/>
            <a:ext cx="278537" cy="1957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84" name="Group 83"/>
          <p:cNvGrpSpPr/>
          <p:nvPr/>
        </p:nvGrpSpPr>
        <p:grpSpPr>
          <a:xfrm>
            <a:off x="9200231" y="4503229"/>
            <a:ext cx="195222" cy="195222"/>
            <a:chOff x="7829883" y="3379227"/>
            <a:chExt cx="195222" cy="195222"/>
          </a:xfrm>
        </p:grpSpPr>
        <p:sp>
          <p:nvSpPr>
            <p:cNvPr id="86" name="Rectangle 85"/>
            <p:cNvSpPr/>
            <p:nvPr/>
          </p:nvSpPr>
          <p:spPr>
            <a:xfrm rot="2700000">
              <a:off x="7832319" y="3453978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7" name="Rectangle 86"/>
            <p:cNvSpPr/>
            <p:nvPr/>
          </p:nvSpPr>
          <p:spPr>
            <a:xfrm rot="8100000">
              <a:off x="7829883" y="3452657"/>
              <a:ext cx="195222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96" name="Picture 9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5954" y="3749442"/>
            <a:ext cx="411588" cy="411588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7690" y="3029857"/>
            <a:ext cx="411588" cy="411588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21" y="2589980"/>
            <a:ext cx="1892369" cy="832489"/>
          </a:xfrm>
          <a:prstGeom prst="rect">
            <a:avLst/>
          </a:prstGeom>
        </p:spPr>
      </p:pic>
      <p:sp>
        <p:nvSpPr>
          <p:cNvPr id="89" name="Right Arrow 88"/>
          <p:cNvSpPr/>
          <p:nvPr/>
        </p:nvSpPr>
        <p:spPr>
          <a:xfrm rot="2700000">
            <a:off x="977517" y="4967403"/>
            <a:ext cx="336484" cy="306101"/>
          </a:xfrm>
          <a:prstGeom prst="rightArrow">
            <a:avLst>
              <a:gd name="adj1" fmla="val 50000"/>
              <a:gd name="adj2" fmla="val 63883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8" name="Right Arrow 107"/>
          <p:cNvSpPr/>
          <p:nvPr/>
        </p:nvSpPr>
        <p:spPr>
          <a:xfrm rot="18900000" flipH="1">
            <a:off x="2602442" y="4956643"/>
            <a:ext cx="341781" cy="306101"/>
          </a:xfrm>
          <a:prstGeom prst="rightArrow">
            <a:avLst>
              <a:gd name="adj1" fmla="val 50000"/>
              <a:gd name="adj2" fmla="val 63883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7" name="Oval 116"/>
          <p:cNvSpPr/>
          <p:nvPr/>
        </p:nvSpPr>
        <p:spPr>
          <a:xfrm>
            <a:off x="1610174" y="4069827"/>
            <a:ext cx="252000" cy="252000"/>
          </a:xfrm>
          <a:prstGeom prst="ellipse">
            <a:avLst/>
          </a:prstGeom>
          <a:solidFill>
            <a:schemeClr val="accent1"/>
          </a:solidFill>
          <a:ln w="133350" cmpd="thinThick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/>
              <a:t>R</a:t>
            </a:r>
            <a:endParaRPr lang="en-GB" sz="1100" dirty="0"/>
          </a:p>
        </p:txBody>
      </p:sp>
      <p:sp>
        <p:nvSpPr>
          <p:cNvPr id="118" name="Oval 117"/>
          <p:cNvSpPr/>
          <p:nvPr/>
        </p:nvSpPr>
        <p:spPr>
          <a:xfrm>
            <a:off x="7275131" y="3949017"/>
            <a:ext cx="252000" cy="252000"/>
          </a:xfrm>
          <a:prstGeom prst="ellipse">
            <a:avLst/>
          </a:prstGeom>
          <a:solidFill>
            <a:srgbClr val="92D050"/>
          </a:solidFill>
          <a:ln w="133350" cmpd="thinThick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/>
              <a:t>W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0401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17" grpId="0" animBg="1"/>
      <p:bldP spid="1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000363" y="3534998"/>
            <a:ext cx="359545" cy="176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5308636" y="1533583"/>
            <a:ext cx="4284000" cy="4714883"/>
          </a:xfrm>
          <a:prstGeom prst="rect">
            <a:avLst/>
          </a:prstGeom>
          <a:solidFill>
            <a:srgbClr val="7787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64663" y="1532263"/>
            <a:ext cx="4284000" cy="4714883"/>
          </a:xfrm>
          <a:prstGeom prst="rect">
            <a:avLst/>
          </a:prstGeom>
          <a:solidFill>
            <a:srgbClr val="8F8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5087846" y="1425380"/>
            <a:ext cx="4464000" cy="476439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43949" y="1434182"/>
            <a:ext cx="4464000" cy="476439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832563" y="3893908"/>
            <a:ext cx="3533072" cy="1556932"/>
          </a:xfrm>
          <a:prstGeom prst="rect">
            <a:avLst/>
          </a:prstGeom>
          <a:solidFill>
            <a:srgbClr val="FFEECA">
              <a:alpha val="20000"/>
            </a:srgbClr>
          </a:solidFill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333375"/>
            <a:ext cx="10991204" cy="1062038"/>
          </a:xfrm>
        </p:spPr>
        <p:txBody>
          <a:bodyPr/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Project Helvetia: </a:t>
            </a:r>
            <a:r>
              <a:rPr lang="en-US" dirty="0"/>
              <a:t>How to integrate DLT technology into FMI – Tokenized Money vs. RTGS-Link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24/09/2021</a:t>
            </a:r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CBDC: The SNB's perspective and projects  |  Andréa M. Maechler  |  © Swiss National Bank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6CE02C-1F85-49B7-882D-939BD297648E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168868" y="1549894"/>
            <a:ext cx="279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de-CH" sz="2200" b="1" dirty="0" err="1">
                <a:solidFill>
                  <a:schemeClr val="accent3"/>
                </a:solidFill>
                <a:latin typeface="Arial" charset="0"/>
              </a:rPr>
              <a:t>Wholesale</a:t>
            </a:r>
            <a:r>
              <a:rPr kumimoji="1" lang="de-CH" sz="2200" b="1" dirty="0">
                <a:solidFill>
                  <a:schemeClr val="accent3"/>
                </a:solidFill>
                <a:latin typeface="Arial" charset="0"/>
              </a:rPr>
              <a:t> CBDC</a:t>
            </a:r>
            <a:endParaRPr kumimoji="1" lang="en-GB" sz="2200" b="1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8355" y="1536985"/>
            <a:ext cx="28178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de-CH" sz="2200" b="1" dirty="0">
                <a:solidFill>
                  <a:srgbClr val="427F6D"/>
                </a:solidFill>
                <a:latin typeface="Arial" charset="0"/>
              </a:rPr>
              <a:t> RTGS Link</a:t>
            </a:r>
            <a:endParaRPr kumimoji="1" lang="en-GB" sz="2200" b="1" dirty="0">
              <a:solidFill>
                <a:srgbClr val="427F6D"/>
              </a:solidFill>
              <a:latin typeface="Arial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4215315" y="5312580"/>
            <a:ext cx="696459" cy="616567"/>
            <a:chOff x="3135913" y="3718264"/>
            <a:chExt cx="860795" cy="719041"/>
          </a:xfrm>
        </p:grpSpPr>
        <p:grpSp>
          <p:nvGrpSpPr>
            <p:cNvPr id="61" name="Group 60"/>
            <p:cNvGrpSpPr/>
            <p:nvPr/>
          </p:nvGrpSpPr>
          <p:grpSpPr>
            <a:xfrm>
              <a:off x="3135913" y="3718264"/>
              <a:ext cx="429467" cy="471522"/>
              <a:chOff x="10601975" y="3078768"/>
              <a:chExt cx="823190" cy="823190"/>
            </a:xfrm>
            <a:solidFill>
              <a:schemeClr val="accent2">
                <a:lumMod val="60000"/>
                <a:lumOff val="40000"/>
              </a:schemeClr>
            </a:solidFill>
          </p:grpSpPr>
          <p:grpSp>
            <p:nvGrpSpPr>
              <p:cNvPr id="63" name="Group 62"/>
              <p:cNvGrpSpPr/>
              <p:nvPr/>
            </p:nvGrpSpPr>
            <p:grpSpPr>
              <a:xfrm>
                <a:off x="10639722" y="3078768"/>
                <a:ext cx="672071" cy="823190"/>
                <a:chOff x="10639722" y="3078768"/>
                <a:chExt cx="672071" cy="823190"/>
              </a:xfrm>
              <a:grpFill/>
            </p:grpSpPr>
            <p:cxnSp>
              <p:nvCxnSpPr>
                <p:cNvPr id="68" name="Straight Connector 67"/>
                <p:cNvCxnSpPr/>
                <p:nvPr/>
              </p:nvCxnSpPr>
              <p:spPr>
                <a:xfrm flipH="1">
                  <a:off x="10736860" y="3260994"/>
                  <a:ext cx="401808" cy="525496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69" name="Oval 68"/>
                <p:cNvSpPr/>
                <p:nvPr/>
              </p:nvSpPr>
              <p:spPr>
                <a:xfrm>
                  <a:off x="11080365" y="3078768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10639722" y="3657675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>
              <a:xfrm rot="4803740">
                <a:off x="10677534" y="3088338"/>
                <a:ext cx="672071" cy="823190"/>
                <a:chOff x="10639722" y="3078768"/>
                <a:chExt cx="672071" cy="823190"/>
              </a:xfrm>
              <a:grpFill/>
            </p:grpSpPr>
            <p:cxnSp>
              <p:nvCxnSpPr>
                <p:cNvPr id="65" name="Straight Connector 64"/>
                <p:cNvCxnSpPr/>
                <p:nvPr/>
              </p:nvCxnSpPr>
              <p:spPr>
                <a:xfrm flipH="1">
                  <a:off x="10732132" y="3290622"/>
                  <a:ext cx="401808" cy="525496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66" name="Oval 65"/>
                <p:cNvSpPr/>
                <p:nvPr/>
              </p:nvSpPr>
              <p:spPr>
                <a:xfrm>
                  <a:off x="11080365" y="3078768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10639722" y="3657675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62" name="TextBox 61"/>
            <p:cNvSpPr txBox="1"/>
            <p:nvPr/>
          </p:nvSpPr>
          <p:spPr>
            <a:xfrm>
              <a:off x="3204620" y="4078375"/>
              <a:ext cx="792088" cy="358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400" b="1" dirty="0">
                  <a:solidFill>
                    <a:srgbClr val="D68F00"/>
                  </a:solidFill>
                </a:rPr>
                <a:t>DLT</a:t>
              </a:r>
              <a:endParaRPr lang="en-GB" sz="1400" b="1" dirty="0">
                <a:solidFill>
                  <a:srgbClr val="D68F00"/>
                </a:solidFill>
              </a:endParaRPr>
            </a:p>
          </p:txBody>
        </p:sp>
      </p:grpSp>
      <p:sp>
        <p:nvSpPr>
          <p:cNvPr id="76" name="Right Arrow 75"/>
          <p:cNvSpPr/>
          <p:nvPr/>
        </p:nvSpPr>
        <p:spPr>
          <a:xfrm flipH="1">
            <a:off x="1862235" y="4202718"/>
            <a:ext cx="1502781" cy="352055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6631005" y="5075306"/>
            <a:ext cx="439593" cy="143025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2233554" y="4145328"/>
            <a:ext cx="706394" cy="465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6" b="89865" l="476" r="90000">
                        <a14:backgroundMark x1="6667" y1="25676" x2="6667" y2="25676"/>
                        <a14:backgroundMark x1="42143" y1="12500" x2="8929" y2="11824"/>
                        <a14:backgroundMark x1="8929" y1="11824" x2="9167" y2="35980"/>
                        <a14:backgroundMark x1="14048" y1="59291" x2="23095" y2="24324"/>
                      </a14:backgroundRemoval>
                    </a14:imgEffect>
                  </a14:imgLayer>
                </a14:imgProps>
              </a:ext>
            </a:extLst>
          </a:blip>
          <a:srcRect t="12233" b="14477"/>
          <a:stretch/>
        </p:blipFill>
        <p:spPr>
          <a:xfrm>
            <a:off x="2104991" y="4114638"/>
            <a:ext cx="976269" cy="504259"/>
          </a:xfrm>
          <a:prstGeom prst="rect">
            <a:avLst/>
          </a:prstGeom>
        </p:spPr>
      </p:pic>
      <p:sp>
        <p:nvSpPr>
          <p:cNvPr id="111" name="TextBox 110"/>
          <p:cNvSpPr txBox="1"/>
          <p:nvPr/>
        </p:nvSpPr>
        <p:spPr>
          <a:xfrm>
            <a:off x="540147" y="3198283"/>
            <a:ext cx="185677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</a:rPr>
              <a:t>SNB emits </a:t>
            </a:r>
            <a:r>
              <a:rPr lang="en-US" sz="1400" b="1" dirty="0" err="1">
                <a:solidFill>
                  <a:schemeClr val="accent3"/>
                </a:solidFill>
              </a:rPr>
              <a:t>wCBDC</a:t>
            </a:r>
            <a:r>
              <a:rPr lang="en-US" sz="1400" b="1" dirty="0">
                <a:solidFill>
                  <a:schemeClr val="accent3"/>
                </a:solidFill>
              </a:rPr>
              <a:t> onto DLT platform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488" y="2170020"/>
            <a:ext cx="1856077" cy="816523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1338481" y="5636124"/>
            <a:ext cx="2557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b="1" dirty="0">
                <a:solidFill>
                  <a:schemeClr val="accent3"/>
                </a:solidFill>
              </a:rPr>
              <a:t>«</a:t>
            </a:r>
            <a:r>
              <a:rPr lang="en-US" sz="1400" b="1" dirty="0">
                <a:solidFill>
                  <a:schemeClr val="accent3"/>
                </a:solidFill>
              </a:rPr>
              <a:t>Cash leg» &amp; «asset leg» settled on DLT platform  </a:t>
            </a:r>
          </a:p>
          <a:p>
            <a:endParaRPr lang="en-GB" sz="1400" dirty="0">
              <a:solidFill>
                <a:schemeClr val="accent3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171183" y="5635248"/>
            <a:ext cx="2557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</a:rPr>
              <a:t>Only «asset leg» settled on the DLT platform  </a:t>
            </a:r>
          </a:p>
          <a:p>
            <a:endParaRPr lang="en-GB" sz="1400" dirty="0">
              <a:solidFill>
                <a:schemeClr val="accent3"/>
              </a:solidFill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152" y="3970807"/>
            <a:ext cx="1195200" cy="11952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233554" y="3061028"/>
            <a:ext cx="685884" cy="903801"/>
            <a:chOff x="1840623" y="3345178"/>
            <a:chExt cx="378269" cy="682534"/>
          </a:xfrm>
        </p:grpSpPr>
        <p:sp>
          <p:nvSpPr>
            <p:cNvPr id="9" name="Down Arrow 8"/>
            <p:cNvSpPr/>
            <p:nvPr/>
          </p:nvSpPr>
          <p:spPr>
            <a:xfrm>
              <a:off x="1956007" y="3345178"/>
              <a:ext cx="188524" cy="682534"/>
            </a:xfrm>
            <a:prstGeom prst="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79734" y="3392197"/>
              <a:ext cx="3179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86744" y="3484504"/>
              <a:ext cx="3179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890932" y="3494680"/>
              <a:ext cx="317955" cy="261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00937" y="3669634"/>
              <a:ext cx="31795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840623" y="3743674"/>
              <a:ext cx="317955" cy="61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753846" y="3067158"/>
            <a:ext cx="12327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50000"/>
                  </a:schemeClr>
                </a:solidFill>
              </a:rPr>
              <a:t>«Cash leg» on RTGS</a:t>
            </a:r>
          </a:p>
          <a:p>
            <a:endParaRPr lang="en-GB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9" name="U-Turn Arrow 88"/>
          <p:cNvSpPr/>
          <p:nvPr/>
        </p:nvSpPr>
        <p:spPr>
          <a:xfrm rot="10800000" flipV="1">
            <a:off x="5559729" y="2604051"/>
            <a:ext cx="3508308" cy="917143"/>
          </a:xfrm>
          <a:prstGeom prst="uturnArrow">
            <a:avLst>
              <a:gd name="adj1" fmla="val 18861"/>
              <a:gd name="adj2" fmla="val 17353"/>
              <a:gd name="adj3" fmla="val 22428"/>
              <a:gd name="adj4" fmla="val 48123"/>
              <a:gd name="adj5" fmla="val 100000"/>
            </a:avLst>
          </a:prstGeom>
          <a:solidFill>
            <a:srgbClr val="427F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701289" y="3979918"/>
            <a:ext cx="258306" cy="258306"/>
            <a:chOff x="10725465" y="687380"/>
            <a:chExt cx="401980" cy="401980"/>
          </a:xfrm>
        </p:grpSpPr>
        <p:sp>
          <p:nvSpPr>
            <p:cNvPr id="20" name="Oval 19"/>
            <p:cNvSpPr/>
            <p:nvPr/>
          </p:nvSpPr>
          <p:spPr>
            <a:xfrm>
              <a:off x="10725465" y="687380"/>
              <a:ext cx="401980" cy="40198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79471" y="746974"/>
              <a:ext cx="293967" cy="293967"/>
            </a:xfrm>
            <a:prstGeom prst="rect">
              <a:avLst/>
            </a:prstGeom>
          </p:spPr>
        </p:pic>
      </p:grpSp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58" y="4014956"/>
            <a:ext cx="1196725" cy="1196725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755689" y="1829378"/>
            <a:ext cx="208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</a:pPr>
            <a:r>
              <a:rPr lang="en-US" sz="1500" dirty="0"/>
              <a:t>Both options are </a:t>
            </a:r>
            <a:r>
              <a:rPr lang="en-US" sz="1500" b="1" dirty="0"/>
              <a:t>technically feasible </a:t>
            </a:r>
            <a:r>
              <a:rPr lang="en-US" sz="1500" dirty="0"/>
              <a:t>and </a:t>
            </a:r>
            <a:r>
              <a:rPr lang="en-US" sz="1500" b="1" dirty="0"/>
              <a:t>legally robust</a:t>
            </a:r>
            <a:endParaRPr lang="en-US" sz="1500" dirty="0"/>
          </a:p>
          <a:p>
            <a:pPr>
              <a:spcBef>
                <a:spcPts val="2400"/>
              </a:spcBef>
            </a:pPr>
            <a:r>
              <a:rPr lang="en-US" sz="1500" dirty="0"/>
              <a:t>Limited </a:t>
            </a:r>
            <a:r>
              <a:rPr lang="en-US" sz="1500" b="1" dirty="0"/>
              <a:t>impact on monetary policy </a:t>
            </a:r>
            <a:r>
              <a:rPr lang="en-US" sz="1500" dirty="0"/>
              <a:t>&amp; transmission channels</a:t>
            </a:r>
          </a:p>
          <a:p>
            <a:pPr>
              <a:spcBef>
                <a:spcPts val="2400"/>
              </a:spcBef>
            </a:pPr>
            <a:r>
              <a:rPr lang="en-US" sz="1500" b="1" dirty="0">
                <a:solidFill>
                  <a:schemeClr val="accent3"/>
                </a:solidFill>
              </a:rPr>
              <a:t>w-CBDC</a:t>
            </a:r>
            <a:r>
              <a:rPr lang="en-US" sz="1500" dirty="0"/>
              <a:t> supports the full potential of DLT –new policy questions</a:t>
            </a:r>
          </a:p>
          <a:p>
            <a:pPr>
              <a:spcBef>
                <a:spcPts val="2400"/>
              </a:spcBef>
            </a:pPr>
            <a:r>
              <a:rPr lang="en-US" sz="1500" b="1" dirty="0">
                <a:solidFill>
                  <a:srgbClr val="427F6D"/>
                </a:solidFill>
              </a:rPr>
              <a:t>RTGS-link </a:t>
            </a:r>
            <a:r>
              <a:rPr lang="en-US" sz="1500" dirty="0"/>
              <a:t>based on existing set-up, with DLT-Interoperability</a:t>
            </a:r>
            <a:endParaRPr lang="en-GB" sz="1500" dirty="0"/>
          </a:p>
        </p:txBody>
      </p:sp>
      <p:pic>
        <p:nvPicPr>
          <p:cNvPr id="96" name="Picture 9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350" y="2157655"/>
            <a:ext cx="1856077" cy="816523"/>
          </a:xfrm>
          <a:prstGeom prst="rect">
            <a:avLst/>
          </a:prstGeom>
        </p:spPr>
      </p:pic>
      <p:sp>
        <p:nvSpPr>
          <p:cNvPr id="112" name="Right Arrow 111"/>
          <p:cNvSpPr/>
          <p:nvPr/>
        </p:nvSpPr>
        <p:spPr>
          <a:xfrm>
            <a:off x="1884599" y="4808131"/>
            <a:ext cx="1502781" cy="352055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2235391" y="4784434"/>
            <a:ext cx="704557" cy="397804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1206" y="4793569"/>
            <a:ext cx="525842" cy="525842"/>
          </a:xfrm>
          <a:prstGeom prst="rect">
            <a:avLst/>
          </a:prstGeom>
        </p:spPr>
      </p:pic>
      <p:sp>
        <p:nvSpPr>
          <p:cNvPr id="116" name="Rectangle 115"/>
          <p:cNvSpPr/>
          <p:nvPr/>
        </p:nvSpPr>
        <p:spPr>
          <a:xfrm>
            <a:off x="5502027" y="4600239"/>
            <a:ext cx="3614386" cy="826225"/>
          </a:xfrm>
          <a:prstGeom prst="rect">
            <a:avLst/>
          </a:prstGeom>
          <a:solidFill>
            <a:srgbClr val="FFEECA">
              <a:alpha val="20000"/>
            </a:srgbClr>
          </a:solidFill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 </a:t>
            </a:r>
            <a:endParaRPr lang="en-GB" dirty="0"/>
          </a:p>
        </p:txBody>
      </p:sp>
      <p:pic>
        <p:nvPicPr>
          <p:cNvPr id="117" name="Picture 1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482" y="3980621"/>
            <a:ext cx="1195200" cy="1195200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784" y="3975659"/>
            <a:ext cx="1196725" cy="1196725"/>
          </a:xfrm>
          <a:prstGeom prst="rect">
            <a:avLst/>
          </a:prstGeom>
        </p:spPr>
      </p:pic>
      <p:sp>
        <p:nvSpPr>
          <p:cNvPr id="119" name="Right Arrow 118"/>
          <p:cNvSpPr/>
          <p:nvPr/>
        </p:nvSpPr>
        <p:spPr>
          <a:xfrm>
            <a:off x="6587001" y="4783756"/>
            <a:ext cx="1502781" cy="352055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/>
          <p:cNvSpPr/>
          <p:nvPr/>
        </p:nvSpPr>
        <p:spPr>
          <a:xfrm>
            <a:off x="6937793" y="4760059"/>
            <a:ext cx="704557" cy="397804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3608" y="4769194"/>
            <a:ext cx="525842" cy="525842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6" b="89865" l="476" r="90000">
                        <a14:backgroundMark x1="6667" y1="25676" x2="6667" y2="25676"/>
                        <a14:backgroundMark x1="42143" y1="12500" x2="8929" y2="11824"/>
                        <a14:backgroundMark x1="8929" y1="11824" x2="9167" y2="35980"/>
                        <a14:backgroundMark x1="14048" y1="59291" x2="23095" y2="24324"/>
                      </a14:backgroundRemoval>
                    </a14:imgEffect>
                  </a14:imgLayer>
                </a14:imgProps>
              </a:ext>
            </a:extLst>
          </a:blip>
          <a:srcRect t="12233" b="14477"/>
          <a:stretch/>
        </p:blipFill>
        <p:spPr>
          <a:xfrm>
            <a:off x="6869154" y="3544891"/>
            <a:ext cx="976269" cy="504259"/>
          </a:xfrm>
          <a:prstGeom prst="rect">
            <a:avLst/>
          </a:prstGeom>
        </p:spPr>
      </p:pic>
      <p:grpSp>
        <p:nvGrpSpPr>
          <p:cNvPr id="99" name="Group 98"/>
          <p:cNvGrpSpPr/>
          <p:nvPr/>
        </p:nvGrpSpPr>
        <p:grpSpPr>
          <a:xfrm>
            <a:off x="8973315" y="5295871"/>
            <a:ext cx="696459" cy="546312"/>
            <a:chOff x="3135913" y="3718264"/>
            <a:chExt cx="860795" cy="637110"/>
          </a:xfrm>
        </p:grpSpPr>
        <p:grpSp>
          <p:nvGrpSpPr>
            <p:cNvPr id="100" name="Group 99"/>
            <p:cNvGrpSpPr/>
            <p:nvPr/>
          </p:nvGrpSpPr>
          <p:grpSpPr>
            <a:xfrm>
              <a:off x="3135913" y="3718264"/>
              <a:ext cx="429467" cy="471522"/>
              <a:chOff x="10601975" y="3078768"/>
              <a:chExt cx="823190" cy="823190"/>
            </a:xfrm>
            <a:solidFill>
              <a:schemeClr val="accent2">
                <a:lumMod val="60000"/>
                <a:lumOff val="40000"/>
              </a:schemeClr>
            </a:solidFill>
          </p:grpSpPr>
          <p:grpSp>
            <p:nvGrpSpPr>
              <p:cNvPr id="102" name="Group 101"/>
              <p:cNvGrpSpPr/>
              <p:nvPr/>
            </p:nvGrpSpPr>
            <p:grpSpPr>
              <a:xfrm>
                <a:off x="10639722" y="3078768"/>
                <a:ext cx="672071" cy="823190"/>
                <a:chOff x="10639722" y="3078768"/>
                <a:chExt cx="672071" cy="823190"/>
              </a:xfrm>
              <a:grpFill/>
            </p:grpSpPr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10736860" y="3260994"/>
                  <a:ext cx="401808" cy="525496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108" name="Oval 107"/>
                <p:cNvSpPr/>
                <p:nvPr/>
              </p:nvSpPr>
              <p:spPr>
                <a:xfrm>
                  <a:off x="11080365" y="3078768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10639722" y="3657675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 rot="4803740">
                <a:off x="10677534" y="3088338"/>
                <a:ext cx="672071" cy="823190"/>
                <a:chOff x="10639722" y="3078768"/>
                <a:chExt cx="672071" cy="823190"/>
              </a:xfrm>
              <a:grpFill/>
            </p:grpSpPr>
            <p:cxnSp>
              <p:nvCxnSpPr>
                <p:cNvPr id="104" name="Straight Connector 103"/>
                <p:cNvCxnSpPr/>
                <p:nvPr/>
              </p:nvCxnSpPr>
              <p:spPr>
                <a:xfrm flipH="1">
                  <a:off x="10732132" y="3290622"/>
                  <a:ext cx="401808" cy="525496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105" name="Oval 104"/>
                <p:cNvSpPr/>
                <p:nvPr/>
              </p:nvSpPr>
              <p:spPr>
                <a:xfrm>
                  <a:off x="11080365" y="3078768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10639722" y="3657675"/>
                  <a:ext cx="231428" cy="244283"/>
                </a:xfrm>
                <a:prstGeom prst="ellipse">
                  <a:avLst/>
                </a:prstGeom>
                <a:solidFill>
                  <a:srgbClr val="D68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101" name="TextBox 100"/>
            <p:cNvSpPr txBox="1"/>
            <p:nvPr/>
          </p:nvSpPr>
          <p:spPr>
            <a:xfrm>
              <a:off x="3204620" y="4078375"/>
              <a:ext cx="792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200" b="1" dirty="0">
                  <a:solidFill>
                    <a:srgbClr val="D68F00"/>
                  </a:solidFill>
                </a:rPr>
                <a:t>DLT</a:t>
              </a:r>
              <a:endParaRPr lang="en-GB" sz="1200" b="1" dirty="0">
                <a:solidFill>
                  <a:srgbClr val="D68F00"/>
                </a:solidFill>
              </a:endParaRPr>
            </a:p>
          </p:txBody>
        </p:sp>
      </p:grpSp>
      <p:sp>
        <p:nvSpPr>
          <p:cNvPr id="77" name="Oval 76"/>
          <p:cNvSpPr/>
          <p:nvPr/>
        </p:nvSpPr>
        <p:spPr>
          <a:xfrm>
            <a:off x="2499174" y="3356235"/>
            <a:ext cx="216000" cy="216000"/>
          </a:xfrm>
          <a:prstGeom prst="ellipse">
            <a:avLst/>
          </a:prstGeom>
          <a:solidFill>
            <a:srgbClr val="92D050"/>
          </a:solidFill>
          <a:ln w="133350" cmpd="thinThick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400" dirty="0"/>
              <a:t>W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4944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72" grpId="0" animBg="1"/>
      <p:bldP spid="15" grpId="0"/>
      <p:bldP spid="91" grpId="0" animBg="1"/>
      <p:bldP spid="74" grpId="0"/>
      <p:bldP spid="22" grpId="0"/>
      <p:bldP spid="89" grpId="0" animBg="1"/>
      <p:bldP spid="87" grpId="0"/>
      <p:bldP spid="116" grpId="0" animBg="1"/>
      <p:bldP spid="119" grpId="0" animBg="1"/>
      <p:bldP spid="1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59" y="2237540"/>
            <a:ext cx="1327498" cy="1327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333375"/>
            <a:ext cx="10991204" cy="59125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CH" sz="2800" b="1" dirty="0">
                <a:solidFill>
                  <a:schemeClr val="accent1">
                    <a:lumMod val="75000"/>
                  </a:schemeClr>
                </a:solidFill>
              </a:rPr>
              <a:t>Project Jura: </a:t>
            </a:r>
            <a:r>
              <a:rPr lang="de-CH" sz="2800" dirty="0" err="1"/>
              <a:t>Settling</a:t>
            </a:r>
            <a:r>
              <a:rPr lang="de-CH" sz="2800" dirty="0"/>
              <a:t> FX </a:t>
            </a:r>
            <a:r>
              <a:rPr lang="de-CH" sz="2800" dirty="0" err="1"/>
              <a:t>transactions</a:t>
            </a:r>
            <a:r>
              <a:rPr lang="de-CH" sz="2800" dirty="0"/>
              <a:t> </a:t>
            </a:r>
            <a:r>
              <a:rPr lang="de-CH" sz="2800" dirty="0" err="1"/>
              <a:t>using</a:t>
            </a:r>
            <a:r>
              <a:rPr lang="de-CH" sz="2800" dirty="0"/>
              <a:t> EUR &amp; CHF </a:t>
            </a:r>
            <a:r>
              <a:rPr lang="de-CH" sz="2800" dirty="0" err="1"/>
              <a:t>wCBDCs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noProof="0"/>
              <a:t>24/09/2021</a:t>
            </a:r>
            <a:endParaRPr lang="de-CH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CBDC: The SNB's perspective and projects  |  Andréa M. Maechler  |  © Swiss National Bank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B6CE02C-1F85-49B7-882D-939BD297648E}" type="slidenum">
              <a:rPr lang="de-CH" noProof="0" smtClean="0"/>
              <a:pPr/>
              <a:t>4</a:t>
            </a:fld>
            <a:endParaRPr lang="de-CH" noProof="0" dirty="0"/>
          </a:p>
        </p:txBody>
      </p:sp>
      <p:sp>
        <p:nvSpPr>
          <p:cNvPr id="54" name="TextBox 53"/>
          <p:cNvSpPr txBox="1"/>
          <p:nvPr/>
        </p:nvSpPr>
        <p:spPr>
          <a:xfrm>
            <a:off x="420758" y="5069802"/>
            <a:ext cx="9209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CH" sz="1600" b="1" dirty="0"/>
              <a:t>Joint </a:t>
            </a:r>
            <a:r>
              <a:rPr lang="en-US" sz="1600" b="1" dirty="0"/>
              <a:t>project</a:t>
            </a:r>
            <a:r>
              <a:rPr lang="de-CH" sz="1600" b="1" dirty="0"/>
              <a:t> </a:t>
            </a:r>
            <a:r>
              <a:rPr lang="en-US" sz="1600" b="1" dirty="0"/>
              <a:t>of SNB, </a:t>
            </a:r>
            <a:r>
              <a:rPr lang="en-US" sz="1600" b="1" dirty="0" err="1"/>
              <a:t>Banque</a:t>
            </a:r>
            <a:r>
              <a:rPr lang="en-US" sz="1600" b="1" dirty="0"/>
              <a:t> </a:t>
            </a:r>
            <a:r>
              <a:rPr lang="de-CH" sz="1600" b="1" dirty="0"/>
              <a:t>de France, BIS Innovation Hub </a:t>
            </a:r>
            <a:r>
              <a:rPr lang="en-US" sz="1600" b="1" dirty="0"/>
              <a:t>and</a:t>
            </a:r>
            <a:r>
              <a:rPr lang="de-CH" sz="1600" b="1" dirty="0"/>
              <a:t> </a:t>
            </a:r>
            <a:r>
              <a:rPr lang="en-US" sz="1600" b="1" dirty="0"/>
              <a:t>private consortium</a:t>
            </a:r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53" y="3483557"/>
            <a:ext cx="2357424" cy="96898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D30262D4-FDE2-4196-8AC9-BF79C5E1CADA}"/>
              </a:ext>
            </a:extLst>
          </p:cNvPr>
          <p:cNvSpPr/>
          <p:nvPr/>
        </p:nvSpPr>
        <p:spPr>
          <a:xfrm>
            <a:off x="9123511" y="5199146"/>
            <a:ext cx="2421822" cy="1115900"/>
          </a:xfrm>
          <a:prstGeom prst="rect">
            <a:avLst/>
          </a:prstGeom>
          <a:noFill/>
          <a:ln w="6350" cap="flat" cmpd="sng" algn="ctr">
            <a:solidFill>
              <a:srgbClr val="00565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defTabSz="914583"/>
            <a:endParaRPr lang="LID4096" sz="400" kern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6770" b="34881"/>
          <a:stretch/>
        </p:blipFill>
        <p:spPr>
          <a:xfrm>
            <a:off x="9152967" y="5222773"/>
            <a:ext cx="1107703" cy="3140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t="35898" b="32979"/>
          <a:stretch/>
        </p:blipFill>
        <p:spPr>
          <a:xfrm>
            <a:off x="10315280" y="5244795"/>
            <a:ext cx="1130817" cy="35193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1461" y="5646548"/>
            <a:ext cx="591801" cy="221099"/>
          </a:xfrm>
          <a:prstGeom prst="rect">
            <a:avLst/>
          </a:prstGeom>
        </p:spPr>
      </p:pic>
      <p:sp>
        <p:nvSpPr>
          <p:cNvPr id="25" name="AutoShape 10" descr="CREDIT SUISSE (Switzerland) Ltd. | Swiss Digital D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/>
          <a:srcRect l="7560" t="33201" r="6718" b="24116"/>
          <a:stretch/>
        </p:blipFill>
        <p:spPr>
          <a:xfrm>
            <a:off x="10322865" y="5601750"/>
            <a:ext cx="1115648" cy="31248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7483" y="6065166"/>
            <a:ext cx="432048" cy="9150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2371" y="6031392"/>
            <a:ext cx="208894" cy="15905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323277" y="3578929"/>
            <a:ext cx="8756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200" b="1" dirty="0">
                <a:solidFill>
                  <a:srgbClr val="911616"/>
                </a:solidFill>
              </a:rPr>
              <a:t>Bank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2794" y="1940373"/>
            <a:ext cx="11272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7A600"/>
                </a:solidFill>
              </a:rPr>
              <a:t>EUR</a:t>
            </a:r>
          </a:p>
          <a:p>
            <a:pPr algn="ctr"/>
            <a:r>
              <a:rPr lang="en-US" sz="2000" b="1" dirty="0" err="1">
                <a:solidFill>
                  <a:srgbClr val="F7A600"/>
                </a:solidFill>
              </a:rPr>
              <a:t>wCBDC</a:t>
            </a:r>
            <a:endParaRPr lang="en-GB" sz="2000" b="1" dirty="0">
              <a:solidFill>
                <a:srgbClr val="F7A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505" y="5404495"/>
            <a:ext cx="82997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/>
              <a:t>Test two types of bank cross-border transactions, settled with two wholesale CBDCs:</a:t>
            </a:r>
            <a:endParaRPr lang="en-GB" sz="1400" dirty="0"/>
          </a:p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GB" sz="1400" dirty="0"/>
              <a:t>Trade of financial instrument against a euro wholesale CBDC (</a:t>
            </a:r>
            <a:r>
              <a:rPr lang="en-GB" sz="1400" dirty="0" err="1"/>
              <a:t>DvP</a:t>
            </a:r>
            <a:r>
              <a:rPr lang="en-GB" sz="1400" dirty="0"/>
              <a:t> settlement)</a:t>
            </a:r>
          </a:p>
          <a:p>
            <a:pPr marL="400050" indent="-400050">
              <a:spcAft>
                <a:spcPts val="600"/>
              </a:spcAft>
              <a:buFont typeface="+mj-lt"/>
              <a:buAutoNum type="romanUcPeriod"/>
            </a:pPr>
            <a:r>
              <a:rPr lang="en-GB" sz="1400" dirty="0"/>
              <a:t>Trade of Euro </a:t>
            </a:r>
            <a:r>
              <a:rPr lang="en-GB" sz="1400" dirty="0" err="1"/>
              <a:t>wCBDC</a:t>
            </a:r>
            <a:r>
              <a:rPr lang="en-GB" sz="1400" dirty="0"/>
              <a:t> against a Swiss franc </a:t>
            </a:r>
            <a:r>
              <a:rPr lang="en-GB" sz="1400" dirty="0" err="1"/>
              <a:t>wCBDC</a:t>
            </a:r>
            <a:r>
              <a:rPr lang="en-GB" sz="1400" dirty="0"/>
              <a:t> (</a:t>
            </a:r>
            <a:r>
              <a:rPr lang="en-GB" sz="1400" dirty="0" err="1"/>
              <a:t>PvP</a:t>
            </a:r>
            <a:r>
              <a:rPr lang="en-GB" sz="1400" dirty="0"/>
              <a:t> settlement)</a:t>
            </a: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1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500"/>
                    </a14:imgEffect>
                    <a14:imgEffect>
                      <a14:saturation sat="3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774" y="3753060"/>
            <a:ext cx="2692490" cy="4336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25" y="2207726"/>
            <a:ext cx="2636880" cy="11600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2032380" y="-1682774"/>
            <a:ext cx="2340355" cy="14401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Oben Grösser</a:t>
            </a:r>
            <a:endParaRPr lang="en-GB" dirty="0"/>
          </a:p>
        </p:txBody>
      </p:sp>
      <p:sp>
        <p:nvSpPr>
          <p:cNvPr id="58" name="Rectangle 57"/>
          <p:cNvSpPr/>
          <p:nvPr/>
        </p:nvSpPr>
        <p:spPr>
          <a:xfrm>
            <a:off x="12891515" y="786271"/>
            <a:ext cx="2340355" cy="14401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dirty="0"/>
              <a:t>Noch kleiner, Check </a:t>
            </a:r>
            <a:r>
              <a:rPr lang="de-CH" dirty="0" err="1"/>
              <a:t>text</a:t>
            </a:r>
            <a:r>
              <a:rPr lang="de-CH" dirty="0"/>
              <a:t>, Evtl. Text oben </a:t>
            </a:r>
            <a:r>
              <a:rPr lang="de-CH" dirty="0" err="1"/>
              <a:t>bild</a:t>
            </a:r>
            <a:r>
              <a:rPr lang="de-CH" dirty="0"/>
              <a:t> unten.</a:t>
            </a:r>
            <a:endParaRPr lang="en-GB" dirty="0"/>
          </a:p>
        </p:txBody>
      </p:sp>
      <p:sp>
        <p:nvSpPr>
          <p:cNvPr id="60" name="TextBox 59"/>
          <p:cNvSpPr txBox="1"/>
          <p:nvPr/>
        </p:nvSpPr>
        <p:spPr>
          <a:xfrm>
            <a:off x="6634419" y="3578929"/>
            <a:ext cx="8756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200" b="1" dirty="0">
                <a:solidFill>
                  <a:srgbClr val="911616"/>
                </a:solidFill>
              </a:rPr>
              <a:t>Bank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745" y="2239512"/>
            <a:ext cx="2636880" cy="1160013"/>
          </a:xfrm>
          <a:prstGeom prst="rect">
            <a:avLst/>
          </a:prstGeom>
        </p:spPr>
      </p:pic>
      <p:sp>
        <p:nvSpPr>
          <p:cNvPr id="9" name="Isosceles Triangle 8"/>
          <p:cNvSpPr/>
          <p:nvPr/>
        </p:nvSpPr>
        <p:spPr>
          <a:xfrm rot="5400000">
            <a:off x="3834813" y="2920890"/>
            <a:ext cx="372232" cy="15239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167429" y="2900775"/>
            <a:ext cx="117797" cy="21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3836951" y="2897780"/>
            <a:ext cx="117797" cy="21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/>
          <p:cNvSpPr/>
          <p:nvPr/>
        </p:nvSpPr>
        <p:spPr>
          <a:xfrm rot="16200000">
            <a:off x="7634718" y="2920889"/>
            <a:ext cx="372232" cy="15239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 rot="10800000">
            <a:off x="7873407" y="2883581"/>
            <a:ext cx="117797" cy="21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 rot="10800000">
            <a:off x="8566326" y="2883372"/>
            <a:ext cx="117797" cy="21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7697513" y="1940373"/>
            <a:ext cx="11272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F7A600"/>
                </a:solidFill>
              </a:rPr>
              <a:t>CHF</a:t>
            </a:r>
          </a:p>
          <a:p>
            <a:pPr algn="ctr"/>
            <a:r>
              <a:rPr lang="en-US" sz="2000" b="1" dirty="0" err="1">
                <a:solidFill>
                  <a:srgbClr val="F7A600"/>
                </a:solidFill>
              </a:rPr>
              <a:t>wCBDC</a:t>
            </a:r>
            <a:endParaRPr lang="en-GB" sz="2000" b="1" dirty="0">
              <a:solidFill>
                <a:srgbClr val="F7A600"/>
              </a:solidFill>
            </a:endParaRPr>
          </a:p>
        </p:txBody>
      </p:sp>
      <p:sp>
        <p:nvSpPr>
          <p:cNvPr id="77" name="U-Turn Arrow 76"/>
          <p:cNvSpPr/>
          <p:nvPr/>
        </p:nvSpPr>
        <p:spPr>
          <a:xfrm rot="10800000">
            <a:off x="4659014" y="4080764"/>
            <a:ext cx="2476423" cy="494247"/>
          </a:xfrm>
          <a:prstGeom prst="uturnArrow">
            <a:avLst>
              <a:gd name="adj1" fmla="val 25356"/>
              <a:gd name="adj2" fmla="val 25000"/>
              <a:gd name="adj3" fmla="val 34359"/>
              <a:gd name="adj4" fmla="val 67010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8" name="U-Turn Arrow 77"/>
          <p:cNvSpPr/>
          <p:nvPr/>
        </p:nvSpPr>
        <p:spPr>
          <a:xfrm>
            <a:off x="4688310" y="1448693"/>
            <a:ext cx="2557212" cy="494247"/>
          </a:xfrm>
          <a:prstGeom prst="uturnArrow">
            <a:avLst>
              <a:gd name="adj1" fmla="val 25356"/>
              <a:gd name="adj2" fmla="val 25000"/>
              <a:gd name="adj3" fmla="val 34359"/>
              <a:gd name="adj4" fmla="val 67010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611" y="2242012"/>
            <a:ext cx="1327498" cy="1327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73243" y="2056412"/>
            <a:ext cx="611969" cy="6119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5928" y="2062039"/>
            <a:ext cx="690139" cy="690139"/>
          </a:xfrm>
          <a:prstGeom prst="rect">
            <a:avLst/>
          </a:prstGeom>
        </p:spPr>
      </p:pic>
      <p:sp>
        <p:nvSpPr>
          <p:cNvPr id="80" name="Rectangle 79"/>
          <p:cNvSpPr/>
          <p:nvPr/>
        </p:nvSpPr>
        <p:spPr>
          <a:xfrm>
            <a:off x="3010661" y="2897780"/>
            <a:ext cx="117797" cy="21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8719890" y="2883416"/>
            <a:ext cx="117797" cy="2182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420179" y="2871463"/>
            <a:ext cx="288000" cy="288000"/>
          </a:xfrm>
          <a:prstGeom prst="ellipse">
            <a:avLst/>
          </a:prstGeom>
          <a:solidFill>
            <a:srgbClr val="92D050"/>
          </a:solidFill>
          <a:ln w="133350" cmpd="thinThick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/>
              <a:t>W</a:t>
            </a:r>
            <a:endParaRPr lang="en-GB" sz="1800" dirty="0"/>
          </a:p>
        </p:txBody>
      </p:sp>
      <p:sp>
        <p:nvSpPr>
          <p:cNvPr id="43" name="Oval 42"/>
          <p:cNvSpPr/>
          <p:nvPr/>
        </p:nvSpPr>
        <p:spPr>
          <a:xfrm>
            <a:off x="8145131" y="2855049"/>
            <a:ext cx="288000" cy="288000"/>
          </a:xfrm>
          <a:prstGeom prst="ellipse">
            <a:avLst/>
          </a:prstGeom>
          <a:solidFill>
            <a:srgbClr val="92D050"/>
          </a:solidFill>
          <a:ln w="133350" cmpd="thinThick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800" dirty="0"/>
              <a:t>W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547147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11297"/>
      </p:ext>
    </p:extLst>
  </p:cSld>
  <p:clrMapOvr>
    <a:masterClrMapping/>
  </p:clrMapOvr>
</p:sld>
</file>

<file path=ppt/theme/theme1.xml><?xml version="1.0" encoding="utf-8"?>
<a:theme xmlns:a="http://schemas.openxmlformats.org/drawingml/2006/main" name="16_9_E">
  <a:themeElements>
    <a:clrScheme name="SNB Farben">
      <a:dk1>
        <a:srgbClr val="080808"/>
      </a:dk1>
      <a:lt1>
        <a:srgbClr val="FFFFFF"/>
      </a:lt1>
      <a:dk2>
        <a:srgbClr val="492B28"/>
      </a:dk2>
      <a:lt2>
        <a:srgbClr val="3E5570"/>
      </a:lt2>
      <a:accent1>
        <a:srgbClr val="7CA3C6"/>
      </a:accent1>
      <a:accent2>
        <a:srgbClr val="94282F"/>
      </a:accent2>
      <a:accent3>
        <a:srgbClr val="F7A600"/>
      </a:accent3>
      <a:accent4>
        <a:srgbClr val="8EBC53"/>
      </a:accent4>
      <a:accent5>
        <a:srgbClr val="3B5350"/>
      </a:accent5>
      <a:accent6>
        <a:srgbClr val="CAE7EA"/>
      </a:accent6>
      <a:hlink>
        <a:srgbClr val="F7A600"/>
      </a:hlink>
      <a:folHlink>
        <a:srgbClr val="F7A600"/>
      </a:folHlink>
    </a:clrScheme>
    <a:fontScheme name="SNB Schriftarten Richti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solidFill>
            <a:schemeClr val="bg2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N Presentation 16-9.potx [Schreibgeschützt]" id="{BF6661D5-8275-44BC-8167-A482D0844B9B}" vid="{06DCE2FE-3BE0-47F5-A13E-70CDD97DE156}"/>
    </a:ext>
  </a:extLst>
</a:theme>
</file>

<file path=ppt/theme/theme2.xml><?xml version="1.0" encoding="utf-8"?>
<a:theme xmlns:a="http://schemas.openxmlformats.org/drawingml/2006/main" name="Larissa">
  <a:themeElements>
    <a:clrScheme name="SNB Farben">
      <a:dk1>
        <a:srgbClr val="080808"/>
      </a:dk1>
      <a:lt1>
        <a:srgbClr val="FFFFFF"/>
      </a:lt1>
      <a:dk2>
        <a:srgbClr val="492B28"/>
      </a:dk2>
      <a:lt2>
        <a:srgbClr val="3E5570"/>
      </a:lt2>
      <a:accent1>
        <a:srgbClr val="7CA3C6"/>
      </a:accent1>
      <a:accent2>
        <a:srgbClr val="94282F"/>
      </a:accent2>
      <a:accent3>
        <a:srgbClr val="F7A600"/>
      </a:accent3>
      <a:accent4>
        <a:srgbClr val="8EBC53"/>
      </a:accent4>
      <a:accent5>
        <a:srgbClr val="3B5350"/>
      </a:accent5>
      <a:accent6>
        <a:srgbClr val="CAE7EA"/>
      </a:accent6>
      <a:hlink>
        <a:srgbClr val="F7A600"/>
      </a:hlink>
      <a:folHlink>
        <a:srgbClr val="F7A600"/>
      </a:folHlink>
    </a:clrScheme>
    <a:fontScheme name="SNB Schriftarten Richti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SNB Farben">
      <a:dk1>
        <a:srgbClr val="080808"/>
      </a:dk1>
      <a:lt1>
        <a:srgbClr val="FFFFFF"/>
      </a:lt1>
      <a:dk2>
        <a:srgbClr val="492B28"/>
      </a:dk2>
      <a:lt2>
        <a:srgbClr val="3E5570"/>
      </a:lt2>
      <a:accent1>
        <a:srgbClr val="7CA3C6"/>
      </a:accent1>
      <a:accent2>
        <a:srgbClr val="94282F"/>
      </a:accent2>
      <a:accent3>
        <a:srgbClr val="F7A600"/>
      </a:accent3>
      <a:accent4>
        <a:srgbClr val="8EBC53"/>
      </a:accent4>
      <a:accent5>
        <a:srgbClr val="3B5350"/>
      </a:accent5>
      <a:accent6>
        <a:srgbClr val="CAE7EA"/>
      </a:accent6>
      <a:hlink>
        <a:srgbClr val="F7A600"/>
      </a:hlink>
      <a:folHlink>
        <a:srgbClr val="F7A600"/>
      </a:folHlink>
    </a:clrScheme>
    <a:fontScheme name="SNB Schriftarten Richti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c1fae95-0151-4005-8efa-e182ef13b3a9">-</Status>
    <Confidentiality xmlns="http://schemas.microsoft.com/sharepoint/v3">3-confidential</Confidentiality>
    <Sprache xmlns="7c1fae95-0151-4005-8efa-e182ef13b3a9">DE</Sprache>
    <SNBDate xmlns="http://schemas.microsoft.com/sharepoint/v3/fields">2021-08-13T12:06:45+00:00</SNBDate>
    <Vertraulichkeit xmlns="7c1fae95-0151-4005-8efa-e182ef13b3a9">keine Veröffentlichung</Vertraulichkeit>
    <Anlass_x0020_Datum_x0020_von xmlns="7c1fae95-0151-4005-8efa-e182ef13b3a9">2021-09-24T12:00:00+00:00</Anlass_x0020_Datum_x0020_von>
    <DocumentSetDescription xmlns="http://schemas.microsoft.com/sharepoint/v3" xsi:nil="true"/>
    <Diverses xmlns="6e5ee49e-df37-4ff7-b5d9-4e12a954bbb3" xsi:nil="true"/>
    <Referatsthema xmlns="6e5ee49e-df37-4ff7-b5d9-4e12a954bbb3"/>
    <LinkVeranstaltung xmlns="7c1fae95-0151-4005-8efa-e182ef13b3a9">
      <Url xsi:nil="true"/>
      <Description xsi:nil="true"/>
    </LinkVeranstaltung>
    <Thema_x002f_Sujet xmlns="6e5ee49e-df37-4ff7-b5d9-4e12a954bbb3">"Digital payments and currencies".</Thema_x002f_Sujet>
    <Ref_x002d_Art xmlns="7c1fae95-0151-4005-8efa-e182ef13b3a9">
      <Value>Panelbeitrag</Value>
    </Ref_x002d_Art>
    <_x00dc_bersetzung xmlns="7c1fae95-0151-4005-8efa-e182ef13b3a9">
      <Value>DE</Value>
    </_x00dc_bersetzung>
    <Kontaktperson xmlns="7c1fae95-0151-4005-8efa-e182ef13b3a9">Cédric Tille
Elsa Ferreira:   elsa.ferreira@graduateinstitute.ch</Kontaktperson>
    <Veranstalter xmlns="7c1fae95-0151-4005-8efa-e182ef13b3a9">Graduate Institute</Veranstalter>
    <Publikum xmlns="6e5ee49e-df37-4ff7-b5d9-4e12a954bbb3" xsi:nil="true"/>
    <Angefragte_x0020_Person xmlns="7c1fae95-0151-4005-8efa-e182ef13b3a9">AMR</Angefragte_x0020_Person>
    <SNBDescription xmlns="http://schemas.microsoft.com/sharepoint/v3" xsi:nil="true"/>
    <TeilnehmerPresse xmlns="7c1fae95-0151-4005-8efa-e182ef13b3a9" xsi:nil="true"/>
    <Ort xmlns="7c1fae95-0151-4005-8efa-e182ef13b3a9">virtuell</Ort>
    <Dauer xmlns="7c1fae95-0151-4005-8efa-e182ef13b3a9">tbd</Dauer>
    <Presse xmlns="7c1fae95-0151-4005-8efa-e182ef13b3a9">-</Presse>
    <Mitarbeit xmlns="7c1fae95-0151-4005-8efa-e182ef13b3a9">
      <UserInfo>
        <DisplayName>Hauri Lukas</DisplayName>
        <AccountId>42</AccountId>
        <AccountType/>
      </UserInfo>
      <UserInfo>
        <DisplayName>Faltin Dirk</DisplayName>
        <AccountId>36</AccountId>
        <AccountType/>
      </UserInfo>
    </Mitarbeit>
    <CopyToCentralSite xmlns="6e5ee49e-df37-4ff7-b5d9-4e12a954bbb3">false</CopyToCentralSite>
    <SNBAuthor xmlns="http://schemas.microsoft.com/sharepoint/v3" xsi:nil="true"/>
    <MitarbeitKOM xmlns="7c1fae95-0151-4005-8efa-e182ef13b3a9">
      <UserInfo>
        <DisplayName/>
        <AccountId xsi:nil="true"/>
        <AccountType/>
      </UserInfo>
    </MitarbeitKOM>
    <Titel_x0020_des_x0020_Referats xmlns="7c1fae95-0151-4005-8efa-e182ef13b3a9">Panel 3: Digital currencies impact on the transmission channel of monetary policy, and its effectiveness</Titel_x0020_des_x0020_Referats>
    <Authoren xmlns="6e5ee49e-df37-4ff7-b5d9-4e12a954bbb3">
      <UserInfo>
        <DisplayName/>
        <AccountId xsi:nil="true"/>
        <AccountType/>
      </UserInfo>
    </Authore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NB Document Base" ma:contentTypeID="0x010100593093B082FB11DC83140800200C9A6600FC66C959125AB3408215A4D4BD5EAFB2" ma:contentTypeVersion="55" ma:contentTypeDescription="Dieser Content Type ist die Basis fuer jede weitere SNB Content Type Entwicklung" ma:contentTypeScope="" ma:versionID="37cd6403b11713d327234a4f6e7b76c0">
  <xsd:schema xmlns:xsd="http://www.w3.org/2001/XMLSchema" xmlns:xs="http://www.w3.org/2001/XMLSchema" xmlns:p="http://schemas.microsoft.com/office/2006/metadata/properties" xmlns:ns1="http://schemas.microsoft.com/sharepoint/v3" xmlns:ns2="6e5ee49e-df37-4ff7-b5d9-4e12a954bbb3" xmlns:ns3="http://schemas.microsoft.com/sharepoint/v3/fields" xmlns:ns4="7c1fae95-0151-4005-8efa-e182ef13b3a9" xmlns:ns6="2d13635b-ee65-45d1-afce-5f9c7928c91d" targetNamespace="http://schemas.microsoft.com/office/2006/metadata/properties" ma:root="true" ma:fieldsID="9ad43d45953876f32eb30492c11391f5" ns1:_="" ns2:_="" ns3:_="" ns4:_="" ns6:_="">
    <xsd:import namespace="http://schemas.microsoft.com/sharepoint/v3"/>
    <xsd:import namespace="6e5ee49e-df37-4ff7-b5d9-4e12a954bbb3"/>
    <xsd:import namespace="http://schemas.microsoft.com/sharepoint/v3/fields"/>
    <xsd:import namespace="7c1fae95-0151-4005-8efa-e182ef13b3a9"/>
    <xsd:import namespace="2d13635b-ee65-45d1-afce-5f9c7928c91d"/>
    <xsd:element name="properties">
      <xsd:complexType>
        <xsd:sequence>
          <xsd:element name="documentManagement">
            <xsd:complexType>
              <xsd:all>
                <xsd:element ref="ns2:CopyToCentralSite" minOccurs="0"/>
                <xsd:element ref="ns1:SNBDescription" minOccurs="0"/>
                <xsd:element ref="ns1:SNBAuthor" minOccurs="0"/>
                <xsd:element ref="ns3:SNBDate" minOccurs="0"/>
                <xsd:element ref="ns4:Status" minOccurs="0"/>
                <xsd:element ref="ns1:Confidentiality" minOccurs="0"/>
                <xsd:element ref="ns4:Veranstalter" minOccurs="0"/>
                <xsd:element ref="ns4:Ort" minOccurs="0"/>
                <xsd:element ref="ns4:Sprache" minOccurs="0"/>
                <xsd:element ref="ns4:Ref_x002d_Art" minOccurs="0"/>
                <xsd:element ref="ns4:_x00dc_bersetzung" minOccurs="0"/>
                <xsd:element ref="ns4:Presse" minOccurs="0"/>
                <xsd:element ref="ns4:TeilnehmerPresse" minOccurs="0"/>
                <xsd:element ref="ns6:SharedWithUsers" minOccurs="0"/>
                <xsd:element ref="ns4:MitarbeitKOM" minOccurs="0"/>
                <xsd:element ref="ns4:Titel_x0020_des_x0020_Referats" minOccurs="0"/>
                <xsd:element ref="ns4:Kontaktperson" minOccurs="0"/>
                <xsd:element ref="ns4:LinkVeranstaltung" minOccurs="0"/>
                <xsd:element ref="ns4:Mitarbeit" minOccurs="0"/>
                <xsd:element ref="ns4:Vertraulichkeit" minOccurs="0"/>
                <xsd:element ref="ns1:DocumentSetDescription" minOccurs="0"/>
                <xsd:element ref="ns4:Dauer" minOccurs="0"/>
                <xsd:element ref="ns2:Thema_x002f_Sujet" minOccurs="0"/>
                <xsd:element ref="ns2:Publikum" minOccurs="0"/>
                <xsd:element ref="ns2:Diverses" minOccurs="0"/>
                <xsd:element ref="ns4:Anlass_x0020_Datum_x0020_von" minOccurs="0"/>
                <xsd:element ref="ns4:Angefragte_x0020_Person" minOccurs="0"/>
                <xsd:element ref="ns2:Referatsthema" minOccurs="0"/>
                <xsd:element ref="ns2:Author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NBDescription" ma:index="3" nillable="true" ma:displayName="SNBDescription" ma:description="Kurze Zusammenfassung des Inhalts." ma:internalName="SNBDescription">
      <xsd:simpleType>
        <xsd:restriction base="dms:Note">
          <xsd:maxLength value="255"/>
        </xsd:restriction>
      </xsd:simpleType>
    </xsd:element>
    <xsd:element name="SNBAuthor" ma:index="4" nillable="true" ma:displayName="SNBAuthor" ma:description="Für den Inhalt verantwortliche(n) Person(en), Vorname Nachname ausgeschrieben." ma:internalName="SNBAuthor">
      <xsd:simpleType>
        <xsd:restriction base="dms:Text"/>
      </xsd:simpleType>
    </xsd:element>
    <xsd:element name="Confidentiality" ma:index="8" nillable="true" ma:displayName="Confidentiality" ma:default="3-confidential" ma:description="Klassifizierung gemäss gültiger Weisung." ma:format="Dropdown" ma:internalName="Confidentiality">
      <xsd:simpleType>
        <xsd:restriction base="dms:Choice">
          <xsd:enumeration value="1-public"/>
          <xsd:enumeration value="2-internal"/>
          <xsd:enumeration value="3-confidential"/>
          <xsd:enumeration value="4-secret"/>
        </xsd:restriction>
      </xsd:simpleType>
    </xsd:element>
    <xsd:element name="DocumentSetDescription" ma:index="29" nillable="true" ma:displayName="Bemerkungen" ma:description="" ma:hidden="true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ee49e-df37-4ff7-b5d9-4e12a954bbb3" elementFormDefault="qualified">
    <xsd:import namespace="http://schemas.microsoft.com/office/2006/documentManagement/types"/>
    <xsd:import namespace="http://schemas.microsoft.com/office/infopath/2007/PartnerControls"/>
    <xsd:element name="CopyToCentralSite" ma:index="2" nillable="true" ma:displayName="Kopie SNB-Atelier" ma:default="0" ma:description="Bei Ja, wird das Dokument mit den folgenden Informationen des Anlasses (durch den Hub) in die Zentrale Ablage kopiert: Name der Veranstaltung, Veranstalter, Titel des Referats, Datum des Anlasses, Ort, Angefragte Person, Ref-Art" ma:internalName="CopyToCentralSite">
      <xsd:simpleType>
        <xsd:restriction base="dms:Boolean"/>
      </xsd:simpleType>
    </xsd:element>
    <xsd:element name="Thema_x002f_Sujet" ma:index="31" nillable="true" ma:displayName="Thema/Sujet" ma:hidden="true" ma:internalName="Thema_x002f_Sujet" ma:readOnly="false">
      <xsd:simpleType>
        <xsd:restriction base="dms:Text">
          <xsd:maxLength value="255"/>
        </xsd:restriction>
      </xsd:simpleType>
    </xsd:element>
    <xsd:element name="Publikum" ma:index="32" nillable="true" ma:displayName="Publikum" ma:hidden="true" ma:internalName="Publikum" ma:readOnly="false">
      <xsd:simpleType>
        <xsd:restriction base="dms:Note"/>
      </xsd:simpleType>
    </xsd:element>
    <xsd:element name="Diverses" ma:index="33" nillable="true" ma:displayName="Diverses" ma:hidden="true" ma:internalName="Diverses" ma:readOnly="false">
      <xsd:simpleType>
        <xsd:restriction base="dms:Note"/>
      </xsd:simpleType>
    </xsd:element>
    <xsd:element name="Referatsthema" ma:index="36" nillable="true" ma:displayName="Referatsthema" ma:internalName="Referatsthem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nlagepolitik"/>
                    <xsd:enumeration value="Finanzstabilität/Regulierung"/>
                    <xsd:enumeration value="Fintech/Digitalisierung"/>
                    <xsd:enumeration value="Geldpolitik"/>
                    <xsd:enumeration value="Geld-/Devisenmarkt"/>
                    <xsd:enumeration value="Gewinnverwendung"/>
                    <xsd:enumeration value="Immobilienmarkt"/>
                    <xsd:enumeration value="Institution"/>
                    <xsd:enumeration value="Wirtschaftslage"/>
                    <xsd:enumeration value="Zahlungsmittel/-system"/>
                    <xsd:enumeration value="Sonstiges"/>
                  </xsd:restriction>
                </xsd:simpleType>
              </xsd:element>
            </xsd:sequence>
          </xsd:extension>
        </xsd:complexContent>
      </xsd:complexType>
    </xsd:element>
    <xsd:element name="Authoren" ma:index="37" nillable="true" ma:displayName="Mitarbeit Stab" ma:list="UserInfo" ma:SharePointGroup="0" ma:internalName="Authoren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SNBDate" ma:index="5" nillable="true" ma:displayName="SNBDate" ma:default="[today]" ma:description="Für das Dokument relevantes Datum (z.B. Datum der Veröffentlichung, des Briefversands, usw.)." ma:format="DateOnly" ma:internalName="SNB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1fae95-0151-4005-8efa-e182ef13b3a9" elementFormDefault="qualified">
    <xsd:import namespace="http://schemas.microsoft.com/office/2006/documentManagement/types"/>
    <xsd:import namespace="http://schemas.microsoft.com/office/infopath/2007/PartnerControls"/>
    <xsd:element name="Status" ma:index="6" nillable="true" ma:displayName="Status" ma:default="-" ma:format="Dropdown" ma:internalName="Status">
      <xsd:simpleType>
        <xsd:restriction base="dms:Choice">
          <xsd:enumeration value="-"/>
          <xsd:enumeration value="in Arbeit"/>
          <xsd:enumeration value="Final"/>
        </xsd:restriction>
      </xsd:simpleType>
    </xsd:element>
    <xsd:element name="Veranstalter" ma:index="9" nillable="true" ma:displayName="Veranstalter" ma:hidden="true" ma:internalName="Veranstalter" ma:readOnly="false">
      <xsd:simpleType>
        <xsd:restriction base="dms:Text">
          <xsd:maxLength value="255"/>
        </xsd:restriction>
      </xsd:simpleType>
    </xsd:element>
    <xsd:element name="Ort" ma:index="10" nillable="true" ma:displayName="Ort" ma:hidden="true" ma:internalName="Ort" ma:readOnly="false">
      <xsd:simpleType>
        <xsd:restriction base="dms:Text">
          <xsd:maxLength value="255"/>
        </xsd:restriction>
      </xsd:simpleType>
    </xsd:element>
    <xsd:element name="Sprache" ma:index="11" nillable="true" ma:displayName="Sprache" ma:default="DE" ma:format="Dropdown" ma:hidden="true" ma:internalName="Sprache" ma:readOnly="false">
      <xsd:simpleType>
        <xsd:restriction base="dms:Choice">
          <xsd:enumeration value="DE"/>
          <xsd:enumeration value="EN"/>
          <xsd:enumeration value="FR"/>
        </xsd:restriction>
      </xsd:simpleType>
    </xsd:element>
    <xsd:element name="Ref_x002d_Art" ma:index="12" nillable="true" ma:displayName="Ref-Art" ma:hidden="true" ma:internalName="Ref_x002d_Art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eferat"/>
                    <xsd:enumeration value="Panelbeitrag"/>
                    <xsd:enumeration value="Speaking Points"/>
                    <xsd:enumeration value="Slides"/>
                    <xsd:enumeration value="Artikel"/>
                    <xsd:enumeration value="nur Teilnahme"/>
                  </xsd:restriction>
                </xsd:simpleType>
              </xsd:element>
            </xsd:sequence>
          </xsd:extension>
        </xsd:complexContent>
      </xsd:complexType>
    </xsd:element>
    <xsd:element name="_x00dc_bersetzung" ma:index="13" nillable="true" ma:displayName="Übersetzung" ma:hidden="true" ma:internalName="_x00dc_bersetzung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E"/>
                    <xsd:enumeration value="EN"/>
                    <xsd:enumeration value="FR"/>
                    <xsd:enumeration value="IT"/>
                  </xsd:restriction>
                </xsd:simpleType>
              </xsd:element>
            </xsd:sequence>
          </xsd:extension>
        </xsd:complexContent>
      </xsd:complexType>
    </xsd:element>
    <xsd:element name="Presse" ma:index="14" nillable="true" ma:displayName="Presse" ma:default="-" ma:format="Dropdown" ma:hidden="true" ma:internalName="Presse" ma:readOnly="false">
      <xsd:simpleType>
        <xsd:restriction base="dms:Choice">
          <xsd:enumeration value="-"/>
          <xsd:enumeration value="Ja"/>
          <xsd:enumeration value="Nein"/>
        </xsd:restriction>
      </xsd:simpleType>
    </xsd:element>
    <xsd:element name="TeilnehmerPresse" ma:index="15" nillable="true" ma:displayName="Teilnehmer Presse" ma:hidden="true" ma:internalName="TeilnehmerPresse" ma:readOnly="false">
      <xsd:simpleType>
        <xsd:restriction base="dms:Note"/>
      </xsd:simpleType>
    </xsd:element>
    <xsd:element name="MitarbeitKOM" ma:index="23" nillable="true" ma:displayName="Mitarbeit KOM" ma:hidden="true" ma:list="UserInfo" ma:SharePointGroup="0" ma:internalName="MitarbeitKOM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itel_x0020_des_x0020_Referats" ma:index="24" nillable="true" ma:displayName="Titel des Referats" ma:hidden="true" ma:internalName="Titel_x0020_des_x0020_Referats" ma:readOnly="false">
      <xsd:simpleType>
        <xsd:restriction base="dms:Text">
          <xsd:maxLength value="255"/>
        </xsd:restriction>
      </xsd:simpleType>
    </xsd:element>
    <xsd:element name="Kontaktperson" ma:index="25" nillable="true" ma:displayName="Kontaktperson" ma:hidden="true" ma:internalName="Kontaktperson" ma:readOnly="false">
      <xsd:simpleType>
        <xsd:restriction base="dms:Note"/>
      </xsd:simpleType>
    </xsd:element>
    <xsd:element name="LinkVeranstaltung" ma:index="26" nillable="true" ma:displayName="Link Veranstaltung" ma:format="Hyperlink" ma:hidden="true" ma:internalName="LinkVeranstaltung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itarbeit" ma:index="27" nillable="true" ma:displayName="Mitarbeit" ma:hidden="true" ma:list="UserInfo" ma:SharePointGroup="0" ma:internalName="Mitarbeit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Vertraulichkeit" ma:index="28" nillable="true" ma:displayName="Vertraulichkeit" ma:default="keine Veröffentlichung" ma:format="Dropdown" ma:hidden="true" ma:internalName="Vertraulichkeit" ma:readOnly="false">
      <xsd:simpleType>
        <xsd:restriction base="dms:Choice">
          <xsd:enumeration value="geheim"/>
          <xsd:enumeration value="keine Veröffentlichung"/>
          <xsd:enumeration value="Inhouse"/>
          <xsd:enumeration value="Internet"/>
        </xsd:restriction>
      </xsd:simpleType>
    </xsd:element>
    <xsd:element name="Dauer" ma:index="30" nillable="true" ma:displayName="Dauer" ma:hidden="true" ma:internalName="Dauer" ma:readOnly="false">
      <xsd:simpleType>
        <xsd:restriction base="dms:Text">
          <xsd:maxLength value="255"/>
        </xsd:restriction>
      </xsd:simpleType>
    </xsd:element>
    <xsd:element name="Anlass_x0020_Datum_x0020_von" ma:index="34" nillable="true" ma:displayName="Anlass Datum von" ma:description="Uhrzeit Redebeginn" ma:format="DateTime" ma:hidden="true" ma:internalName="Anlass_x0020_Datum_x0020_von" ma:readOnly="false">
      <xsd:simpleType>
        <xsd:restriction base="dms:DateTime"/>
      </xsd:simpleType>
    </xsd:element>
    <xsd:element name="Angefragte_x0020_Person" ma:index="35" nillable="true" ma:displayName="Angefragte Person" ma:default="AMR" ma:format="Dropdown" ma:internalName="Angefragte_x0020_Person">
      <xsd:simpleType>
        <xsd:restriction base="dms:Choice">
          <xsd:enumeration value="AMR"/>
          <xsd:enumeration value="TMO"/>
          <xsd:enumeration value="NST"/>
          <xsd:enumeration value="ander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13635b-ee65-45d1-afce-5f9c7928c91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6D6C1B-0A6B-4BAA-933A-98A6041C1848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c1fae95-0151-4005-8efa-e182ef13b3a9"/>
    <ds:schemaRef ds:uri="http://schemas.microsoft.com/office/infopath/2007/PartnerControls"/>
    <ds:schemaRef ds:uri="2d13635b-ee65-45d1-afce-5f9c7928c91d"/>
    <ds:schemaRef ds:uri="http://schemas.microsoft.com/sharepoint/v3/fields"/>
    <ds:schemaRef ds:uri="6e5ee49e-df37-4ff7-b5d9-4e12a954bbb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889B8C-CDCC-4BAF-A983-3FCB97FEE0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3EE4D4-C9FA-48EC-8343-2C0B866B2E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5ee49e-df37-4ff7-b5d9-4e12a954bbb3"/>
    <ds:schemaRef ds:uri="http://schemas.microsoft.com/sharepoint/v3/fields"/>
    <ds:schemaRef ds:uri="7c1fae95-0151-4005-8efa-e182ef13b3a9"/>
    <ds:schemaRef ds:uri="2d13635b-ee65-45d1-afce-5f9c7928c9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 Presentation 16-9</Template>
  <TotalTime>0</TotalTime>
  <Words>420</Words>
  <Application>Microsoft Office PowerPoint</Application>
  <PresentationFormat>Personnalisé</PresentationFormat>
  <Paragraphs>92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Symbol</vt:lpstr>
      <vt:lpstr>Times New Roman</vt:lpstr>
      <vt:lpstr>16_9_E</vt:lpstr>
      <vt:lpstr>SNB’s perspective on central bank digital currencies </vt:lpstr>
      <vt:lpstr>Central Bank Digital Currencies: The SNB is currently not planning to issue a CBDC – However, we are evaluating the benefits &amp; risks</vt:lpstr>
      <vt:lpstr>Project Helvetia: How to integrate DLT technology into FMI – Tokenized Money vs. RTGS-Link</vt:lpstr>
      <vt:lpstr>Project Jura: Settling FX transactions using EUR &amp; CHF wCBDCs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2021-08-09T07:20:41Z</dcterms:created>
  <dcterms:modified xsi:type="dcterms:W3CDTF">2021-10-05T08:34:33Z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0x010100593093B082FB11DC83140800200C9A6600FC66C959125AB3408215A4D4BD5EAFB2</vt:lpwstr>
  </property>
</Properties>
</file>