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737" r:id="rId2"/>
    <p:sldId id="339" r:id="rId3"/>
    <p:sldId id="1738" r:id="rId4"/>
    <p:sldId id="1740" r:id="rId5"/>
    <p:sldId id="338" r:id="rId6"/>
    <p:sldId id="1741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shad Gasimov" initials="RG" lastIdx="1" clrIdx="0">
    <p:extLst>
      <p:ext uri="{19B8F6BF-5375-455C-9EA6-DF929625EA0E}">
        <p15:presenceInfo xmlns:p15="http://schemas.microsoft.com/office/powerpoint/2012/main" userId="5d08bd52554cbb3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002367"/>
    <a:srgbClr val="4A566C"/>
    <a:srgbClr val="5B646E"/>
    <a:srgbClr val="4472C4"/>
    <a:srgbClr val="5B9BD5"/>
    <a:srgbClr val="2F63B3"/>
    <a:srgbClr val="053E81"/>
    <a:srgbClr val="828FBB"/>
    <a:srgbClr val="ACC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92" autoAdjust="0"/>
    <p:restoredTop sz="95441" autoAdjust="0"/>
  </p:normalViewPr>
  <p:slideViewPr>
    <p:cSldViewPr snapToGrid="0">
      <p:cViewPr varScale="1">
        <p:scale>
          <a:sx n="70" d="100"/>
          <a:sy n="70" d="100"/>
        </p:scale>
        <p:origin x="7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830C5B-84BE-4CAF-B4C0-B9A44880A85F}" type="doc">
      <dgm:prSet loTypeId="urn:microsoft.com/office/officeart/2008/layout/HexagonCluster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39931B-0AA8-4A6A-84F0-C2635AA18825}">
      <dgm:prSet phldrT="[Text]" custT="1"/>
      <dgm:spPr/>
      <dgm:t>
        <a:bodyPr/>
        <a:lstStyle/>
        <a:p>
          <a:r>
            <a:rPr lang="en-US" sz="1800" dirty="0" smtClean="0"/>
            <a:t>Smart </a:t>
          </a:r>
        </a:p>
        <a:p>
          <a:r>
            <a:rPr lang="en-US" sz="1800" dirty="0" smtClean="0"/>
            <a:t>contracts</a:t>
          </a:r>
          <a:endParaRPr lang="en-US" sz="1800" dirty="0"/>
        </a:p>
      </dgm:t>
    </dgm:pt>
    <dgm:pt modelId="{981B00E0-0847-4854-93AD-6FBA6A77A81A}" type="parTrans" cxnId="{92A42294-EC7E-48B4-A29B-01F22EB381B3}">
      <dgm:prSet/>
      <dgm:spPr/>
      <dgm:t>
        <a:bodyPr/>
        <a:lstStyle/>
        <a:p>
          <a:endParaRPr lang="en-US"/>
        </a:p>
      </dgm:t>
    </dgm:pt>
    <dgm:pt modelId="{3614F39A-5DD4-4EF2-8909-5E1BF82B4439}" type="sibTrans" cxnId="{92A42294-EC7E-48B4-A29B-01F22EB381B3}">
      <dgm:prSet/>
      <dgm:spPr/>
      <dgm:t>
        <a:bodyPr/>
        <a:lstStyle/>
        <a:p>
          <a:endParaRPr lang="en-US"/>
        </a:p>
      </dgm:t>
    </dgm:pt>
    <dgm:pt modelId="{CDB2E3E1-F202-4E96-B3AB-6E24C256FFB6}">
      <dgm:prSet phldrT="[Text]" custT="1"/>
      <dgm:spPr/>
      <dgm:t>
        <a:bodyPr/>
        <a:lstStyle/>
        <a:p>
          <a:r>
            <a:rPr lang="en-US" sz="2000" dirty="0" smtClean="0"/>
            <a:t>Interest</a:t>
          </a:r>
          <a:endParaRPr lang="en-US" sz="2000" dirty="0"/>
        </a:p>
      </dgm:t>
    </dgm:pt>
    <dgm:pt modelId="{3CE23E4B-0953-45DF-87E1-3DAE54E9A7D6}" type="parTrans" cxnId="{6F8665A7-FC63-49D3-A711-A92889A19DE6}">
      <dgm:prSet/>
      <dgm:spPr/>
      <dgm:t>
        <a:bodyPr/>
        <a:lstStyle/>
        <a:p>
          <a:endParaRPr lang="en-US"/>
        </a:p>
      </dgm:t>
    </dgm:pt>
    <dgm:pt modelId="{97EF32A7-4751-49A3-8B22-B281CC82D779}" type="sibTrans" cxnId="{6F8665A7-FC63-49D3-A711-A92889A19DE6}">
      <dgm:prSet/>
      <dgm:spPr/>
      <dgm:t>
        <a:bodyPr/>
        <a:lstStyle/>
        <a:p>
          <a:endParaRPr lang="en-US"/>
        </a:p>
      </dgm:t>
    </dgm:pt>
    <dgm:pt modelId="{10CE2BA3-BA11-41C5-9813-08E2B385A1EC}">
      <dgm:prSet phldrT="[Text]"/>
      <dgm:spPr/>
      <dgm:t>
        <a:bodyPr/>
        <a:lstStyle/>
        <a:p>
          <a:r>
            <a:rPr lang="en-US" dirty="0" smtClean="0"/>
            <a:t>Offline technology </a:t>
          </a:r>
          <a:endParaRPr lang="en-US" dirty="0"/>
        </a:p>
      </dgm:t>
    </dgm:pt>
    <dgm:pt modelId="{CB899BE2-BFA8-478F-A9D6-66CF63F230EB}" type="parTrans" cxnId="{96141749-B5AB-4C01-8222-843E53726584}">
      <dgm:prSet/>
      <dgm:spPr/>
      <dgm:t>
        <a:bodyPr/>
        <a:lstStyle/>
        <a:p>
          <a:endParaRPr lang="en-US"/>
        </a:p>
      </dgm:t>
    </dgm:pt>
    <dgm:pt modelId="{32CDC36B-4747-4458-9B73-5C46A6DCF7FE}" type="sibTrans" cxnId="{96141749-B5AB-4C01-8222-843E53726584}">
      <dgm:prSet/>
      <dgm:spPr/>
      <dgm:t>
        <a:bodyPr/>
        <a:lstStyle/>
        <a:p>
          <a:endParaRPr lang="en-US"/>
        </a:p>
      </dgm:t>
    </dgm:pt>
    <dgm:pt modelId="{170BC727-9EA2-4FA1-9BF2-09457FFED01F}" type="pres">
      <dgm:prSet presAssocID="{C0830C5B-84BE-4CAF-B4C0-B9A44880A85F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10D2E6D7-EF74-423D-9405-198C7FCAD71F}" type="pres">
      <dgm:prSet presAssocID="{3739931B-0AA8-4A6A-84F0-C2635AA18825}" presName="text1" presStyleCnt="0"/>
      <dgm:spPr/>
    </dgm:pt>
    <dgm:pt modelId="{041A7333-C5F3-44FA-809B-AB1DE36C17CB}" type="pres">
      <dgm:prSet presAssocID="{3739931B-0AA8-4A6A-84F0-C2635AA18825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C83382-C74C-4D18-86D4-850C797D3ECC}" type="pres">
      <dgm:prSet presAssocID="{3739931B-0AA8-4A6A-84F0-C2635AA18825}" presName="textaccent1" presStyleCnt="0"/>
      <dgm:spPr/>
    </dgm:pt>
    <dgm:pt modelId="{9F102593-40B7-46B9-988F-6ED02A242DFE}" type="pres">
      <dgm:prSet presAssocID="{3739931B-0AA8-4A6A-84F0-C2635AA18825}" presName="accentRepeatNode" presStyleLbl="solidAlignAcc1" presStyleIdx="0" presStyleCnt="6"/>
      <dgm:spPr/>
    </dgm:pt>
    <dgm:pt modelId="{BF7A8296-C481-4540-A0F1-F39EACDEF5C2}" type="pres">
      <dgm:prSet presAssocID="{3614F39A-5DD4-4EF2-8909-5E1BF82B4439}" presName="image1" presStyleCnt="0"/>
      <dgm:spPr/>
    </dgm:pt>
    <dgm:pt modelId="{6BF98F70-EFD8-402D-8A2E-FBE734A1F88E}" type="pres">
      <dgm:prSet presAssocID="{3614F39A-5DD4-4EF2-8909-5E1BF82B4439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7A78A488-C41F-48F1-A00E-D254F3505CF9}" type="pres">
      <dgm:prSet presAssocID="{3614F39A-5DD4-4EF2-8909-5E1BF82B4439}" presName="imageaccent1" presStyleCnt="0"/>
      <dgm:spPr/>
    </dgm:pt>
    <dgm:pt modelId="{9F0BA86A-A630-4E1A-9613-3A5BFF11DC11}" type="pres">
      <dgm:prSet presAssocID="{3614F39A-5DD4-4EF2-8909-5E1BF82B4439}" presName="accentRepeatNode" presStyleLbl="solidAlignAcc1" presStyleIdx="1" presStyleCnt="6" custScaleX="581817" custScaleY="602343" custLinFactX="-100000" custLinFactY="-151875" custLinFactNeighborX="-136107" custLinFactNeighborY="-200000"/>
      <dgm:spPr/>
    </dgm:pt>
    <dgm:pt modelId="{054314BD-FA2B-40AF-876E-E5627133FBE2}" type="pres">
      <dgm:prSet presAssocID="{CDB2E3E1-F202-4E96-B3AB-6E24C256FFB6}" presName="text2" presStyleCnt="0"/>
      <dgm:spPr/>
    </dgm:pt>
    <dgm:pt modelId="{07FAD56E-5D7D-41F7-930E-24B2537C4A47}" type="pres">
      <dgm:prSet presAssocID="{CDB2E3E1-F202-4E96-B3AB-6E24C256FFB6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66A22A-A809-4BD2-9EB8-65360C5703FE}" type="pres">
      <dgm:prSet presAssocID="{CDB2E3E1-F202-4E96-B3AB-6E24C256FFB6}" presName="textaccent2" presStyleCnt="0"/>
      <dgm:spPr/>
    </dgm:pt>
    <dgm:pt modelId="{36F79BC5-D2D5-4628-9C97-4C630700F617}" type="pres">
      <dgm:prSet presAssocID="{CDB2E3E1-F202-4E96-B3AB-6E24C256FFB6}" presName="accentRepeatNode" presStyleLbl="solidAlignAcc1" presStyleIdx="2" presStyleCnt="6"/>
      <dgm:spPr/>
    </dgm:pt>
    <dgm:pt modelId="{9CFE98F0-E741-47C0-A9F3-F88CA8D33BD3}" type="pres">
      <dgm:prSet presAssocID="{97EF32A7-4751-49A3-8B22-B281CC82D779}" presName="image2" presStyleCnt="0"/>
      <dgm:spPr/>
    </dgm:pt>
    <dgm:pt modelId="{F72C38DA-4F21-45A0-998B-F076833EE6DC}" type="pres">
      <dgm:prSet presAssocID="{97EF32A7-4751-49A3-8B22-B281CC82D779}" presName="imageRepeatNode" presStyleLbl="alignAcc1" presStyleIdx="1" presStyleCnt="3"/>
      <dgm:spPr/>
      <dgm:t>
        <a:bodyPr/>
        <a:lstStyle/>
        <a:p>
          <a:endParaRPr lang="en-US"/>
        </a:p>
      </dgm:t>
    </dgm:pt>
    <dgm:pt modelId="{31062357-45EC-4202-A374-1B75E28C9DE0}" type="pres">
      <dgm:prSet presAssocID="{97EF32A7-4751-49A3-8B22-B281CC82D779}" presName="imageaccent2" presStyleCnt="0"/>
      <dgm:spPr/>
    </dgm:pt>
    <dgm:pt modelId="{675DDD94-ED01-4C77-87DB-BDDC65B080BF}" type="pres">
      <dgm:prSet presAssocID="{97EF32A7-4751-49A3-8B22-B281CC82D779}" presName="accentRepeatNode" presStyleLbl="solidAlignAcc1" presStyleIdx="3" presStyleCnt="6" custScaleX="664033" custScaleY="460545" custLinFactX="163278" custLinFactNeighborX="200000" custLinFactNeighborY="26154"/>
      <dgm:spPr/>
    </dgm:pt>
    <dgm:pt modelId="{13EBBD76-879E-4485-9583-2AD81D2E035F}" type="pres">
      <dgm:prSet presAssocID="{10CE2BA3-BA11-41C5-9813-08E2B385A1EC}" presName="text3" presStyleCnt="0"/>
      <dgm:spPr/>
    </dgm:pt>
    <dgm:pt modelId="{20F87757-A419-4947-BCD0-10536A1F859E}" type="pres">
      <dgm:prSet presAssocID="{10CE2BA3-BA11-41C5-9813-08E2B385A1EC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F87CDD-C4C7-411E-95AB-514A4C1850B6}" type="pres">
      <dgm:prSet presAssocID="{10CE2BA3-BA11-41C5-9813-08E2B385A1EC}" presName="textaccent3" presStyleCnt="0"/>
      <dgm:spPr/>
    </dgm:pt>
    <dgm:pt modelId="{66BB5D32-E481-410B-B4B8-5FDDF54E0EDB}" type="pres">
      <dgm:prSet presAssocID="{10CE2BA3-BA11-41C5-9813-08E2B385A1EC}" presName="accentRepeatNode" presStyleLbl="solidAlignAcc1" presStyleIdx="4" presStyleCnt="6"/>
      <dgm:spPr/>
    </dgm:pt>
    <dgm:pt modelId="{76B450A7-2DA0-4FAF-8EA5-9C09957F1000}" type="pres">
      <dgm:prSet presAssocID="{32CDC36B-4747-4458-9B73-5C46A6DCF7FE}" presName="image3" presStyleCnt="0"/>
      <dgm:spPr/>
    </dgm:pt>
    <dgm:pt modelId="{E5E497D7-6D5A-4472-B025-27ACF8399E1A}" type="pres">
      <dgm:prSet presAssocID="{32CDC36B-4747-4458-9B73-5C46A6DCF7FE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8BCB3177-BA43-469A-AD8A-EA3894ADDA78}" type="pres">
      <dgm:prSet presAssocID="{32CDC36B-4747-4458-9B73-5C46A6DCF7FE}" presName="imageaccent3" presStyleCnt="0"/>
      <dgm:spPr/>
    </dgm:pt>
    <dgm:pt modelId="{9DF1B544-6C99-4B9D-9000-AA5E3697BE83}" type="pres">
      <dgm:prSet presAssocID="{32CDC36B-4747-4458-9B73-5C46A6DCF7FE}" presName="accentRepeatNode" presStyleLbl="solidAlignAcc1" presStyleIdx="5" presStyleCnt="6" custScaleX="616488" custScaleY="600655" custLinFactX="139356" custLinFactNeighborX="200000" custLinFactNeighborY="14396"/>
      <dgm:spPr/>
    </dgm:pt>
  </dgm:ptLst>
  <dgm:cxnLst>
    <dgm:cxn modelId="{6F8665A7-FC63-49D3-A711-A92889A19DE6}" srcId="{C0830C5B-84BE-4CAF-B4C0-B9A44880A85F}" destId="{CDB2E3E1-F202-4E96-B3AB-6E24C256FFB6}" srcOrd="1" destOrd="0" parTransId="{3CE23E4B-0953-45DF-87E1-3DAE54E9A7D6}" sibTransId="{97EF32A7-4751-49A3-8B22-B281CC82D779}"/>
    <dgm:cxn modelId="{86BF4F29-A6F8-48C3-B924-F0FD021BD347}" type="presOf" srcId="{3614F39A-5DD4-4EF2-8909-5E1BF82B4439}" destId="{6BF98F70-EFD8-402D-8A2E-FBE734A1F88E}" srcOrd="0" destOrd="0" presId="urn:microsoft.com/office/officeart/2008/layout/HexagonCluster"/>
    <dgm:cxn modelId="{1B08AD6D-D20A-45B4-8D94-35D91760062E}" type="presOf" srcId="{10CE2BA3-BA11-41C5-9813-08E2B385A1EC}" destId="{20F87757-A419-4947-BCD0-10536A1F859E}" srcOrd="0" destOrd="0" presId="urn:microsoft.com/office/officeart/2008/layout/HexagonCluster"/>
    <dgm:cxn modelId="{6D55B45D-1B8B-4FC7-B289-7B308CC6C1E3}" type="presOf" srcId="{32CDC36B-4747-4458-9B73-5C46A6DCF7FE}" destId="{E5E497D7-6D5A-4472-B025-27ACF8399E1A}" srcOrd="0" destOrd="0" presId="urn:microsoft.com/office/officeart/2008/layout/HexagonCluster"/>
    <dgm:cxn modelId="{96141749-B5AB-4C01-8222-843E53726584}" srcId="{C0830C5B-84BE-4CAF-B4C0-B9A44880A85F}" destId="{10CE2BA3-BA11-41C5-9813-08E2B385A1EC}" srcOrd="2" destOrd="0" parTransId="{CB899BE2-BFA8-478F-A9D6-66CF63F230EB}" sibTransId="{32CDC36B-4747-4458-9B73-5C46A6DCF7FE}"/>
    <dgm:cxn modelId="{428CBBF1-0920-485E-9A49-84D4FE8DD83E}" type="presOf" srcId="{C0830C5B-84BE-4CAF-B4C0-B9A44880A85F}" destId="{170BC727-9EA2-4FA1-9BF2-09457FFED01F}" srcOrd="0" destOrd="0" presId="urn:microsoft.com/office/officeart/2008/layout/HexagonCluster"/>
    <dgm:cxn modelId="{17ED720D-648F-427D-8BFB-7DA2BB3209FF}" type="presOf" srcId="{CDB2E3E1-F202-4E96-B3AB-6E24C256FFB6}" destId="{07FAD56E-5D7D-41F7-930E-24B2537C4A47}" srcOrd="0" destOrd="0" presId="urn:microsoft.com/office/officeart/2008/layout/HexagonCluster"/>
    <dgm:cxn modelId="{339E73A9-0E0E-47D0-AF9E-2BCA4D7CE272}" type="presOf" srcId="{97EF32A7-4751-49A3-8B22-B281CC82D779}" destId="{F72C38DA-4F21-45A0-998B-F076833EE6DC}" srcOrd="0" destOrd="0" presId="urn:microsoft.com/office/officeart/2008/layout/HexagonCluster"/>
    <dgm:cxn modelId="{92A42294-EC7E-48B4-A29B-01F22EB381B3}" srcId="{C0830C5B-84BE-4CAF-B4C0-B9A44880A85F}" destId="{3739931B-0AA8-4A6A-84F0-C2635AA18825}" srcOrd="0" destOrd="0" parTransId="{981B00E0-0847-4854-93AD-6FBA6A77A81A}" sibTransId="{3614F39A-5DD4-4EF2-8909-5E1BF82B4439}"/>
    <dgm:cxn modelId="{76A0068F-851F-4A1F-AF67-2E8B29CC3452}" type="presOf" srcId="{3739931B-0AA8-4A6A-84F0-C2635AA18825}" destId="{041A7333-C5F3-44FA-809B-AB1DE36C17CB}" srcOrd="0" destOrd="0" presId="urn:microsoft.com/office/officeart/2008/layout/HexagonCluster"/>
    <dgm:cxn modelId="{67BB1C8F-2B69-4F7C-AB07-A6588D2FD8C7}" type="presParOf" srcId="{170BC727-9EA2-4FA1-9BF2-09457FFED01F}" destId="{10D2E6D7-EF74-423D-9405-198C7FCAD71F}" srcOrd="0" destOrd="0" presId="urn:microsoft.com/office/officeart/2008/layout/HexagonCluster"/>
    <dgm:cxn modelId="{A543C6D7-952E-4845-AA0E-B1B487787CD5}" type="presParOf" srcId="{10D2E6D7-EF74-423D-9405-198C7FCAD71F}" destId="{041A7333-C5F3-44FA-809B-AB1DE36C17CB}" srcOrd="0" destOrd="0" presId="urn:microsoft.com/office/officeart/2008/layout/HexagonCluster"/>
    <dgm:cxn modelId="{F5B55EF2-7A7E-4D84-95E8-DB918E02651F}" type="presParOf" srcId="{170BC727-9EA2-4FA1-9BF2-09457FFED01F}" destId="{ACC83382-C74C-4D18-86D4-850C797D3ECC}" srcOrd="1" destOrd="0" presId="urn:microsoft.com/office/officeart/2008/layout/HexagonCluster"/>
    <dgm:cxn modelId="{F3106337-DD29-4C3F-9025-12EAFA8A9AAF}" type="presParOf" srcId="{ACC83382-C74C-4D18-86D4-850C797D3ECC}" destId="{9F102593-40B7-46B9-988F-6ED02A242DFE}" srcOrd="0" destOrd="0" presId="urn:microsoft.com/office/officeart/2008/layout/HexagonCluster"/>
    <dgm:cxn modelId="{C2200E0C-4BF6-49A5-A0CB-37FD7163883B}" type="presParOf" srcId="{170BC727-9EA2-4FA1-9BF2-09457FFED01F}" destId="{BF7A8296-C481-4540-A0F1-F39EACDEF5C2}" srcOrd="2" destOrd="0" presId="urn:microsoft.com/office/officeart/2008/layout/HexagonCluster"/>
    <dgm:cxn modelId="{2C5AB485-941E-4D86-B990-5B0E973A437F}" type="presParOf" srcId="{BF7A8296-C481-4540-A0F1-F39EACDEF5C2}" destId="{6BF98F70-EFD8-402D-8A2E-FBE734A1F88E}" srcOrd="0" destOrd="0" presId="urn:microsoft.com/office/officeart/2008/layout/HexagonCluster"/>
    <dgm:cxn modelId="{BF934AEF-F82B-48DB-A6C7-9546FEE8D5AB}" type="presParOf" srcId="{170BC727-9EA2-4FA1-9BF2-09457FFED01F}" destId="{7A78A488-C41F-48F1-A00E-D254F3505CF9}" srcOrd="3" destOrd="0" presId="urn:microsoft.com/office/officeart/2008/layout/HexagonCluster"/>
    <dgm:cxn modelId="{97B65589-8F4D-4D08-8A1B-C6B52DCD9B72}" type="presParOf" srcId="{7A78A488-C41F-48F1-A00E-D254F3505CF9}" destId="{9F0BA86A-A630-4E1A-9613-3A5BFF11DC11}" srcOrd="0" destOrd="0" presId="urn:microsoft.com/office/officeart/2008/layout/HexagonCluster"/>
    <dgm:cxn modelId="{C291C6DF-6B29-464F-9286-981D3ECD5CB1}" type="presParOf" srcId="{170BC727-9EA2-4FA1-9BF2-09457FFED01F}" destId="{054314BD-FA2B-40AF-876E-E5627133FBE2}" srcOrd="4" destOrd="0" presId="urn:microsoft.com/office/officeart/2008/layout/HexagonCluster"/>
    <dgm:cxn modelId="{E609C847-79BA-4413-93CC-3621C5E0D24A}" type="presParOf" srcId="{054314BD-FA2B-40AF-876E-E5627133FBE2}" destId="{07FAD56E-5D7D-41F7-930E-24B2537C4A47}" srcOrd="0" destOrd="0" presId="urn:microsoft.com/office/officeart/2008/layout/HexagonCluster"/>
    <dgm:cxn modelId="{B0B1E45D-AF3B-4E0F-8A4A-ACD95E229CFE}" type="presParOf" srcId="{170BC727-9EA2-4FA1-9BF2-09457FFED01F}" destId="{6166A22A-A809-4BD2-9EB8-65360C5703FE}" srcOrd="5" destOrd="0" presId="urn:microsoft.com/office/officeart/2008/layout/HexagonCluster"/>
    <dgm:cxn modelId="{AF0F8852-B0E9-42F6-B8CF-2800D254411C}" type="presParOf" srcId="{6166A22A-A809-4BD2-9EB8-65360C5703FE}" destId="{36F79BC5-D2D5-4628-9C97-4C630700F617}" srcOrd="0" destOrd="0" presId="urn:microsoft.com/office/officeart/2008/layout/HexagonCluster"/>
    <dgm:cxn modelId="{2D9AFFBB-2CA6-42B7-91A9-37A8705AA86A}" type="presParOf" srcId="{170BC727-9EA2-4FA1-9BF2-09457FFED01F}" destId="{9CFE98F0-E741-47C0-A9F3-F88CA8D33BD3}" srcOrd="6" destOrd="0" presId="urn:microsoft.com/office/officeart/2008/layout/HexagonCluster"/>
    <dgm:cxn modelId="{CC9D8778-F46C-4557-A75C-C2108C7213A1}" type="presParOf" srcId="{9CFE98F0-E741-47C0-A9F3-F88CA8D33BD3}" destId="{F72C38DA-4F21-45A0-998B-F076833EE6DC}" srcOrd="0" destOrd="0" presId="urn:microsoft.com/office/officeart/2008/layout/HexagonCluster"/>
    <dgm:cxn modelId="{D92D25A2-6B00-4924-9484-6C2F05C70E7E}" type="presParOf" srcId="{170BC727-9EA2-4FA1-9BF2-09457FFED01F}" destId="{31062357-45EC-4202-A374-1B75E28C9DE0}" srcOrd="7" destOrd="0" presId="urn:microsoft.com/office/officeart/2008/layout/HexagonCluster"/>
    <dgm:cxn modelId="{BAD97B92-EF53-447C-B456-863AE69640A7}" type="presParOf" srcId="{31062357-45EC-4202-A374-1B75E28C9DE0}" destId="{675DDD94-ED01-4C77-87DB-BDDC65B080BF}" srcOrd="0" destOrd="0" presId="urn:microsoft.com/office/officeart/2008/layout/HexagonCluster"/>
    <dgm:cxn modelId="{0A58A19B-BAA9-4ACA-AA22-3F75315D3531}" type="presParOf" srcId="{170BC727-9EA2-4FA1-9BF2-09457FFED01F}" destId="{13EBBD76-879E-4485-9583-2AD81D2E035F}" srcOrd="8" destOrd="0" presId="urn:microsoft.com/office/officeart/2008/layout/HexagonCluster"/>
    <dgm:cxn modelId="{FCAB55D1-A42E-40D2-A837-9C6085DC248C}" type="presParOf" srcId="{13EBBD76-879E-4485-9583-2AD81D2E035F}" destId="{20F87757-A419-4947-BCD0-10536A1F859E}" srcOrd="0" destOrd="0" presId="urn:microsoft.com/office/officeart/2008/layout/HexagonCluster"/>
    <dgm:cxn modelId="{1E624B38-BAFF-4406-8168-83B2BC653292}" type="presParOf" srcId="{170BC727-9EA2-4FA1-9BF2-09457FFED01F}" destId="{7AF87CDD-C4C7-411E-95AB-514A4C1850B6}" srcOrd="9" destOrd="0" presId="urn:microsoft.com/office/officeart/2008/layout/HexagonCluster"/>
    <dgm:cxn modelId="{F34E5489-A516-4C4D-AA3C-3466AF3258BB}" type="presParOf" srcId="{7AF87CDD-C4C7-411E-95AB-514A4C1850B6}" destId="{66BB5D32-E481-410B-B4B8-5FDDF54E0EDB}" srcOrd="0" destOrd="0" presId="urn:microsoft.com/office/officeart/2008/layout/HexagonCluster"/>
    <dgm:cxn modelId="{DA07FF96-F7FD-4799-86B3-FA68B89DF5F4}" type="presParOf" srcId="{170BC727-9EA2-4FA1-9BF2-09457FFED01F}" destId="{76B450A7-2DA0-4FAF-8EA5-9C09957F1000}" srcOrd="10" destOrd="0" presId="urn:microsoft.com/office/officeart/2008/layout/HexagonCluster"/>
    <dgm:cxn modelId="{90B870C1-B6C3-42F7-9D23-8BADE8F64C38}" type="presParOf" srcId="{76B450A7-2DA0-4FAF-8EA5-9C09957F1000}" destId="{E5E497D7-6D5A-4472-B025-27ACF8399E1A}" srcOrd="0" destOrd="0" presId="urn:microsoft.com/office/officeart/2008/layout/HexagonCluster"/>
    <dgm:cxn modelId="{878AACE7-7C39-4CC3-ACAE-8B9F110D1C85}" type="presParOf" srcId="{170BC727-9EA2-4FA1-9BF2-09457FFED01F}" destId="{8BCB3177-BA43-469A-AD8A-EA3894ADDA78}" srcOrd="11" destOrd="0" presId="urn:microsoft.com/office/officeart/2008/layout/HexagonCluster"/>
    <dgm:cxn modelId="{7F4599CF-1906-4133-B0E5-B304AAA72513}" type="presParOf" srcId="{8BCB3177-BA43-469A-AD8A-EA3894ADDA78}" destId="{9DF1B544-6C99-4B9D-9000-AA5E3697BE83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A7333-C5F3-44FA-809B-AB1DE36C17CB}">
      <dsp:nvSpPr>
        <dsp:cNvPr id="0" name=""/>
        <dsp:cNvSpPr/>
      </dsp:nvSpPr>
      <dsp:spPr>
        <a:xfrm>
          <a:off x="1120332" y="2088094"/>
          <a:ext cx="1310630" cy="112999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Smart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contracts</a:t>
          </a:r>
          <a:endParaRPr lang="en-US" sz="1800" kern="1200" dirty="0"/>
        </a:p>
      </dsp:txBody>
      <dsp:txXfrm>
        <a:off x="1323717" y="2263447"/>
        <a:ext cx="903860" cy="779285"/>
      </dsp:txXfrm>
    </dsp:sp>
    <dsp:sp modelId="{9F102593-40B7-46B9-988F-6ED02A242DFE}">
      <dsp:nvSpPr>
        <dsp:cNvPr id="0" name=""/>
        <dsp:cNvSpPr/>
      </dsp:nvSpPr>
      <dsp:spPr>
        <a:xfrm>
          <a:off x="1154380" y="2586963"/>
          <a:ext cx="153451" cy="1322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98F70-EFD8-402D-8A2E-FBE734A1F88E}">
      <dsp:nvSpPr>
        <dsp:cNvPr id="0" name=""/>
        <dsp:cNvSpPr/>
      </dsp:nvSpPr>
      <dsp:spPr>
        <a:xfrm>
          <a:off x="0" y="1481153"/>
          <a:ext cx="1310630" cy="11299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0BA86A-A630-4E1A-9613-3A5BFF11DC11}">
      <dsp:nvSpPr>
        <dsp:cNvPr id="0" name=""/>
        <dsp:cNvSpPr/>
      </dsp:nvSpPr>
      <dsp:spPr>
        <a:xfrm>
          <a:off x="160269" y="1664311"/>
          <a:ext cx="892804" cy="79663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FAD56E-5D7D-41F7-930E-24B2537C4A47}">
      <dsp:nvSpPr>
        <dsp:cNvPr id="0" name=""/>
        <dsp:cNvSpPr/>
      </dsp:nvSpPr>
      <dsp:spPr>
        <a:xfrm>
          <a:off x="2236933" y="1467718"/>
          <a:ext cx="1310630" cy="112999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Interest</a:t>
          </a:r>
          <a:endParaRPr lang="en-US" sz="2000" kern="1200" dirty="0"/>
        </a:p>
      </dsp:txBody>
      <dsp:txXfrm>
        <a:off x="2440318" y="1643071"/>
        <a:ext cx="903860" cy="779285"/>
      </dsp:txXfrm>
    </dsp:sp>
    <dsp:sp modelId="{36F79BC5-D2D5-4628-9C97-4C630700F617}">
      <dsp:nvSpPr>
        <dsp:cNvPr id="0" name=""/>
        <dsp:cNvSpPr/>
      </dsp:nvSpPr>
      <dsp:spPr>
        <a:xfrm>
          <a:off x="3132919" y="2447244"/>
          <a:ext cx="153451" cy="1322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2C38DA-4F21-45A0-998B-F076833EE6DC}">
      <dsp:nvSpPr>
        <dsp:cNvPr id="0" name=""/>
        <dsp:cNvSpPr/>
      </dsp:nvSpPr>
      <dsp:spPr>
        <a:xfrm>
          <a:off x="3353534" y="2088094"/>
          <a:ext cx="1310630" cy="11299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DDD94-ED01-4C77-87DB-BDDC65B080BF}">
      <dsp:nvSpPr>
        <dsp:cNvPr id="0" name=""/>
        <dsp:cNvSpPr/>
      </dsp:nvSpPr>
      <dsp:spPr>
        <a:xfrm>
          <a:off x="3512279" y="2383133"/>
          <a:ext cx="1018965" cy="60909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87757-A419-4947-BCD0-10536A1F859E}">
      <dsp:nvSpPr>
        <dsp:cNvPr id="0" name=""/>
        <dsp:cNvSpPr/>
      </dsp:nvSpPr>
      <dsp:spPr>
        <a:xfrm>
          <a:off x="1120332" y="850029"/>
          <a:ext cx="1310630" cy="112999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Offline technology </a:t>
          </a:r>
          <a:endParaRPr lang="en-US" sz="1500" kern="1200" dirty="0"/>
        </a:p>
      </dsp:txBody>
      <dsp:txXfrm>
        <a:off x="1323717" y="1025382"/>
        <a:ext cx="903860" cy="779285"/>
      </dsp:txXfrm>
    </dsp:sp>
    <dsp:sp modelId="{66BB5D32-E481-410B-B4B8-5FDDF54E0EDB}">
      <dsp:nvSpPr>
        <dsp:cNvPr id="0" name=""/>
        <dsp:cNvSpPr/>
      </dsp:nvSpPr>
      <dsp:spPr>
        <a:xfrm>
          <a:off x="2008855" y="874510"/>
          <a:ext cx="153451" cy="1322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497D7-6D5A-4472-B025-27ACF8399E1A}">
      <dsp:nvSpPr>
        <dsp:cNvPr id="0" name=""/>
        <dsp:cNvSpPr/>
      </dsp:nvSpPr>
      <dsp:spPr>
        <a:xfrm>
          <a:off x="2236933" y="232639"/>
          <a:ext cx="1310630" cy="11299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F1B544-6C99-4B9D-9000-AA5E3697BE83}">
      <dsp:nvSpPr>
        <dsp:cNvPr id="0" name=""/>
        <dsp:cNvSpPr/>
      </dsp:nvSpPr>
      <dsp:spPr>
        <a:xfrm>
          <a:off x="2400113" y="416788"/>
          <a:ext cx="946007" cy="79439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8F2C27-F815-4D42-B085-2513A181ECCE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32A61E-BC09-4500-83D3-72CC7E953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59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1B34-9834-4F56-BB1A-EF6DF025C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B65AA-C9B7-44EB-9A3E-CEA36D38E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A1827-F28B-4738-9CE7-16E86F961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2B937-F0C9-4FA4-8BCA-8AB6A72AC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D9E30-8A1A-4F99-9DB7-3E1FC4A14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8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F487-4485-45A8-8C7B-661DE58C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256B6-490F-4C70-8BDD-9B4A608FF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6EA2E-2404-42F6-ACF7-E9153F4A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0AD00-4B4A-4B1C-9F68-82B55B8D9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42347-F7A2-45C6-861F-C68422BA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53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34F6B-2313-450E-AB72-6B2BCDA84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28455-5E28-4D88-9CB2-D450391A8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3E395-267C-4D82-87D5-F14E4ACD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5CF00-3314-4AC6-9F41-67F9C980A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49A8D6-6131-4A4D-AF57-96A247B8C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1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69D6-4A7D-4DD7-8D04-007842082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DF30F-C11B-4D2F-854D-40CAE738F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39E89-FA7E-4CC4-8AB8-6C492205A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F5957-E67E-4C95-8B49-A88A2F745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BF981-F242-404D-B415-BF6A291D1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1CAF0-1562-4847-A3C2-188DC9269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57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28D57-21A6-40CC-9663-C78399D49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0A2EE7-AF9A-427B-85AF-27B870C6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8353B-5B5E-4CC7-973C-3A4F6B8FD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1F063A-A510-45A9-BB04-A1F15B842D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BABFA0-E9B2-4B8D-855D-24D0C22E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15A954-DBDC-48FF-8EB7-1C0A94CA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77AC9B-67CC-46D2-A496-F21E7B3A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5ECE60-4EF6-413D-84E4-2D0653CE3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5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8340-ED71-4449-9C97-FB5EDE052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AD07D5-793A-4531-AC86-0800368A0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7B3AAD-04D5-4617-A2B3-CCCA1D43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BC543C-6C9A-480E-A317-A4089A217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1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7E6312-315E-4605-BD45-3CFFD896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E138B-1916-4C72-A09F-61F23932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27008-AAF8-4AD6-BE3B-06F3FAC3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0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E299-C039-48A4-93F7-EECF93AD5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34F9-ED36-43F2-8554-C05B5AF7A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FE0A9-64F0-4038-AF28-9505D4B75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4840E-1FBD-4F18-8E54-1D986EB5A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DAC03-FB4C-40A6-BBE0-7983D36C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D1B4C-ECA5-44C8-BDD6-ADAF8577A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1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7A7B1-CE88-47C7-8EE7-50E32C59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59C658-02F5-4D15-B706-2CE7EED80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2076C-C3A3-47A6-AB45-7E7BA8F4C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6692A-5934-49D3-BC33-CE510F8F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D8CCA-4C66-4997-A57C-6C1F34E21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D4F8B-4FAB-4731-A513-5E580008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1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B54C1-4435-429A-A48D-BFE626FED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3F66D-D1AD-4573-B457-AC6E5C627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B388F-00AE-4AC7-88D9-F92C518E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2EC7-C774-4D47-8B52-6A71A43AF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5328F-2526-4C1B-BFD4-DB0A7067E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2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22DE48-0C74-4EC9-B1AE-E0B68455E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61004-5B68-4724-B81D-DF90624651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6317B-078B-4A2D-B9C4-C951C6725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DE65D-B852-41FD-911F-6D280F5B9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2748F-0573-4021-A602-9895CAC8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45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(long), Subtitle and Conten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3AB2DB24-5BB4-4F1B-973E-A10FA63DFB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6"/>
          </p:nvPr>
        </p:nvSpPr>
        <p:spPr bwMode="gray"/>
        <p:txBody>
          <a:bodyPr/>
          <a:lstStyle/>
          <a:p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5"/>
          </p:nvPr>
        </p:nvSpPr>
        <p:spPr bwMode="gray"/>
        <p:txBody>
          <a:bodyPr/>
          <a:lstStyle/>
          <a:p>
            <a:r>
              <a:rPr lang="en-US"/>
              <a:t>July 6, 2020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 bwMode="gray">
          <a:xfrm>
            <a:off x="4159252" y="970076"/>
            <a:ext cx="7277345" cy="47834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Subtitle 2"/>
          <p:cNvSpPr>
            <a:spLocks noGrp="1"/>
          </p:cNvSpPr>
          <p:nvPr>
            <p:ph type="body" idx="13" hasCustomPrompt="1"/>
          </p:nvPr>
        </p:nvSpPr>
        <p:spPr bwMode="gray">
          <a:xfrm>
            <a:off x="219456" y="970075"/>
            <a:ext cx="3634528" cy="956261"/>
          </a:xfrm>
        </p:spPr>
        <p:txBody>
          <a:bodyPr rIns="0" anchor="t" anchorCtr="0"/>
          <a:lstStyle>
            <a:lvl1pPr marL="0" indent="0">
              <a:buNone/>
              <a:defRPr sz="1867" b="0">
                <a:latin typeface="Mark Offc For MC" panose="020B0504020101010102" pitchFamily="34" charset="0"/>
              </a:defRPr>
            </a:lvl1pPr>
            <a:lvl2pPr marL="457177" indent="0">
              <a:buNone/>
              <a:defRPr sz="2000" b="1"/>
            </a:lvl2pPr>
            <a:lvl3pPr marL="914354" indent="0">
              <a:buNone/>
              <a:defRPr sz="1801" b="1"/>
            </a:lvl3pPr>
            <a:lvl4pPr marL="1371531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 or secondary text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 bwMode="gray">
          <a:xfrm>
            <a:off x="219459" y="256033"/>
            <a:ext cx="11217139" cy="41452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57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711201" y="990601"/>
            <a:ext cx="2713159" cy="2108991"/>
          </a:xfrm>
          <a:custGeom>
            <a:avLst/>
            <a:gdLst>
              <a:gd name="connsiteX0" fmla="*/ 607817 w 2034869"/>
              <a:gd name="connsiteY0" fmla="*/ 0 h 1581743"/>
              <a:gd name="connsiteX1" fmla="*/ 2034869 w 2034869"/>
              <a:gd name="connsiteY1" fmla="*/ 0 h 1581743"/>
              <a:gd name="connsiteX2" fmla="*/ 1427052 w 2034869"/>
              <a:gd name="connsiteY2" fmla="*/ 1581743 h 1581743"/>
              <a:gd name="connsiteX3" fmla="*/ 0 w 2034869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869" h="1581743">
                <a:moveTo>
                  <a:pt x="607817" y="0"/>
                </a:moveTo>
                <a:lnTo>
                  <a:pt x="2034869" y="0"/>
                </a:lnTo>
                <a:lnTo>
                  <a:pt x="1427052" y="1581743"/>
                </a:lnTo>
                <a:lnTo>
                  <a:pt x="0" y="15817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2888681" y="990601"/>
            <a:ext cx="2713159" cy="2108991"/>
          </a:xfrm>
          <a:custGeom>
            <a:avLst/>
            <a:gdLst>
              <a:gd name="connsiteX0" fmla="*/ 607817 w 2034869"/>
              <a:gd name="connsiteY0" fmla="*/ 0 h 1581743"/>
              <a:gd name="connsiteX1" fmla="*/ 2034869 w 2034869"/>
              <a:gd name="connsiteY1" fmla="*/ 0 h 1581743"/>
              <a:gd name="connsiteX2" fmla="*/ 1427052 w 2034869"/>
              <a:gd name="connsiteY2" fmla="*/ 1581743 h 1581743"/>
              <a:gd name="connsiteX3" fmla="*/ 0 w 2034869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869" h="1581743">
                <a:moveTo>
                  <a:pt x="607817" y="0"/>
                </a:moveTo>
                <a:lnTo>
                  <a:pt x="2034869" y="0"/>
                </a:lnTo>
                <a:lnTo>
                  <a:pt x="1427052" y="1581743"/>
                </a:lnTo>
                <a:lnTo>
                  <a:pt x="0" y="15817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5066161" y="990601"/>
            <a:ext cx="2713159" cy="2108991"/>
          </a:xfrm>
          <a:custGeom>
            <a:avLst/>
            <a:gdLst>
              <a:gd name="connsiteX0" fmla="*/ 607817 w 2034869"/>
              <a:gd name="connsiteY0" fmla="*/ 0 h 1581743"/>
              <a:gd name="connsiteX1" fmla="*/ 2034869 w 2034869"/>
              <a:gd name="connsiteY1" fmla="*/ 0 h 1581743"/>
              <a:gd name="connsiteX2" fmla="*/ 1427052 w 2034869"/>
              <a:gd name="connsiteY2" fmla="*/ 1581743 h 1581743"/>
              <a:gd name="connsiteX3" fmla="*/ 0 w 2034869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869" h="1581743">
                <a:moveTo>
                  <a:pt x="607817" y="0"/>
                </a:moveTo>
                <a:lnTo>
                  <a:pt x="2034869" y="0"/>
                </a:lnTo>
                <a:lnTo>
                  <a:pt x="1427052" y="1581743"/>
                </a:lnTo>
                <a:lnTo>
                  <a:pt x="0" y="15817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 hasCustomPrompt="1"/>
          </p:nvPr>
        </p:nvSpPr>
        <p:spPr>
          <a:xfrm>
            <a:off x="7243642" y="990601"/>
            <a:ext cx="2713159" cy="2108991"/>
          </a:xfrm>
          <a:custGeom>
            <a:avLst/>
            <a:gdLst>
              <a:gd name="connsiteX0" fmla="*/ 607817 w 2034869"/>
              <a:gd name="connsiteY0" fmla="*/ 0 h 1581743"/>
              <a:gd name="connsiteX1" fmla="*/ 2034869 w 2034869"/>
              <a:gd name="connsiteY1" fmla="*/ 0 h 1581743"/>
              <a:gd name="connsiteX2" fmla="*/ 1427052 w 2034869"/>
              <a:gd name="connsiteY2" fmla="*/ 1581743 h 1581743"/>
              <a:gd name="connsiteX3" fmla="*/ 0 w 2034869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869" h="1581743">
                <a:moveTo>
                  <a:pt x="607817" y="0"/>
                </a:moveTo>
                <a:lnTo>
                  <a:pt x="2034869" y="0"/>
                </a:lnTo>
                <a:lnTo>
                  <a:pt x="1427052" y="1581743"/>
                </a:lnTo>
                <a:lnTo>
                  <a:pt x="0" y="15817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497228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73986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508001" y="455085"/>
            <a:ext cx="73986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5791199" y="0"/>
            <a:ext cx="6400800" cy="6858000"/>
          </a:xfrm>
          <a:custGeom>
            <a:avLst/>
            <a:gdLst>
              <a:gd name="connsiteX0" fmla="*/ 2400932 w 4800600"/>
              <a:gd name="connsiteY0" fmla="*/ 0 h 5143500"/>
              <a:gd name="connsiteX1" fmla="*/ 4800600 w 4800600"/>
              <a:gd name="connsiteY1" fmla="*/ 0 h 5143500"/>
              <a:gd name="connsiteX2" fmla="*/ 4800600 w 4800600"/>
              <a:gd name="connsiteY2" fmla="*/ 5143500 h 5143500"/>
              <a:gd name="connsiteX3" fmla="*/ 2400932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2400932" y="0"/>
                </a:moveTo>
                <a:lnTo>
                  <a:pt x="4800600" y="0"/>
                </a:lnTo>
                <a:lnTo>
                  <a:pt x="4800600" y="5143500"/>
                </a:lnTo>
                <a:lnTo>
                  <a:pt x="240093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13580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4AF45-DBCA-4EAB-AA0E-1F122C24E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AB528-99CE-44A3-BD1B-F53C9D2D0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076A0-BD0E-4239-9E4C-1E7594275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AFA5E-0B1C-4602-A106-FD0FAF20E95D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26F7D-5BF1-4667-A910-33604E7D61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C4367-EDEB-4C5F-B594-9722D8D5D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77079-994E-45AB-9085-4D707FF69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7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uploads.cbar.az/assets/Digital_Payment_Strategy_public_final_08.06_v02_ENG_final.pd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tags" Target="../tags/tag2.xml"/><Relationship Id="rId7" Type="http://schemas.openxmlformats.org/officeDocument/2006/relationships/diagramData" Target="../diagrams/data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11" Type="http://schemas.microsoft.com/office/2007/relationships/diagramDrawing" Target="../diagrams/drawing1.xml"/><Relationship Id="rId5" Type="http://schemas.openxmlformats.org/officeDocument/2006/relationships/oleObject" Target="../embeddings/oleObject1.bin"/><Relationship Id="rId10" Type="http://schemas.openxmlformats.org/officeDocument/2006/relationships/diagramColors" Target="../diagrams/colors1.xml"/><Relationship Id="rId4" Type="http://schemas.openxmlformats.org/officeDocument/2006/relationships/slideLayout" Target="../slideLayouts/slideLayout12.xml"/><Relationship Id="rId9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Khayala_Mammadova@cbar.a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/>
          <p:nvPr/>
        </p:nvSpPr>
        <p:spPr bwMode="auto">
          <a:xfrm flipH="1">
            <a:off x="6604000" y="0"/>
            <a:ext cx="5588000" cy="6858000"/>
          </a:xfrm>
          <a:custGeom>
            <a:avLst/>
            <a:gdLst>
              <a:gd name="connsiteX0" fmla="*/ 0 w 4800600"/>
              <a:gd name="connsiteY0" fmla="*/ 0 h 5143500"/>
              <a:gd name="connsiteX1" fmla="*/ 2399668 w 4800600"/>
              <a:gd name="connsiteY1" fmla="*/ 0 h 5143500"/>
              <a:gd name="connsiteX2" fmla="*/ 4800600 w 4800600"/>
              <a:gd name="connsiteY2" fmla="*/ 5143500 h 5143500"/>
              <a:gd name="connsiteX3" fmla="*/ 2399668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0" y="0"/>
                </a:moveTo>
                <a:lnTo>
                  <a:pt x="2399668" y="0"/>
                </a:lnTo>
                <a:lnTo>
                  <a:pt x="4800600" y="5143500"/>
                </a:lnTo>
                <a:lnTo>
                  <a:pt x="2399668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F4C55">
              <a:alpha val="80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sp>
        <p:nvSpPr>
          <p:cNvPr id="44" name="Freeform 43"/>
          <p:cNvSpPr/>
          <p:nvPr/>
        </p:nvSpPr>
        <p:spPr bwMode="auto">
          <a:xfrm>
            <a:off x="365538" y="990601"/>
            <a:ext cx="1020541" cy="2108991"/>
          </a:xfrm>
          <a:custGeom>
            <a:avLst/>
            <a:gdLst>
              <a:gd name="connsiteX0" fmla="*/ 607817 w 765406"/>
              <a:gd name="connsiteY0" fmla="*/ 0 h 1581743"/>
              <a:gd name="connsiteX1" fmla="*/ 765406 w 765406"/>
              <a:gd name="connsiteY1" fmla="*/ 0 h 1581743"/>
              <a:gd name="connsiteX2" fmla="*/ 157589 w 765406"/>
              <a:gd name="connsiteY2" fmla="*/ 1581743 h 1581743"/>
              <a:gd name="connsiteX3" fmla="*/ 0 w 765406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406" h="1581743">
                <a:moveTo>
                  <a:pt x="607817" y="0"/>
                </a:moveTo>
                <a:lnTo>
                  <a:pt x="765406" y="0"/>
                </a:lnTo>
                <a:lnTo>
                  <a:pt x="157589" y="1581743"/>
                </a:lnTo>
                <a:lnTo>
                  <a:pt x="0" y="1581743"/>
                </a:lnTo>
                <a:close/>
              </a:path>
            </a:pathLst>
          </a:custGeom>
          <a:solidFill>
            <a:srgbClr val="01A59E"/>
          </a:solidFill>
          <a:ln w="19050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45" name="Freeform 44"/>
          <p:cNvSpPr/>
          <p:nvPr/>
        </p:nvSpPr>
        <p:spPr bwMode="auto">
          <a:xfrm>
            <a:off x="6663768" y="3738010"/>
            <a:ext cx="1095875" cy="2108991"/>
          </a:xfrm>
          <a:custGeom>
            <a:avLst/>
            <a:gdLst>
              <a:gd name="connsiteX0" fmla="*/ 607817 w 765406"/>
              <a:gd name="connsiteY0" fmla="*/ 0 h 1581743"/>
              <a:gd name="connsiteX1" fmla="*/ 765406 w 765406"/>
              <a:gd name="connsiteY1" fmla="*/ 0 h 1581743"/>
              <a:gd name="connsiteX2" fmla="*/ 157589 w 765406"/>
              <a:gd name="connsiteY2" fmla="*/ 1581743 h 1581743"/>
              <a:gd name="connsiteX3" fmla="*/ 0 w 765406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406" h="1581743">
                <a:moveTo>
                  <a:pt x="607817" y="0"/>
                </a:moveTo>
                <a:lnTo>
                  <a:pt x="765406" y="0"/>
                </a:lnTo>
                <a:lnTo>
                  <a:pt x="157589" y="1581743"/>
                </a:lnTo>
                <a:lnTo>
                  <a:pt x="0" y="1581743"/>
                </a:lnTo>
                <a:close/>
              </a:path>
            </a:pathLst>
          </a:custGeom>
          <a:solidFill>
            <a:srgbClr val="1991AC"/>
          </a:solidFill>
          <a:ln w="19050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14" name="Footer Text">
            <a:extLst>
              <a:ext uri="{FF2B5EF4-FFF2-40B4-BE49-F238E27FC236}">
                <a16:creationId xmlns:a16="http://schemas.microsoft.com/office/drawing/2014/main" id="{8319BAEB-F825-400D-A7E2-3CD53A2303B1}"/>
              </a:ext>
            </a:extLst>
          </p:cNvPr>
          <p:cNvSpPr txBox="1"/>
          <p:nvPr/>
        </p:nvSpPr>
        <p:spPr>
          <a:xfrm>
            <a:off x="-113617" y="3540228"/>
            <a:ext cx="7762380" cy="16006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467" b="1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currencies impact on domestic and international</a:t>
            </a:r>
          </a:p>
          <a:p>
            <a:pPr algn="ctr"/>
            <a:r>
              <a:rPr lang="en-US" sz="3467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467" b="1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ayments </a:t>
            </a:r>
            <a:endParaRPr lang="en-US" sz="3467" b="1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1382698-2E38-4077-8112-6EDC7BF6D0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0" r="6656"/>
          <a:stretch>
            <a:fillRect/>
          </a:stretch>
        </p:blipFill>
        <p:spPr>
          <a:xfrm>
            <a:off x="735672" y="990600"/>
            <a:ext cx="2718728" cy="2108989"/>
          </a:xfrm>
          <a:custGeom>
            <a:avLst/>
            <a:gdLst>
              <a:gd name="connsiteX0" fmla="*/ 614459 w 2039046"/>
              <a:gd name="connsiteY0" fmla="*/ 0 h 1581742"/>
              <a:gd name="connsiteX1" fmla="*/ 2039046 w 2039046"/>
              <a:gd name="connsiteY1" fmla="*/ 0 h 1581742"/>
              <a:gd name="connsiteX2" fmla="*/ 1424587 w 2039046"/>
              <a:gd name="connsiteY2" fmla="*/ 1581742 h 1581742"/>
              <a:gd name="connsiteX3" fmla="*/ 0 w 2039046"/>
              <a:gd name="connsiteY3" fmla="*/ 1581742 h 1581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9046" h="1581742">
                <a:moveTo>
                  <a:pt x="614459" y="0"/>
                </a:moveTo>
                <a:lnTo>
                  <a:pt x="2039046" y="0"/>
                </a:lnTo>
                <a:lnTo>
                  <a:pt x="1424587" y="1581742"/>
                </a:lnTo>
                <a:lnTo>
                  <a:pt x="0" y="1581742"/>
                </a:lnTo>
                <a:close/>
              </a:path>
            </a:pathLst>
          </a:cu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A80171D-7A67-42F3-8FBE-1B72AC6CBF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84" t="5378" b="6718"/>
          <a:stretch>
            <a:fillRect/>
          </a:stretch>
        </p:blipFill>
        <p:spPr>
          <a:xfrm>
            <a:off x="2914415" y="990373"/>
            <a:ext cx="2718816" cy="2109216"/>
          </a:xfrm>
          <a:custGeom>
            <a:avLst/>
            <a:gdLst>
              <a:gd name="connsiteX0" fmla="*/ 614525 w 2039112"/>
              <a:gd name="connsiteY0" fmla="*/ 0 h 1581912"/>
              <a:gd name="connsiteX1" fmla="*/ 2039112 w 2039112"/>
              <a:gd name="connsiteY1" fmla="*/ 0 h 1581912"/>
              <a:gd name="connsiteX2" fmla="*/ 1424587 w 2039112"/>
              <a:gd name="connsiteY2" fmla="*/ 1581912 h 1581912"/>
              <a:gd name="connsiteX3" fmla="*/ 0 w 2039112"/>
              <a:gd name="connsiteY3" fmla="*/ 1581912 h 158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9112" h="1581912">
                <a:moveTo>
                  <a:pt x="614525" y="0"/>
                </a:moveTo>
                <a:lnTo>
                  <a:pt x="2039112" y="0"/>
                </a:lnTo>
                <a:lnTo>
                  <a:pt x="1424587" y="1581912"/>
                </a:lnTo>
                <a:lnTo>
                  <a:pt x="0" y="1581912"/>
                </a:lnTo>
                <a:close/>
              </a:path>
            </a:pathLst>
          </a:cu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F9D6867-D6EA-4F78-A3B1-E1A2A80034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5122" r="8392" b="5122"/>
          <a:stretch>
            <a:fillRect/>
          </a:stretch>
        </p:blipFill>
        <p:spPr>
          <a:xfrm>
            <a:off x="5078409" y="990373"/>
            <a:ext cx="2718816" cy="2109216"/>
          </a:xfrm>
          <a:custGeom>
            <a:avLst/>
            <a:gdLst>
              <a:gd name="connsiteX0" fmla="*/ 614525 w 2039112"/>
              <a:gd name="connsiteY0" fmla="*/ 0 h 1581912"/>
              <a:gd name="connsiteX1" fmla="*/ 2039112 w 2039112"/>
              <a:gd name="connsiteY1" fmla="*/ 0 h 1581912"/>
              <a:gd name="connsiteX2" fmla="*/ 1424587 w 2039112"/>
              <a:gd name="connsiteY2" fmla="*/ 1581912 h 1581912"/>
              <a:gd name="connsiteX3" fmla="*/ 0 w 2039112"/>
              <a:gd name="connsiteY3" fmla="*/ 1581912 h 158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9112" h="1581912">
                <a:moveTo>
                  <a:pt x="614525" y="0"/>
                </a:moveTo>
                <a:lnTo>
                  <a:pt x="2039112" y="0"/>
                </a:lnTo>
                <a:lnTo>
                  <a:pt x="1424587" y="1581912"/>
                </a:lnTo>
                <a:lnTo>
                  <a:pt x="0" y="1581912"/>
                </a:lnTo>
                <a:close/>
              </a:path>
            </a:pathLst>
          </a:custGeom>
        </p:spPr>
      </p:pic>
      <p:pic>
        <p:nvPicPr>
          <p:cNvPr id="10" name="Picture Placeholder 10">
            <a:extLst>
              <a:ext uri="{FF2B5EF4-FFF2-40B4-BE49-F238E27FC236}">
                <a16:creationId xmlns:a16="http://schemas.microsoft.com/office/drawing/2014/main" id="{020699F6-5B6D-4AD4-B6CC-2E2CB726FD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" r="7095"/>
          <a:stretch>
            <a:fillRect/>
          </a:stretch>
        </p:blipFill>
        <p:spPr>
          <a:xfrm>
            <a:off x="7248062" y="990599"/>
            <a:ext cx="2713159" cy="2108991"/>
          </a:xfrm>
          <a:custGeom>
            <a:avLst/>
            <a:gdLst>
              <a:gd name="connsiteX0" fmla="*/ 607817 w 2034869"/>
              <a:gd name="connsiteY0" fmla="*/ 0 h 1581743"/>
              <a:gd name="connsiteX1" fmla="*/ 2034869 w 2034869"/>
              <a:gd name="connsiteY1" fmla="*/ 0 h 1581743"/>
              <a:gd name="connsiteX2" fmla="*/ 1427052 w 2034869"/>
              <a:gd name="connsiteY2" fmla="*/ 1581743 h 1581743"/>
              <a:gd name="connsiteX3" fmla="*/ 0 w 2034869"/>
              <a:gd name="connsiteY3" fmla="*/ 1581743 h 158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869" h="1581743">
                <a:moveTo>
                  <a:pt x="607817" y="0"/>
                </a:moveTo>
                <a:lnTo>
                  <a:pt x="2034869" y="0"/>
                </a:lnTo>
                <a:lnTo>
                  <a:pt x="1427052" y="1581743"/>
                </a:lnTo>
                <a:lnTo>
                  <a:pt x="0" y="15817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CFB7866-4069-43CF-A98B-39C2D62258CB}"/>
              </a:ext>
            </a:extLst>
          </p:cNvPr>
          <p:cNvGrpSpPr/>
          <p:nvPr/>
        </p:nvGrpSpPr>
        <p:grpSpPr>
          <a:xfrm>
            <a:off x="7481440" y="5701760"/>
            <a:ext cx="4075665" cy="707886"/>
            <a:chOff x="8876406" y="6046051"/>
            <a:chExt cx="4075665" cy="70788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5F996A-F41E-4C5B-8625-E680E5794E1F}"/>
                </a:ext>
              </a:extLst>
            </p:cNvPr>
            <p:cNvSpPr txBox="1"/>
            <p:nvPr/>
          </p:nvSpPr>
          <p:spPr>
            <a:xfrm>
              <a:off x="9502815" y="6046051"/>
              <a:ext cx="3449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Central Bank of </a:t>
              </a:r>
              <a:br>
                <a:rPr 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Republic of Azerbaijan </a:t>
              </a:r>
              <a:endParaRPr lang="az-Latn-A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A710183-F649-4CB7-B9C6-985876084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6406" y="6046051"/>
              <a:ext cx="626409" cy="684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585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8E2487-AE0C-4191-8F99-4263C3E0DF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7353" y="-134987"/>
            <a:ext cx="10457293" cy="1143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3000" b="1" dirty="0" smtClean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Drivers of Payment Industry Development</a:t>
            </a:r>
            <a:endParaRPr lang="az-Latn-AZ" sz="3000" b="1" dirty="0">
              <a:solidFill>
                <a:srgbClr val="0023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117" y="1103336"/>
            <a:ext cx="4957763" cy="49835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33804" y="1417254"/>
            <a:ext cx="3532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 Customer Behavior </a:t>
            </a:r>
            <a:endParaRPr lang="en-US" sz="2200" b="1" dirty="0">
              <a:solidFill>
                <a:srgbClr val="2F55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5201" y="3924911"/>
            <a:ext cx="2749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 Competitive Environment</a:t>
            </a:r>
            <a:endParaRPr lang="en-US" sz="2200" b="1" dirty="0">
              <a:solidFill>
                <a:srgbClr val="2F55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0680" y="1417254"/>
            <a:ext cx="3488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Changed Market </a:t>
            </a:r>
            <a:r>
              <a:rPr lang="en-US" sz="2200" b="1" dirty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nfrastructure </a:t>
            </a:r>
            <a:endParaRPr lang="en-US" sz="2200" b="1" dirty="0">
              <a:solidFill>
                <a:srgbClr val="2F55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26669" y="6086853"/>
            <a:ext cx="47482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az-Latn-AZ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egulatory Initiatives </a:t>
            </a:r>
            <a:endParaRPr lang="en-US" sz="2200" b="1" dirty="0">
              <a:solidFill>
                <a:srgbClr val="2F55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991" y="3894477"/>
            <a:ext cx="31642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dirty="0" smtClean="0"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Technologies</a:t>
            </a:r>
            <a:endParaRPr lang="en-US" sz="2200" b="1" dirty="0">
              <a:solidFill>
                <a:srgbClr val="2F55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98DA5DF-6194-45B5-BFB2-B9C75CA95EAC}"/>
              </a:ext>
            </a:extLst>
          </p:cNvPr>
          <p:cNvCxnSpPr/>
          <p:nvPr/>
        </p:nvCxnSpPr>
        <p:spPr bwMode="gray">
          <a:xfrm>
            <a:off x="13664" y="793927"/>
            <a:ext cx="12178337" cy="0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883386C5-00B6-4638-90AE-21C7F4198325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69" r="19909"/>
          <a:stretch>
            <a:fillRect/>
          </a:stretch>
        </p:blipFill>
        <p:spPr>
          <a:xfrm>
            <a:off x="5788212" y="1237"/>
            <a:ext cx="6400800" cy="6858000"/>
          </a:xfrm>
          <a:custGeom>
            <a:avLst/>
            <a:gdLst>
              <a:gd name="connsiteX0" fmla="*/ 3201243 w 6400800"/>
              <a:gd name="connsiteY0" fmla="*/ 0 h 6858000"/>
              <a:gd name="connsiteX1" fmla="*/ 6400800 w 6400800"/>
              <a:gd name="connsiteY1" fmla="*/ 0 h 6858000"/>
              <a:gd name="connsiteX2" fmla="*/ 6400800 w 6400800"/>
              <a:gd name="connsiteY2" fmla="*/ 6858000 h 6858000"/>
              <a:gd name="connsiteX3" fmla="*/ 3201243 w 6400800"/>
              <a:gd name="connsiteY3" fmla="*/ 6858000 h 6858000"/>
              <a:gd name="connsiteX4" fmla="*/ 0 w 64008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0" h="6858000">
                <a:moveTo>
                  <a:pt x="3201243" y="0"/>
                </a:moveTo>
                <a:lnTo>
                  <a:pt x="6400800" y="0"/>
                </a:lnTo>
                <a:lnTo>
                  <a:pt x="6400800" y="6858000"/>
                </a:lnTo>
                <a:lnTo>
                  <a:pt x="320124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 systems and services </a:t>
            </a:r>
            <a:br>
              <a:rPr lang="en-US" sz="3000" b="1" dirty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b="1" dirty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are changing </a:t>
            </a:r>
          </a:p>
        </p:txBody>
      </p:sp>
      <p:sp>
        <p:nvSpPr>
          <p:cNvPr id="38" name="Freeform 37"/>
          <p:cNvSpPr/>
          <p:nvPr/>
        </p:nvSpPr>
        <p:spPr bwMode="auto">
          <a:xfrm flipH="1">
            <a:off x="5792650" y="0"/>
            <a:ext cx="6400800" cy="6858000"/>
          </a:xfrm>
          <a:custGeom>
            <a:avLst/>
            <a:gdLst>
              <a:gd name="connsiteX0" fmla="*/ 0 w 4800600"/>
              <a:gd name="connsiteY0" fmla="*/ 0 h 5143500"/>
              <a:gd name="connsiteX1" fmla="*/ 2399668 w 4800600"/>
              <a:gd name="connsiteY1" fmla="*/ 0 h 5143500"/>
              <a:gd name="connsiteX2" fmla="*/ 4800600 w 4800600"/>
              <a:gd name="connsiteY2" fmla="*/ 5143500 h 5143500"/>
              <a:gd name="connsiteX3" fmla="*/ 2399668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0" y="0"/>
                </a:moveTo>
                <a:lnTo>
                  <a:pt x="2399668" y="0"/>
                </a:lnTo>
                <a:lnTo>
                  <a:pt x="4800600" y="5143500"/>
                </a:lnTo>
                <a:lnTo>
                  <a:pt x="2399668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F4C55">
              <a:alpha val="80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Inhaltsplatzhalter 4"/>
          <p:cNvSpPr txBox="1">
            <a:spLocks/>
          </p:cNvSpPr>
          <p:nvPr/>
        </p:nvSpPr>
        <p:spPr>
          <a:xfrm>
            <a:off x="1143679" y="1492975"/>
            <a:ext cx="5655977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GB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competition </a:t>
            </a:r>
            <a:r>
              <a:rPr lang="en-GB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en-GB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payment systems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</p:txBody>
      </p:sp>
      <p:sp>
        <p:nvSpPr>
          <p:cNvPr id="29" name="Inhaltsplatzhalter 4"/>
          <p:cNvSpPr txBox="1">
            <a:spLocks/>
          </p:cNvSpPr>
          <p:nvPr/>
        </p:nvSpPr>
        <p:spPr>
          <a:xfrm>
            <a:off x="663910" y="4198126"/>
            <a:ext cx="4752383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trends and decline </a:t>
            </a:r>
            <a:b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use of ATM network 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9D24F2-0D12-4967-8024-1EF54D6848CF}"/>
              </a:ext>
            </a:extLst>
          </p:cNvPr>
          <p:cNvGrpSpPr/>
          <p:nvPr/>
        </p:nvGrpSpPr>
        <p:grpSpPr>
          <a:xfrm>
            <a:off x="6315705" y="2675510"/>
            <a:ext cx="2241035" cy="887087"/>
            <a:chOff x="6671393" y="2390768"/>
            <a:chExt cx="2241035" cy="887087"/>
          </a:xfrm>
        </p:grpSpPr>
        <p:sp>
          <p:nvSpPr>
            <p:cNvPr id="24" name="Freeform 23"/>
            <p:cNvSpPr/>
            <p:nvPr/>
          </p:nvSpPr>
          <p:spPr bwMode="auto">
            <a:xfrm>
              <a:off x="6671393" y="2390768"/>
              <a:ext cx="2241035" cy="887087"/>
            </a:xfrm>
            <a:custGeom>
              <a:avLst/>
              <a:gdLst>
                <a:gd name="connsiteX0" fmla="*/ 310562 w 1986962"/>
                <a:gd name="connsiteY0" fmla="*/ 0 h 665315"/>
                <a:gd name="connsiteX1" fmla="*/ 1986962 w 1986962"/>
                <a:gd name="connsiteY1" fmla="*/ 0 h 665315"/>
                <a:gd name="connsiteX2" fmla="*/ 1676400 w 1986962"/>
                <a:gd name="connsiteY2" fmla="*/ 665315 h 665315"/>
                <a:gd name="connsiteX3" fmla="*/ 0 w 1986962"/>
                <a:gd name="connsiteY3" fmla="*/ 665315 h 66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6962" h="665315">
                  <a:moveTo>
                    <a:pt x="310562" y="0"/>
                  </a:moveTo>
                  <a:lnTo>
                    <a:pt x="1986962" y="0"/>
                  </a:lnTo>
                  <a:lnTo>
                    <a:pt x="1676400" y="665315"/>
                  </a:lnTo>
                  <a:lnTo>
                    <a:pt x="0" y="665315"/>
                  </a:lnTo>
                  <a:close/>
                </a:path>
              </a:pathLst>
            </a:custGeom>
            <a:solidFill>
              <a:srgbClr val="01A59E"/>
            </a:solidFill>
            <a:ln w="19050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6FA748C8-624C-4C7D-8872-A4CAC0D257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5362" y="2559288"/>
              <a:ext cx="530560" cy="550045"/>
            </a:xfrm>
            <a:custGeom>
              <a:avLst/>
              <a:gdLst>
                <a:gd name="T0" fmla="*/ 1096 w 3186"/>
                <a:gd name="T1" fmla="*/ 376 h 3299"/>
                <a:gd name="T2" fmla="*/ 815 w 3186"/>
                <a:gd name="T3" fmla="*/ 495 h 3299"/>
                <a:gd name="T4" fmla="*/ 586 w 3186"/>
                <a:gd name="T5" fmla="*/ 692 h 3299"/>
                <a:gd name="T6" fmla="*/ 426 w 3186"/>
                <a:gd name="T7" fmla="*/ 949 h 3299"/>
                <a:gd name="T8" fmla="*/ 352 w 3186"/>
                <a:gd name="T9" fmla="*/ 1251 h 3299"/>
                <a:gd name="T10" fmla="*/ 376 w 3186"/>
                <a:gd name="T11" fmla="*/ 1568 h 3299"/>
                <a:gd name="T12" fmla="*/ 496 w 3186"/>
                <a:gd name="T13" fmla="*/ 1849 h 3299"/>
                <a:gd name="T14" fmla="*/ 692 w 3186"/>
                <a:gd name="T15" fmla="*/ 2079 h 3299"/>
                <a:gd name="T16" fmla="*/ 950 w 3186"/>
                <a:gd name="T17" fmla="*/ 2239 h 3299"/>
                <a:gd name="T18" fmla="*/ 1252 w 3186"/>
                <a:gd name="T19" fmla="*/ 2313 h 3299"/>
                <a:gd name="T20" fmla="*/ 1569 w 3186"/>
                <a:gd name="T21" fmla="*/ 2288 h 3299"/>
                <a:gd name="T22" fmla="*/ 1851 w 3186"/>
                <a:gd name="T23" fmla="*/ 2169 h 3299"/>
                <a:gd name="T24" fmla="*/ 2080 w 3186"/>
                <a:gd name="T25" fmla="*/ 1972 h 3299"/>
                <a:gd name="T26" fmla="*/ 2240 w 3186"/>
                <a:gd name="T27" fmla="*/ 1714 h 3299"/>
                <a:gd name="T28" fmla="*/ 2314 w 3186"/>
                <a:gd name="T29" fmla="*/ 1412 h 3299"/>
                <a:gd name="T30" fmla="*/ 2289 w 3186"/>
                <a:gd name="T31" fmla="*/ 1096 h 3299"/>
                <a:gd name="T32" fmla="*/ 2170 w 3186"/>
                <a:gd name="T33" fmla="*/ 813 h 3299"/>
                <a:gd name="T34" fmla="*/ 1973 w 3186"/>
                <a:gd name="T35" fmla="*/ 584 h 3299"/>
                <a:gd name="T36" fmla="*/ 1715 w 3186"/>
                <a:gd name="T37" fmla="*/ 425 h 3299"/>
                <a:gd name="T38" fmla="*/ 1413 w 3186"/>
                <a:gd name="T39" fmla="*/ 350 h 3299"/>
                <a:gd name="T40" fmla="*/ 1513 w 3186"/>
                <a:gd name="T41" fmla="*/ 12 h 3299"/>
                <a:gd name="T42" fmla="*/ 1851 w 3186"/>
                <a:gd name="T43" fmla="*/ 105 h 3299"/>
                <a:gd name="T44" fmla="*/ 2146 w 3186"/>
                <a:gd name="T45" fmla="*/ 278 h 3299"/>
                <a:gd name="T46" fmla="*/ 2388 w 3186"/>
                <a:gd name="T47" fmla="*/ 518 h 3299"/>
                <a:gd name="T48" fmla="*/ 2561 w 3186"/>
                <a:gd name="T49" fmla="*/ 813 h 3299"/>
                <a:gd name="T50" fmla="*/ 2653 w 3186"/>
                <a:gd name="T51" fmla="*/ 1151 h 3299"/>
                <a:gd name="T52" fmla="*/ 2655 w 3186"/>
                <a:gd name="T53" fmla="*/ 1502 h 3299"/>
                <a:gd name="T54" fmla="*/ 2570 w 3186"/>
                <a:gd name="T55" fmla="*/ 1827 h 3299"/>
                <a:gd name="T56" fmla="*/ 2405 w 3186"/>
                <a:gd name="T57" fmla="*/ 2122 h 3299"/>
                <a:gd name="T58" fmla="*/ 3173 w 3186"/>
                <a:gd name="T59" fmla="*/ 3056 h 3299"/>
                <a:gd name="T60" fmla="*/ 3180 w 3186"/>
                <a:gd name="T61" fmla="*/ 3172 h 3299"/>
                <a:gd name="T62" fmla="*/ 3113 w 3186"/>
                <a:gd name="T63" fmla="*/ 3267 h 3299"/>
                <a:gd name="T64" fmla="*/ 3013 w 3186"/>
                <a:gd name="T65" fmla="*/ 3299 h 3299"/>
                <a:gd name="T66" fmla="*/ 2909 w 3186"/>
                <a:gd name="T67" fmla="*/ 3264 h 3299"/>
                <a:gd name="T68" fmla="*/ 1957 w 3186"/>
                <a:gd name="T69" fmla="*/ 2508 h 3299"/>
                <a:gd name="T70" fmla="*/ 1655 w 3186"/>
                <a:gd name="T71" fmla="*/ 2625 h 3299"/>
                <a:gd name="T72" fmla="*/ 1333 w 3186"/>
                <a:gd name="T73" fmla="*/ 2664 h 3299"/>
                <a:gd name="T74" fmla="*/ 979 w 3186"/>
                <a:gd name="T75" fmla="*/ 2616 h 3299"/>
                <a:gd name="T76" fmla="*/ 661 w 3186"/>
                <a:gd name="T77" fmla="*/ 2481 h 3299"/>
                <a:gd name="T78" fmla="*/ 391 w 3186"/>
                <a:gd name="T79" fmla="*/ 2273 h 3299"/>
                <a:gd name="T80" fmla="*/ 183 w 3186"/>
                <a:gd name="T81" fmla="*/ 2003 h 3299"/>
                <a:gd name="T82" fmla="*/ 48 w 3186"/>
                <a:gd name="T83" fmla="*/ 1685 h 3299"/>
                <a:gd name="T84" fmla="*/ 0 w 3186"/>
                <a:gd name="T85" fmla="*/ 1332 h 3299"/>
                <a:gd name="T86" fmla="*/ 48 w 3186"/>
                <a:gd name="T87" fmla="*/ 978 h 3299"/>
                <a:gd name="T88" fmla="*/ 183 w 3186"/>
                <a:gd name="T89" fmla="*/ 660 h 3299"/>
                <a:gd name="T90" fmla="*/ 391 w 3186"/>
                <a:gd name="T91" fmla="*/ 391 h 3299"/>
                <a:gd name="T92" fmla="*/ 661 w 3186"/>
                <a:gd name="T93" fmla="*/ 182 h 3299"/>
                <a:gd name="T94" fmla="*/ 979 w 3186"/>
                <a:gd name="T95" fmla="*/ 47 h 3299"/>
                <a:gd name="T96" fmla="*/ 1333 w 3186"/>
                <a:gd name="T97" fmla="*/ 0 h 3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86" h="3299">
                  <a:moveTo>
                    <a:pt x="1333" y="347"/>
                  </a:moveTo>
                  <a:lnTo>
                    <a:pt x="1252" y="350"/>
                  </a:lnTo>
                  <a:lnTo>
                    <a:pt x="1173" y="361"/>
                  </a:lnTo>
                  <a:lnTo>
                    <a:pt x="1096" y="376"/>
                  </a:lnTo>
                  <a:lnTo>
                    <a:pt x="1022" y="398"/>
                  </a:lnTo>
                  <a:lnTo>
                    <a:pt x="950" y="425"/>
                  </a:lnTo>
                  <a:lnTo>
                    <a:pt x="881" y="458"/>
                  </a:lnTo>
                  <a:lnTo>
                    <a:pt x="815" y="495"/>
                  </a:lnTo>
                  <a:lnTo>
                    <a:pt x="752" y="538"/>
                  </a:lnTo>
                  <a:lnTo>
                    <a:pt x="692" y="584"/>
                  </a:lnTo>
                  <a:lnTo>
                    <a:pt x="636" y="636"/>
                  </a:lnTo>
                  <a:lnTo>
                    <a:pt x="586" y="692"/>
                  </a:lnTo>
                  <a:lnTo>
                    <a:pt x="538" y="750"/>
                  </a:lnTo>
                  <a:lnTo>
                    <a:pt x="496" y="813"/>
                  </a:lnTo>
                  <a:lnTo>
                    <a:pt x="458" y="879"/>
                  </a:lnTo>
                  <a:lnTo>
                    <a:pt x="426" y="949"/>
                  </a:lnTo>
                  <a:lnTo>
                    <a:pt x="398" y="1021"/>
                  </a:lnTo>
                  <a:lnTo>
                    <a:pt x="376" y="1096"/>
                  </a:lnTo>
                  <a:lnTo>
                    <a:pt x="361" y="1172"/>
                  </a:lnTo>
                  <a:lnTo>
                    <a:pt x="352" y="1251"/>
                  </a:lnTo>
                  <a:lnTo>
                    <a:pt x="348" y="1332"/>
                  </a:lnTo>
                  <a:lnTo>
                    <a:pt x="352" y="1412"/>
                  </a:lnTo>
                  <a:lnTo>
                    <a:pt x="361" y="1492"/>
                  </a:lnTo>
                  <a:lnTo>
                    <a:pt x="376" y="1568"/>
                  </a:lnTo>
                  <a:lnTo>
                    <a:pt x="398" y="1642"/>
                  </a:lnTo>
                  <a:lnTo>
                    <a:pt x="426" y="1714"/>
                  </a:lnTo>
                  <a:lnTo>
                    <a:pt x="458" y="1783"/>
                  </a:lnTo>
                  <a:lnTo>
                    <a:pt x="496" y="1849"/>
                  </a:lnTo>
                  <a:lnTo>
                    <a:pt x="538" y="1912"/>
                  </a:lnTo>
                  <a:lnTo>
                    <a:pt x="586" y="1972"/>
                  </a:lnTo>
                  <a:lnTo>
                    <a:pt x="636" y="2028"/>
                  </a:lnTo>
                  <a:lnTo>
                    <a:pt x="692" y="2079"/>
                  </a:lnTo>
                  <a:lnTo>
                    <a:pt x="752" y="2126"/>
                  </a:lnTo>
                  <a:lnTo>
                    <a:pt x="815" y="2169"/>
                  </a:lnTo>
                  <a:lnTo>
                    <a:pt x="881" y="2206"/>
                  </a:lnTo>
                  <a:lnTo>
                    <a:pt x="950" y="2239"/>
                  </a:lnTo>
                  <a:lnTo>
                    <a:pt x="1022" y="2266"/>
                  </a:lnTo>
                  <a:lnTo>
                    <a:pt x="1096" y="2288"/>
                  </a:lnTo>
                  <a:lnTo>
                    <a:pt x="1173" y="2303"/>
                  </a:lnTo>
                  <a:lnTo>
                    <a:pt x="1252" y="2313"/>
                  </a:lnTo>
                  <a:lnTo>
                    <a:pt x="1333" y="2316"/>
                  </a:lnTo>
                  <a:lnTo>
                    <a:pt x="1413" y="2313"/>
                  </a:lnTo>
                  <a:lnTo>
                    <a:pt x="1492" y="2303"/>
                  </a:lnTo>
                  <a:lnTo>
                    <a:pt x="1569" y="2288"/>
                  </a:lnTo>
                  <a:lnTo>
                    <a:pt x="1644" y="2266"/>
                  </a:lnTo>
                  <a:lnTo>
                    <a:pt x="1715" y="2239"/>
                  </a:lnTo>
                  <a:lnTo>
                    <a:pt x="1785" y="2206"/>
                  </a:lnTo>
                  <a:lnTo>
                    <a:pt x="1851" y="2169"/>
                  </a:lnTo>
                  <a:lnTo>
                    <a:pt x="1914" y="2126"/>
                  </a:lnTo>
                  <a:lnTo>
                    <a:pt x="1973" y="2079"/>
                  </a:lnTo>
                  <a:lnTo>
                    <a:pt x="2029" y="2028"/>
                  </a:lnTo>
                  <a:lnTo>
                    <a:pt x="2080" y="1972"/>
                  </a:lnTo>
                  <a:lnTo>
                    <a:pt x="2128" y="1912"/>
                  </a:lnTo>
                  <a:lnTo>
                    <a:pt x="2170" y="1849"/>
                  </a:lnTo>
                  <a:lnTo>
                    <a:pt x="2207" y="1783"/>
                  </a:lnTo>
                  <a:lnTo>
                    <a:pt x="2240" y="1714"/>
                  </a:lnTo>
                  <a:lnTo>
                    <a:pt x="2267" y="1642"/>
                  </a:lnTo>
                  <a:lnTo>
                    <a:pt x="2289" y="1568"/>
                  </a:lnTo>
                  <a:lnTo>
                    <a:pt x="2305" y="1492"/>
                  </a:lnTo>
                  <a:lnTo>
                    <a:pt x="2314" y="1412"/>
                  </a:lnTo>
                  <a:lnTo>
                    <a:pt x="2318" y="1332"/>
                  </a:lnTo>
                  <a:lnTo>
                    <a:pt x="2314" y="1251"/>
                  </a:lnTo>
                  <a:lnTo>
                    <a:pt x="2305" y="1172"/>
                  </a:lnTo>
                  <a:lnTo>
                    <a:pt x="2289" y="1096"/>
                  </a:lnTo>
                  <a:lnTo>
                    <a:pt x="2267" y="1021"/>
                  </a:lnTo>
                  <a:lnTo>
                    <a:pt x="2240" y="949"/>
                  </a:lnTo>
                  <a:lnTo>
                    <a:pt x="2207" y="879"/>
                  </a:lnTo>
                  <a:lnTo>
                    <a:pt x="2170" y="813"/>
                  </a:lnTo>
                  <a:lnTo>
                    <a:pt x="2128" y="750"/>
                  </a:lnTo>
                  <a:lnTo>
                    <a:pt x="2080" y="692"/>
                  </a:lnTo>
                  <a:lnTo>
                    <a:pt x="2029" y="636"/>
                  </a:lnTo>
                  <a:lnTo>
                    <a:pt x="1973" y="584"/>
                  </a:lnTo>
                  <a:lnTo>
                    <a:pt x="1914" y="538"/>
                  </a:lnTo>
                  <a:lnTo>
                    <a:pt x="1851" y="495"/>
                  </a:lnTo>
                  <a:lnTo>
                    <a:pt x="1785" y="458"/>
                  </a:lnTo>
                  <a:lnTo>
                    <a:pt x="1715" y="425"/>
                  </a:lnTo>
                  <a:lnTo>
                    <a:pt x="1644" y="398"/>
                  </a:lnTo>
                  <a:lnTo>
                    <a:pt x="1569" y="376"/>
                  </a:lnTo>
                  <a:lnTo>
                    <a:pt x="1492" y="361"/>
                  </a:lnTo>
                  <a:lnTo>
                    <a:pt x="1413" y="350"/>
                  </a:lnTo>
                  <a:lnTo>
                    <a:pt x="1333" y="347"/>
                  </a:lnTo>
                  <a:close/>
                  <a:moveTo>
                    <a:pt x="1333" y="0"/>
                  </a:moveTo>
                  <a:lnTo>
                    <a:pt x="1423" y="3"/>
                  </a:lnTo>
                  <a:lnTo>
                    <a:pt x="1513" y="12"/>
                  </a:lnTo>
                  <a:lnTo>
                    <a:pt x="1601" y="27"/>
                  </a:lnTo>
                  <a:lnTo>
                    <a:pt x="1686" y="47"/>
                  </a:lnTo>
                  <a:lnTo>
                    <a:pt x="1770" y="73"/>
                  </a:lnTo>
                  <a:lnTo>
                    <a:pt x="1851" y="105"/>
                  </a:lnTo>
                  <a:lnTo>
                    <a:pt x="1930" y="141"/>
                  </a:lnTo>
                  <a:lnTo>
                    <a:pt x="2005" y="182"/>
                  </a:lnTo>
                  <a:lnTo>
                    <a:pt x="2077" y="228"/>
                  </a:lnTo>
                  <a:lnTo>
                    <a:pt x="2146" y="278"/>
                  </a:lnTo>
                  <a:lnTo>
                    <a:pt x="2212" y="332"/>
                  </a:lnTo>
                  <a:lnTo>
                    <a:pt x="2274" y="391"/>
                  </a:lnTo>
                  <a:lnTo>
                    <a:pt x="2333" y="452"/>
                  </a:lnTo>
                  <a:lnTo>
                    <a:pt x="2388" y="518"/>
                  </a:lnTo>
                  <a:lnTo>
                    <a:pt x="2437" y="588"/>
                  </a:lnTo>
                  <a:lnTo>
                    <a:pt x="2484" y="660"/>
                  </a:lnTo>
                  <a:lnTo>
                    <a:pt x="2524" y="736"/>
                  </a:lnTo>
                  <a:lnTo>
                    <a:pt x="2561" y="813"/>
                  </a:lnTo>
                  <a:lnTo>
                    <a:pt x="2592" y="895"/>
                  </a:lnTo>
                  <a:lnTo>
                    <a:pt x="2618" y="978"/>
                  </a:lnTo>
                  <a:lnTo>
                    <a:pt x="2638" y="1064"/>
                  </a:lnTo>
                  <a:lnTo>
                    <a:pt x="2653" y="1151"/>
                  </a:lnTo>
                  <a:lnTo>
                    <a:pt x="2662" y="1241"/>
                  </a:lnTo>
                  <a:lnTo>
                    <a:pt x="2665" y="1332"/>
                  </a:lnTo>
                  <a:lnTo>
                    <a:pt x="2663" y="1417"/>
                  </a:lnTo>
                  <a:lnTo>
                    <a:pt x="2655" y="1502"/>
                  </a:lnTo>
                  <a:lnTo>
                    <a:pt x="2641" y="1585"/>
                  </a:lnTo>
                  <a:lnTo>
                    <a:pt x="2623" y="1667"/>
                  </a:lnTo>
                  <a:lnTo>
                    <a:pt x="2598" y="1748"/>
                  </a:lnTo>
                  <a:lnTo>
                    <a:pt x="2570" y="1827"/>
                  </a:lnTo>
                  <a:lnTo>
                    <a:pt x="2536" y="1904"/>
                  </a:lnTo>
                  <a:lnTo>
                    <a:pt x="2497" y="1979"/>
                  </a:lnTo>
                  <a:lnTo>
                    <a:pt x="2454" y="2051"/>
                  </a:lnTo>
                  <a:lnTo>
                    <a:pt x="2405" y="2122"/>
                  </a:lnTo>
                  <a:lnTo>
                    <a:pt x="2353" y="2189"/>
                  </a:lnTo>
                  <a:lnTo>
                    <a:pt x="3137" y="3004"/>
                  </a:lnTo>
                  <a:lnTo>
                    <a:pt x="3158" y="3029"/>
                  </a:lnTo>
                  <a:lnTo>
                    <a:pt x="3173" y="3056"/>
                  </a:lnTo>
                  <a:lnTo>
                    <a:pt x="3182" y="3084"/>
                  </a:lnTo>
                  <a:lnTo>
                    <a:pt x="3186" y="3113"/>
                  </a:lnTo>
                  <a:lnTo>
                    <a:pt x="3186" y="3143"/>
                  </a:lnTo>
                  <a:lnTo>
                    <a:pt x="3180" y="3172"/>
                  </a:lnTo>
                  <a:lnTo>
                    <a:pt x="3169" y="3200"/>
                  </a:lnTo>
                  <a:lnTo>
                    <a:pt x="3154" y="3227"/>
                  </a:lnTo>
                  <a:lnTo>
                    <a:pt x="3133" y="3250"/>
                  </a:lnTo>
                  <a:lnTo>
                    <a:pt x="3113" y="3267"/>
                  </a:lnTo>
                  <a:lnTo>
                    <a:pt x="3090" y="3280"/>
                  </a:lnTo>
                  <a:lnTo>
                    <a:pt x="3065" y="3291"/>
                  </a:lnTo>
                  <a:lnTo>
                    <a:pt x="3040" y="3297"/>
                  </a:lnTo>
                  <a:lnTo>
                    <a:pt x="3013" y="3299"/>
                  </a:lnTo>
                  <a:lnTo>
                    <a:pt x="2985" y="3297"/>
                  </a:lnTo>
                  <a:lnTo>
                    <a:pt x="2958" y="3290"/>
                  </a:lnTo>
                  <a:lnTo>
                    <a:pt x="2932" y="3279"/>
                  </a:lnTo>
                  <a:lnTo>
                    <a:pt x="2909" y="3264"/>
                  </a:lnTo>
                  <a:lnTo>
                    <a:pt x="2888" y="3245"/>
                  </a:lnTo>
                  <a:lnTo>
                    <a:pt x="2096" y="2423"/>
                  </a:lnTo>
                  <a:lnTo>
                    <a:pt x="2028" y="2468"/>
                  </a:lnTo>
                  <a:lnTo>
                    <a:pt x="1957" y="2508"/>
                  </a:lnTo>
                  <a:lnTo>
                    <a:pt x="1884" y="2544"/>
                  </a:lnTo>
                  <a:lnTo>
                    <a:pt x="1810" y="2576"/>
                  </a:lnTo>
                  <a:lnTo>
                    <a:pt x="1734" y="2602"/>
                  </a:lnTo>
                  <a:lnTo>
                    <a:pt x="1655" y="2625"/>
                  </a:lnTo>
                  <a:lnTo>
                    <a:pt x="1577" y="2641"/>
                  </a:lnTo>
                  <a:lnTo>
                    <a:pt x="1497" y="2653"/>
                  </a:lnTo>
                  <a:lnTo>
                    <a:pt x="1415" y="2661"/>
                  </a:lnTo>
                  <a:lnTo>
                    <a:pt x="1333" y="2664"/>
                  </a:lnTo>
                  <a:lnTo>
                    <a:pt x="1242" y="2661"/>
                  </a:lnTo>
                  <a:lnTo>
                    <a:pt x="1152" y="2651"/>
                  </a:lnTo>
                  <a:lnTo>
                    <a:pt x="1064" y="2637"/>
                  </a:lnTo>
                  <a:lnTo>
                    <a:pt x="979" y="2616"/>
                  </a:lnTo>
                  <a:lnTo>
                    <a:pt x="895" y="2590"/>
                  </a:lnTo>
                  <a:lnTo>
                    <a:pt x="815" y="2559"/>
                  </a:lnTo>
                  <a:lnTo>
                    <a:pt x="736" y="2523"/>
                  </a:lnTo>
                  <a:lnTo>
                    <a:pt x="661" y="2481"/>
                  </a:lnTo>
                  <a:lnTo>
                    <a:pt x="588" y="2436"/>
                  </a:lnTo>
                  <a:lnTo>
                    <a:pt x="519" y="2385"/>
                  </a:lnTo>
                  <a:lnTo>
                    <a:pt x="453" y="2332"/>
                  </a:lnTo>
                  <a:lnTo>
                    <a:pt x="391" y="2273"/>
                  </a:lnTo>
                  <a:lnTo>
                    <a:pt x="333" y="2211"/>
                  </a:lnTo>
                  <a:lnTo>
                    <a:pt x="278" y="2145"/>
                  </a:lnTo>
                  <a:lnTo>
                    <a:pt x="228" y="2076"/>
                  </a:lnTo>
                  <a:lnTo>
                    <a:pt x="183" y="2003"/>
                  </a:lnTo>
                  <a:lnTo>
                    <a:pt x="141" y="1928"/>
                  </a:lnTo>
                  <a:lnTo>
                    <a:pt x="105" y="1849"/>
                  </a:lnTo>
                  <a:lnTo>
                    <a:pt x="74" y="1769"/>
                  </a:lnTo>
                  <a:lnTo>
                    <a:pt x="48" y="1685"/>
                  </a:lnTo>
                  <a:lnTo>
                    <a:pt x="28" y="1600"/>
                  </a:lnTo>
                  <a:lnTo>
                    <a:pt x="12" y="1512"/>
                  </a:lnTo>
                  <a:lnTo>
                    <a:pt x="3" y="1423"/>
                  </a:lnTo>
                  <a:lnTo>
                    <a:pt x="0" y="1332"/>
                  </a:lnTo>
                  <a:lnTo>
                    <a:pt x="3" y="1241"/>
                  </a:lnTo>
                  <a:lnTo>
                    <a:pt x="12" y="1151"/>
                  </a:lnTo>
                  <a:lnTo>
                    <a:pt x="28" y="1064"/>
                  </a:lnTo>
                  <a:lnTo>
                    <a:pt x="48" y="978"/>
                  </a:lnTo>
                  <a:lnTo>
                    <a:pt x="74" y="895"/>
                  </a:lnTo>
                  <a:lnTo>
                    <a:pt x="105" y="813"/>
                  </a:lnTo>
                  <a:lnTo>
                    <a:pt x="141" y="736"/>
                  </a:lnTo>
                  <a:lnTo>
                    <a:pt x="183" y="660"/>
                  </a:lnTo>
                  <a:lnTo>
                    <a:pt x="228" y="588"/>
                  </a:lnTo>
                  <a:lnTo>
                    <a:pt x="278" y="518"/>
                  </a:lnTo>
                  <a:lnTo>
                    <a:pt x="333" y="452"/>
                  </a:lnTo>
                  <a:lnTo>
                    <a:pt x="391" y="391"/>
                  </a:lnTo>
                  <a:lnTo>
                    <a:pt x="453" y="332"/>
                  </a:lnTo>
                  <a:lnTo>
                    <a:pt x="519" y="278"/>
                  </a:lnTo>
                  <a:lnTo>
                    <a:pt x="588" y="228"/>
                  </a:lnTo>
                  <a:lnTo>
                    <a:pt x="661" y="182"/>
                  </a:lnTo>
                  <a:lnTo>
                    <a:pt x="736" y="141"/>
                  </a:lnTo>
                  <a:lnTo>
                    <a:pt x="815" y="105"/>
                  </a:lnTo>
                  <a:lnTo>
                    <a:pt x="895" y="73"/>
                  </a:lnTo>
                  <a:lnTo>
                    <a:pt x="979" y="47"/>
                  </a:lnTo>
                  <a:lnTo>
                    <a:pt x="1064" y="27"/>
                  </a:lnTo>
                  <a:lnTo>
                    <a:pt x="1152" y="12"/>
                  </a:lnTo>
                  <a:lnTo>
                    <a:pt x="1242" y="3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/>
          <p:nvPr/>
        </p:nvSpPr>
        <p:spPr bwMode="auto">
          <a:xfrm>
            <a:off x="5758778" y="4095846"/>
            <a:ext cx="2241035" cy="887087"/>
          </a:xfrm>
          <a:custGeom>
            <a:avLst/>
            <a:gdLst>
              <a:gd name="connsiteX0" fmla="*/ 310562 w 1986962"/>
              <a:gd name="connsiteY0" fmla="*/ 0 h 665315"/>
              <a:gd name="connsiteX1" fmla="*/ 1986962 w 1986962"/>
              <a:gd name="connsiteY1" fmla="*/ 0 h 665315"/>
              <a:gd name="connsiteX2" fmla="*/ 1676400 w 1986962"/>
              <a:gd name="connsiteY2" fmla="*/ 665315 h 665315"/>
              <a:gd name="connsiteX3" fmla="*/ 0 w 1986962"/>
              <a:gd name="connsiteY3" fmla="*/ 665315 h 66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6962" h="665315">
                <a:moveTo>
                  <a:pt x="310562" y="0"/>
                </a:moveTo>
                <a:lnTo>
                  <a:pt x="1986962" y="0"/>
                </a:lnTo>
                <a:lnTo>
                  <a:pt x="1676400" y="665315"/>
                </a:lnTo>
                <a:lnTo>
                  <a:pt x="0" y="665315"/>
                </a:lnTo>
                <a:close/>
              </a:path>
            </a:pathLst>
          </a:custGeom>
          <a:solidFill>
            <a:srgbClr val="A6A6A6"/>
          </a:solidFill>
          <a:ln w="19050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7AEC67-F9BF-4C33-90BD-273CD4E86414}"/>
              </a:ext>
            </a:extLst>
          </p:cNvPr>
          <p:cNvGrpSpPr/>
          <p:nvPr/>
        </p:nvGrpSpPr>
        <p:grpSpPr>
          <a:xfrm>
            <a:off x="5044375" y="5588548"/>
            <a:ext cx="2241035" cy="887087"/>
            <a:chOff x="5490041" y="4630485"/>
            <a:chExt cx="2241035" cy="887087"/>
          </a:xfrm>
        </p:grpSpPr>
        <p:sp>
          <p:nvSpPr>
            <p:cNvPr id="30" name="Freeform 29"/>
            <p:cNvSpPr/>
            <p:nvPr/>
          </p:nvSpPr>
          <p:spPr bwMode="auto">
            <a:xfrm>
              <a:off x="5490041" y="4630485"/>
              <a:ext cx="2241035" cy="887087"/>
            </a:xfrm>
            <a:custGeom>
              <a:avLst/>
              <a:gdLst>
                <a:gd name="connsiteX0" fmla="*/ 310562 w 1986962"/>
                <a:gd name="connsiteY0" fmla="*/ 0 h 665315"/>
                <a:gd name="connsiteX1" fmla="*/ 1986962 w 1986962"/>
                <a:gd name="connsiteY1" fmla="*/ 0 h 665315"/>
                <a:gd name="connsiteX2" fmla="*/ 1676400 w 1986962"/>
                <a:gd name="connsiteY2" fmla="*/ 665315 h 665315"/>
                <a:gd name="connsiteX3" fmla="*/ 0 w 1986962"/>
                <a:gd name="connsiteY3" fmla="*/ 665315 h 66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6962" h="665315">
                  <a:moveTo>
                    <a:pt x="310562" y="0"/>
                  </a:moveTo>
                  <a:lnTo>
                    <a:pt x="1986962" y="0"/>
                  </a:lnTo>
                  <a:lnTo>
                    <a:pt x="1676400" y="665315"/>
                  </a:lnTo>
                  <a:lnTo>
                    <a:pt x="0" y="665315"/>
                  </a:lnTo>
                  <a:close/>
                </a:path>
              </a:pathLst>
            </a:custGeom>
            <a:solidFill>
              <a:srgbClr val="1991AC"/>
            </a:solidFill>
            <a:ln w="19050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D48584D-3B56-462A-A763-696D061E7796}"/>
                </a:ext>
              </a:extLst>
            </p:cNvPr>
            <p:cNvGrpSpPr/>
            <p:nvPr/>
          </p:nvGrpSpPr>
          <p:grpSpPr>
            <a:xfrm>
              <a:off x="6319731" y="4766109"/>
              <a:ext cx="581655" cy="581655"/>
              <a:chOff x="-1238250" y="2566988"/>
              <a:chExt cx="1381125" cy="1381125"/>
            </a:xfrm>
            <a:solidFill>
              <a:schemeClr val="bg1"/>
            </a:solidFill>
          </p:grpSpPr>
          <p:sp>
            <p:nvSpPr>
              <p:cNvPr id="46" name="Freeform 32">
                <a:extLst>
                  <a:ext uri="{FF2B5EF4-FFF2-40B4-BE49-F238E27FC236}">
                    <a16:creationId xmlns:a16="http://schemas.microsoft.com/office/drawing/2014/main" id="{17CE8D51-16FB-4BCC-957B-B786641CA3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38250" y="2566988"/>
                <a:ext cx="1381125" cy="1381125"/>
              </a:xfrm>
              <a:custGeom>
                <a:avLst/>
                <a:gdLst>
                  <a:gd name="T0" fmla="*/ 1520 w 3480"/>
                  <a:gd name="T1" fmla="*/ 434 h 3480"/>
                  <a:gd name="T2" fmla="*/ 1188 w 3480"/>
                  <a:gd name="T3" fmla="*/ 611 h 3480"/>
                  <a:gd name="T4" fmla="*/ 919 w 3480"/>
                  <a:gd name="T5" fmla="*/ 632 h 3480"/>
                  <a:gd name="T6" fmla="*/ 509 w 3480"/>
                  <a:gd name="T7" fmla="*/ 752 h 3480"/>
                  <a:gd name="T8" fmla="*/ 668 w 3480"/>
                  <a:gd name="T9" fmla="*/ 1063 h 3480"/>
                  <a:gd name="T10" fmla="*/ 502 w 3480"/>
                  <a:gd name="T11" fmla="*/ 1461 h 3480"/>
                  <a:gd name="T12" fmla="*/ 171 w 3480"/>
                  <a:gd name="T13" fmla="*/ 1568 h 3480"/>
                  <a:gd name="T14" fmla="*/ 375 w 3480"/>
                  <a:gd name="T15" fmla="*/ 1942 h 3480"/>
                  <a:gd name="T16" fmla="*/ 552 w 3480"/>
                  <a:gd name="T17" fmla="*/ 2149 h 3480"/>
                  <a:gd name="T18" fmla="*/ 661 w 3480"/>
                  <a:gd name="T19" fmla="*/ 2507 h 3480"/>
                  <a:gd name="T20" fmla="*/ 735 w 3480"/>
                  <a:gd name="T21" fmla="*/ 2965 h 3480"/>
                  <a:gd name="T22" fmla="*/ 1001 w 3480"/>
                  <a:gd name="T23" fmla="*/ 2812 h 3480"/>
                  <a:gd name="T24" fmla="*/ 1405 w 3480"/>
                  <a:gd name="T25" fmla="*/ 2952 h 3480"/>
                  <a:gd name="T26" fmla="*/ 1550 w 3480"/>
                  <a:gd name="T27" fmla="*/ 3204 h 3480"/>
                  <a:gd name="T28" fmla="*/ 1915 w 3480"/>
                  <a:gd name="T29" fmla="*/ 3301 h 3480"/>
                  <a:gd name="T30" fmla="*/ 2046 w 3480"/>
                  <a:gd name="T31" fmla="*/ 2962 h 3480"/>
                  <a:gd name="T32" fmla="*/ 2448 w 3480"/>
                  <a:gd name="T33" fmla="*/ 2810 h 3480"/>
                  <a:gd name="T34" fmla="*/ 2738 w 3480"/>
                  <a:gd name="T35" fmla="*/ 2971 h 3480"/>
                  <a:gd name="T36" fmla="*/ 2831 w 3480"/>
                  <a:gd name="T37" fmla="*/ 2535 h 3480"/>
                  <a:gd name="T38" fmla="*/ 2901 w 3480"/>
                  <a:gd name="T39" fmla="*/ 2221 h 3480"/>
                  <a:gd name="T40" fmla="*/ 3074 w 3480"/>
                  <a:gd name="T41" fmla="*/ 1950 h 3480"/>
                  <a:gd name="T42" fmla="*/ 3315 w 3480"/>
                  <a:gd name="T43" fmla="*/ 1575 h 3480"/>
                  <a:gd name="T44" fmla="*/ 2997 w 3480"/>
                  <a:gd name="T45" fmla="*/ 1484 h 3480"/>
                  <a:gd name="T46" fmla="*/ 2821 w 3480"/>
                  <a:gd name="T47" fmla="*/ 1091 h 3480"/>
                  <a:gd name="T48" fmla="*/ 2967 w 3480"/>
                  <a:gd name="T49" fmla="*/ 760 h 3480"/>
                  <a:gd name="T50" fmla="*/ 2641 w 3480"/>
                  <a:gd name="T51" fmla="*/ 572 h 3480"/>
                  <a:gd name="T52" fmla="*/ 2360 w 3480"/>
                  <a:gd name="T53" fmla="*/ 646 h 3480"/>
                  <a:gd name="T54" fmla="*/ 1976 w 3480"/>
                  <a:gd name="T55" fmla="*/ 461 h 3480"/>
                  <a:gd name="T56" fmla="*/ 1896 w 3480"/>
                  <a:gd name="T57" fmla="*/ 162 h 3480"/>
                  <a:gd name="T58" fmla="*/ 2036 w 3480"/>
                  <a:gd name="T59" fmla="*/ 67 h 3480"/>
                  <a:gd name="T60" fmla="*/ 2110 w 3480"/>
                  <a:gd name="T61" fmla="*/ 367 h 3480"/>
                  <a:gd name="T62" fmla="*/ 2455 w 3480"/>
                  <a:gd name="T63" fmla="*/ 507 h 3480"/>
                  <a:gd name="T64" fmla="*/ 2759 w 3480"/>
                  <a:gd name="T65" fmla="*/ 349 h 3480"/>
                  <a:gd name="T66" fmla="*/ 3125 w 3480"/>
                  <a:gd name="T67" fmla="*/ 693 h 3480"/>
                  <a:gd name="T68" fmla="*/ 2977 w 3480"/>
                  <a:gd name="T69" fmla="*/ 1018 h 3480"/>
                  <a:gd name="T70" fmla="*/ 3110 w 3480"/>
                  <a:gd name="T71" fmla="*/ 1367 h 3480"/>
                  <a:gd name="T72" fmla="*/ 3386 w 3480"/>
                  <a:gd name="T73" fmla="*/ 1425 h 3480"/>
                  <a:gd name="T74" fmla="*/ 3477 w 3480"/>
                  <a:gd name="T75" fmla="*/ 1929 h 3480"/>
                  <a:gd name="T76" fmla="*/ 3226 w 3480"/>
                  <a:gd name="T77" fmla="*/ 2090 h 3480"/>
                  <a:gd name="T78" fmla="*/ 3052 w 3480"/>
                  <a:gd name="T79" fmla="*/ 2283 h 3480"/>
                  <a:gd name="T80" fmla="*/ 3114 w 3480"/>
                  <a:gd name="T81" fmla="*/ 2648 h 3480"/>
                  <a:gd name="T82" fmla="*/ 3080 w 3480"/>
                  <a:gd name="T83" fmla="*/ 2860 h 3480"/>
                  <a:gd name="T84" fmla="*/ 2674 w 3480"/>
                  <a:gd name="T85" fmla="*/ 3125 h 3480"/>
                  <a:gd name="T86" fmla="*/ 2363 w 3480"/>
                  <a:gd name="T87" fmla="*/ 3016 h 3480"/>
                  <a:gd name="T88" fmla="*/ 2104 w 3480"/>
                  <a:gd name="T89" fmla="*/ 3126 h 3480"/>
                  <a:gd name="T90" fmla="*/ 1959 w 3480"/>
                  <a:gd name="T91" fmla="*/ 3468 h 3480"/>
                  <a:gd name="T92" fmla="*/ 1444 w 3480"/>
                  <a:gd name="T93" fmla="*/ 3413 h 3480"/>
                  <a:gd name="T94" fmla="*/ 1370 w 3480"/>
                  <a:gd name="T95" fmla="*/ 3113 h 3480"/>
                  <a:gd name="T96" fmla="*/ 1025 w 3480"/>
                  <a:gd name="T97" fmla="*/ 2973 h 3480"/>
                  <a:gd name="T98" fmla="*/ 721 w 3480"/>
                  <a:gd name="T99" fmla="*/ 3131 h 3480"/>
                  <a:gd name="T100" fmla="*/ 355 w 3480"/>
                  <a:gd name="T101" fmla="*/ 2787 h 3480"/>
                  <a:gd name="T102" fmla="*/ 503 w 3480"/>
                  <a:gd name="T103" fmla="*/ 2462 h 3480"/>
                  <a:gd name="T104" fmla="*/ 370 w 3480"/>
                  <a:gd name="T105" fmla="*/ 2113 h 3480"/>
                  <a:gd name="T106" fmla="*/ 94 w 3480"/>
                  <a:gd name="T107" fmla="*/ 2055 h 3480"/>
                  <a:gd name="T108" fmla="*/ 3 w 3480"/>
                  <a:gd name="T109" fmla="*/ 1551 h 3480"/>
                  <a:gd name="T110" fmla="*/ 254 w 3480"/>
                  <a:gd name="T111" fmla="*/ 1390 h 3480"/>
                  <a:gd name="T112" fmla="*/ 428 w 3480"/>
                  <a:gd name="T113" fmla="*/ 1197 h 3480"/>
                  <a:gd name="T114" fmla="*/ 366 w 3480"/>
                  <a:gd name="T115" fmla="*/ 832 h 3480"/>
                  <a:gd name="T116" fmla="*/ 400 w 3480"/>
                  <a:gd name="T117" fmla="*/ 620 h 3480"/>
                  <a:gd name="T118" fmla="*/ 806 w 3480"/>
                  <a:gd name="T119" fmla="*/ 355 h 3480"/>
                  <a:gd name="T120" fmla="*/ 1117 w 3480"/>
                  <a:gd name="T121" fmla="*/ 464 h 3480"/>
                  <a:gd name="T122" fmla="*/ 1376 w 3480"/>
                  <a:gd name="T123" fmla="*/ 354 h 3480"/>
                  <a:gd name="T124" fmla="*/ 1521 w 3480"/>
                  <a:gd name="T125" fmla="*/ 12 h 3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480" h="3480">
                    <a:moveTo>
                      <a:pt x="1584" y="162"/>
                    </a:moveTo>
                    <a:lnTo>
                      <a:pt x="1575" y="165"/>
                    </a:lnTo>
                    <a:lnTo>
                      <a:pt x="1568" y="171"/>
                    </a:lnTo>
                    <a:lnTo>
                      <a:pt x="1565" y="179"/>
                    </a:lnTo>
                    <a:lnTo>
                      <a:pt x="1550" y="277"/>
                    </a:lnTo>
                    <a:lnTo>
                      <a:pt x="1538" y="375"/>
                    </a:lnTo>
                    <a:lnTo>
                      <a:pt x="1530" y="406"/>
                    </a:lnTo>
                    <a:lnTo>
                      <a:pt x="1520" y="434"/>
                    </a:lnTo>
                    <a:lnTo>
                      <a:pt x="1504" y="461"/>
                    </a:lnTo>
                    <a:lnTo>
                      <a:pt x="1484" y="483"/>
                    </a:lnTo>
                    <a:lnTo>
                      <a:pt x="1461" y="502"/>
                    </a:lnTo>
                    <a:lnTo>
                      <a:pt x="1434" y="518"/>
                    </a:lnTo>
                    <a:lnTo>
                      <a:pt x="1405" y="528"/>
                    </a:lnTo>
                    <a:lnTo>
                      <a:pt x="1331" y="552"/>
                    </a:lnTo>
                    <a:lnTo>
                      <a:pt x="1259" y="579"/>
                    </a:lnTo>
                    <a:lnTo>
                      <a:pt x="1188" y="611"/>
                    </a:lnTo>
                    <a:lnTo>
                      <a:pt x="1120" y="646"/>
                    </a:lnTo>
                    <a:lnTo>
                      <a:pt x="1091" y="659"/>
                    </a:lnTo>
                    <a:lnTo>
                      <a:pt x="1063" y="668"/>
                    </a:lnTo>
                    <a:lnTo>
                      <a:pt x="1032" y="670"/>
                    </a:lnTo>
                    <a:lnTo>
                      <a:pt x="1003" y="668"/>
                    </a:lnTo>
                    <a:lnTo>
                      <a:pt x="973" y="661"/>
                    </a:lnTo>
                    <a:lnTo>
                      <a:pt x="945" y="649"/>
                    </a:lnTo>
                    <a:lnTo>
                      <a:pt x="919" y="632"/>
                    </a:lnTo>
                    <a:lnTo>
                      <a:pt x="839" y="572"/>
                    </a:lnTo>
                    <a:lnTo>
                      <a:pt x="760" y="513"/>
                    </a:lnTo>
                    <a:lnTo>
                      <a:pt x="752" y="509"/>
                    </a:lnTo>
                    <a:lnTo>
                      <a:pt x="742" y="509"/>
                    </a:lnTo>
                    <a:lnTo>
                      <a:pt x="735" y="515"/>
                    </a:lnTo>
                    <a:lnTo>
                      <a:pt x="515" y="735"/>
                    </a:lnTo>
                    <a:lnTo>
                      <a:pt x="509" y="742"/>
                    </a:lnTo>
                    <a:lnTo>
                      <a:pt x="509" y="752"/>
                    </a:lnTo>
                    <a:lnTo>
                      <a:pt x="513" y="760"/>
                    </a:lnTo>
                    <a:lnTo>
                      <a:pt x="572" y="839"/>
                    </a:lnTo>
                    <a:lnTo>
                      <a:pt x="632" y="919"/>
                    </a:lnTo>
                    <a:lnTo>
                      <a:pt x="649" y="945"/>
                    </a:lnTo>
                    <a:lnTo>
                      <a:pt x="661" y="973"/>
                    </a:lnTo>
                    <a:lnTo>
                      <a:pt x="668" y="1003"/>
                    </a:lnTo>
                    <a:lnTo>
                      <a:pt x="670" y="1032"/>
                    </a:lnTo>
                    <a:lnTo>
                      <a:pt x="668" y="1063"/>
                    </a:lnTo>
                    <a:lnTo>
                      <a:pt x="659" y="1091"/>
                    </a:lnTo>
                    <a:lnTo>
                      <a:pt x="646" y="1120"/>
                    </a:lnTo>
                    <a:lnTo>
                      <a:pt x="611" y="1188"/>
                    </a:lnTo>
                    <a:lnTo>
                      <a:pt x="579" y="1259"/>
                    </a:lnTo>
                    <a:lnTo>
                      <a:pt x="552" y="1331"/>
                    </a:lnTo>
                    <a:lnTo>
                      <a:pt x="528" y="1405"/>
                    </a:lnTo>
                    <a:lnTo>
                      <a:pt x="518" y="1434"/>
                    </a:lnTo>
                    <a:lnTo>
                      <a:pt x="502" y="1461"/>
                    </a:lnTo>
                    <a:lnTo>
                      <a:pt x="483" y="1484"/>
                    </a:lnTo>
                    <a:lnTo>
                      <a:pt x="461" y="1504"/>
                    </a:lnTo>
                    <a:lnTo>
                      <a:pt x="434" y="1520"/>
                    </a:lnTo>
                    <a:lnTo>
                      <a:pt x="406" y="1530"/>
                    </a:lnTo>
                    <a:lnTo>
                      <a:pt x="375" y="1538"/>
                    </a:lnTo>
                    <a:lnTo>
                      <a:pt x="277" y="1550"/>
                    </a:lnTo>
                    <a:lnTo>
                      <a:pt x="179" y="1565"/>
                    </a:lnTo>
                    <a:lnTo>
                      <a:pt x="171" y="1568"/>
                    </a:lnTo>
                    <a:lnTo>
                      <a:pt x="165" y="1575"/>
                    </a:lnTo>
                    <a:lnTo>
                      <a:pt x="162" y="1585"/>
                    </a:lnTo>
                    <a:lnTo>
                      <a:pt x="162" y="1896"/>
                    </a:lnTo>
                    <a:lnTo>
                      <a:pt x="165" y="1905"/>
                    </a:lnTo>
                    <a:lnTo>
                      <a:pt x="171" y="1912"/>
                    </a:lnTo>
                    <a:lnTo>
                      <a:pt x="179" y="1915"/>
                    </a:lnTo>
                    <a:lnTo>
                      <a:pt x="277" y="1930"/>
                    </a:lnTo>
                    <a:lnTo>
                      <a:pt x="375" y="1942"/>
                    </a:lnTo>
                    <a:lnTo>
                      <a:pt x="406" y="1950"/>
                    </a:lnTo>
                    <a:lnTo>
                      <a:pt x="434" y="1960"/>
                    </a:lnTo>
                    <a:lnTo>
                      <a:pt x="461" y="1976"/>
                    </a:lnTo>
                    <a:lnTo>
                      <a:pt x="483" y="1996"/>
                    </a:lnTo>
                    <a:lnTo>
                      <a:pt x="502" y="2019"/>
                    </a:lnTo>
                    <a:lnTo>
                      <a:pt x="518" y="2046"/>
                    </a:lnTo>
                    <a:lnTo>
                      <a:pt x="528" y="2075"/>
                    </a:lnTo>
                    <a:lnTo>
                      <a:pt x="552" y="2149"/>
                    </a:lnTo>
                    <a:lnTo>
                      <a:pt x="579" y="2221"/>
                    </a:lnTo>
                    <a:lnTo>
                      <a:pt x="611" y="2292"/>
                    </a:lnTo>
                    <a:lnTo>
                      <a:pt x="646" y="2360"/>
                    </a:lnTo>
                    <a:lnTo>
                      <a:pt x="659" y="2389"/>
                    </a:lnTo>
                    <a:lnTo>
                      <a:pt x="668" y="2417"/>
                    </a:lnTo>
                    <a:lnTo>
                      <a:pt x="670" y="2448"/>
                    </a:lnTo>
                    <a:lnTo>
                      <a:pt x="668" y="2477"/>
                    </a:lnTo>
                    <a:lnTo>
                      <a:pt x="661" y="2507"/>
                    </a:lnTo>
                    <a:lnTo>
                      <a:pt x="649" y="2535"/>
                    </a:lnTo>
                    <a:lnTo>
                      <a:pt x="632" y="2561"/>
                    </a:lnTo>
                    <a:lnTo>
                      <a:pt x="572" y="2641"/>
                    </a:lnTo>
                    <a:lnTo>
                      <a:pt x="513" y="2720"/>
                    </a:lnTo>
                    <a:lnTo>
                      <a:pt x="509" y="2728"/>
                    </a:lnTo>
                    <a:lnTo>
                      <a:pt x="509" y="2738"/>
                    </a:lnTo>
                    <a:lnTo>
                      <a:pt x="515" y="2745"/>
                    </a:lnTo>
                    <a:lnTo>
                      <a:pt x="735" y="2965"/>
                    </a:lnTo>
                    <a:lnTo>
                      <a:pt x="742" y="2971"/>
                    </a:lnTo>
                    <a:lnTo>
                      <a:pt x="752" y="2972"/>
                    </a:lnTo>
                    <a:lnTo>
                      <a:pt x="760" y="2967"/>
                    </a:lnTo>
                    <a:lnTo>
                      <a:pt x="839" y="2908"/>
                    </a:lnTo>
                    <a:lnTo>
                      <a:pt x="919" y="2848"/>
                    </a:lnTo>
                    <a:lnTo>
                      <a:pt x="945" y="2831"/>
                    </a:lnTo>
                    <a:lnTo>
                      <a:pt x="972" y="2820"/>
                    </a:lnTo>
                    <a:lnTo>
                      <a:pt x="1001" y="2812"/>
                    </a:lnTo>
                    <a:lnTo>
                      <a:pt x="1030" y="2810"/>
                    </a:lnTo>
                    <a:lnTo>
                      <a:pt x="1061" y="2812"/>
                    </a:lnTo>
                    <a:lnTo>
                      <a:pt x="1091" y="2821"/>
                    </a:lnTo>
                    <a:lnTo>
                      <a:pt x="1120" y="2834"/>
                    </a:lnTo>
                    <a:lnTo>
                      <a:pt x="1188" y="2869"/>
                    </a:lnTo>
                    <a:lnTo>
                      <a:pt x="1259" y="2901"/>
                    </a:lnTo>
                    <a:lnTo>
                      <a:pt x="1331" y="2928"/>
                    </a:lnTo>
                    <a:lnTo>
                      <a:pt x="1405" y="2952"/>
                    </a:lnTo>
                    <a:lnTo>
                      <a:pt x="1434" y="2962"/>
                    </a:lnTo>
                    <a:lnTo>
                      <a:pt x="1461" y="2978"/>
                    </a:lnTo>
                    <a:lnTo>
                      <a:pt x="1484" y="2997"/>
                    </a:lnTo>
                    <a:lnTo>
                      <a:pt x="1504" y="3019"/>
                    </a:lnTo>
                    <a:lnTo>
                      <a:pt x="1520" y="3046"/>
                    </a:lnTo>
                    <a:lnTo>
                      <a:pt x="1530" y="3074"/>
                    </a:lnTo>
                    <a:lnTo>
                      <a:pt x="1538" y="3105"/>
                    </a:lnTo>
                    <a:lnTo>
                      <a:pt x="1550" y="3204"/>
                    </a:lnTo>
                    <a:lnTo>
                      <a:pt x="1565" y="3301"/>
                    </a:lnTo>
                    <a:lnTo>
                      <a:pt x="1568" y="3309"/>
                    </a:lnTo>
                    <a:lnTo>
                      <a:pt x="1575" y="3315"/>
                    </a:lnTo>
                    <a:lnTo>
                      <a:pt x="1584" y="3318"/>
                    </a:lnTo>
                    <a:lnTo>
                      <a:pt x="1896" y="3318"/>
                    </a:lnTo>
                    <a:lnTo>
                      <a:pt x="1905" y="3315"/>
                    </a:lnTo>
                    <a:lnTo>
                      <a:pt x="1912" y="3309"/>
                    </a:lnTo>
                    <a:lnTo>
                      <a:pt x="1915" y="3301"/>
                    </a:lnTo>
                    <a:lnTo>
                      <a:pt x="1930" y="3203"/>
                    </a:lnTo>
                    <a:lnTo>
                      <a:pt x="1942" y="3105"/>
                    </a:lnTo>
                    <a:lnTo>
                      <a:pt x="1950" y="3074"/>
                    </a:lnTo>
                    <a:lnTo>
                      <a:pt x="1960" y="3046"/>
                    </a:lnTo>
                    <a:lnTo>
                      <a:pt x="1976" y="3019"/>
                    </a:lnTo>
                    <a:lnTo>
                      <a:pt x="1996" y="2997"/>
                    </a:lnTo>
                    <a:lnTo>
                      <a:pt x="2019" y="2978"/>
                    </a:lnTo>
                    <a:lnTo>
                      <a:pt x="2046" y="2962"/>
                    </a:lnTo>
                    <a:lnTo>
                      <a:pt x="2075" y="2952"/>
                    </a:lnTo>
                    <a:lnTo>
                      <a:pt x="2149" y="2928"/>
                    </a:lnTo>
                    <a:lnTo>
                      <a:pt x="2221" y="2901"/>
                    </a:lnTo>
                    <a:lnTo>
                      <a:pt x="2292" y="2869"/>
                    </a:lnTo>
                    <a:lnTo>
                      <a:pt x="2360" y="2834"/>
                    </a:lnTo>
                    <a:lnTo>
                      <a:pt x="2389" y="2821"/>
                    </a:lnTo>
                    <a:lnTo>
                      <a:pt x="2417" y="2812"/>
                    </a:lnTo>
                    <a:lnTo>
                      <a:pt x="2448" y="2810"/>
                    </a:lnTo>
                    <a:lnTo>
                      <a:pt x="2477" y="2812"/>
                    </a:lnTo>
                    <a:lnTo>
                      <a:pt x="2507" y="2819"/>
                    </a:lnTo>
                    <a:lnTo>
                      <a:pt x="2535" y="2831"/>
                    </a:lnTo>
                    <a:lnTo>
                      <a:pt x="2561" y="2848"/>
                    </a:lnTo>
                    <a:lnTo>
                      <a:pt x="2641" y="2908"/>
                    </a:lnTo>
                    <a:lnTo>
                      <a:pt x="2720" y="2967"/>
                    </a:lnTo>
                    <a:lnTo>
                      <a:pt x="2728" y="2972"/>
                    </a:lnTo>
                    <a:lnTo>
                      <a:pt x="2738" y="2971"/>
                    </a:lnTo>
                    <a:lnTo>
                      <a:pt x="2745" y="2965"/>
                    </a:lnTo>
                    <a:lnTo>
                      <a:pt x="2965" y="2745"/>
                    </a:lnTo>
                    <a:lnTo>
                      <a:pt x="2971" y="2738"/>
                    </a:lnTo>
                    <a:lnTo>
                      <a:pt x="2971" y="2728"/>
                    </a:lnTo>
                    <a:lnTo>
                      <a:pt x="2967" y="2720"/>
                    </a:lnTo>
                    <a:lnTo>
                      <a:pt x="2908" y="2641"/>
                    </a:lnTo>
                    <a:lnTo>
                      <a:pt x="2848" y="2561"/>
                    </a:lnTo>
                    <a:lnTo>
                      <a:pt x="2831" y="2535"/>
                    </a:lnTo>
                    <a:lnTo>
                      <a:pt x="2819" y="2507"/>
                    </a:lnTo>
                    <a:lnTo>
                      <a:pt x="2812" y="2477"/>
                    </a:lnTo>
                    <a:lnTo>
                      <a:pt x="2810" y="2448"/>
                    </a:lnTo>
                    <a:lnTo>
                      <a:pt x="2812" y="2417"/>
                    </a:lnTo>
                    <a:lnTo>
                      <a:pt x="2821" y="2389"/>
                    </a:lnTo>
                    <a:lnTo>
                      <a:pt x="2834" y="2360"/>
                    </a:lnTo>
                    <a:lnTo>
                      <a:pt x="2869" y="2292"/>
                    </a:lnTo>
                    <a:lnTo>
                      <a:pt x="2901" y="2221"/>
                    </a:lnTo>
                    <a:lnTo>
                      <a:pt x="2928" y="2149"/>
                    </a:lnTo>
                    <a:lnTo>
                      <a:pt x="2952" y="2075"/>
                    </a:lnTo>
                    <a:lnTo>
                      <a:pt x="2962" y="2046"/>
                    </a:lnTo>
                    <a:lnTo>
                      <a:pt x="2978" y="2019"/>
                    </a:lnTo>
                    <a:lnTo>
                      <a:pt x="2997" y="1996"/>
                    </a:lnTo>
                    <a:lnTo>
                      <a:pt x="3019" y="1976"/>
                    </a:lnTo>
                    <a:lnTo>
                      <a:pt x="3046" y="1960"/>
                    </a:lnTo>
                    <a:lnTo>
                      <a:pt x="3074" y="1950"/>
                    </a:lnTo>
                    <a:lnTo>
                      <a:pt x="3105" y="1942"/>
                    </a:lnTo>
                    <a:lnTo>
                      <a:pt x="3203" y="1930"/>
                    </a:lnTo>
                    <a:lnTo>
                      <a:pt x="3301" y="1915"/>
                    </a:lnTo>
                    <a:lnTo>
                      <a:pt x="3309" y="1912"/>
                    </a:lnTo>
                    <a:lnTo>
                      <a:pt x="3315" y="1905"/>
                    </a:lnTo>
                    <a:lnTo>
                      <a:pt x="3318" y="1896"/>
                    </a:lnTo>
                    <a:lnTo>
                      <a:pt x="3318" y="1584"/>
                    </a:lnTo>
                    <a:lnTo>
                      <a:pt x="3315" y="1575"/>
                    </a:lnTo>
                    <a:lnTo>
                      <a:pt x="3309" y="1568"/>
                    </a:lnTo>
                    <a:lnTo>
                      <a:pt x="3301" y="1565"/>
                    </a:lnTo>
                    <a:lnTo>
                      <a:pt x="3203" y="1550"/>
                    </a:lnTo>
                    <a:lnTo>
                      <a:pt x="3105" y="1538"/>
                    </a:lnTo>
                    <a:lnTo>
                      <a:pt x="3074" y="1530"/>
                    </a:lnTo>
                    <a:lnTo>
                      <a:pt x="3046" y="1520"/>
                    </a:lnTo>
                    <a:lnTo>
                      <a:pt x="3019" y="1504"/>
                    </a:lnTo>
                    <a:lnTo>
                      <a:pt x="2997" y="1484"/>
                    </a:lnTo>
                    <a:lnTo>
                      <a:pt x="2978" y="1461"/>
                    </a:lnTo>
                    <a:lnTo>
                      <a:pt x="2962" y="1434"/>
                    </a:lnTo>
                    <a:lnTo>
                      <a:pt x="2952" y="1405"/>
                    </a:lnTo>
                    <a:lnTo>
                      <a:pt x="2928" y="1331"/>
                    </a:lnTo>
                    <a:lnTo>
                      <a:pt x="2901" y="1259"/>
                    </a:lnTo>
                    <a:lnTo>
                      <a:pt x="2869" y="1188"/>
                    </a:lnTo>
                    <a:lnTo>
                      <a:pt x="2834" y="1120"/>
                    </a:lnTo>
                    <a:lnTo>
                      <a:pt x="2821" y="1091"/>
                    </a:lnTo>
                    <a:lnTo>
                      <a:pt x="2812" y="1063"/>
                    </a:lnTo>
                    <a:lnTo>
                      <a:pt x="2810" y="1032"/>
                    </a:lnTo>
                    <a:lnTo>
                      <a:pt x="2812" y="1003"/>
                    </a:lnTo>
                    <a:lnTo>
                      <a:pt x="2819" y="973"/>
                    </a:lnTo>
                    <a:lnTo>
                      <a:pt x="2831" y="945"/>
                    </a:lnTo>
                    <a:lnTo>
                      <a:pt x="2848" y="919"/>
                    </a:lnTo>
                    <a:lnTo>
                      <a:pt x="2908" y="839"/>
                    </a:lnTo>
                    <a:lnTo>
                      <a:pt x="2967" y="760"/>
                    </a:lnTo>
                    <a:lnTo>
                      <a:pt x="2971" y="752"/>
                    </a:lnTo>
                    <a:lnTo>
                      <a:pt x="2971" y="742"/>
                    </a:lnTo>
                    <a:lnTo>
                      <a:pt x="2965" y="735"/>
                    </a:lnTo>
                    <a:lnTo>
                      <a:pt x="2745" y="515"/>
                    </a:lnTo>
                    <a:lnTo>
                      <a:pt x="2738" y="509"/>
                    </a:lnTo>
                    <a:lnTo>
                      <a:pt x="2728" y="509"/>
                    </a:lnTo>
                    <a:lnTo>
                      <a:pt x="2720" y="513"/>
                    </a:lnTo>
                    <a:lnTo>
                      <a:pt x="2641" y="572"/>
                    </a:lnTo>
                    <a:lnTo>
                      <a:pt x="2561" y="632"/>
                    </a:lnTo>
                    <a:lnTo>
                      <a:pt x="2535" y="649"/>
                    </a:lnTo>
                    <a:lnTo>
                      <a:pt x="2507" y="661"/>
                    </a:lnTo>
                    <a:lnTo>
                      <a:pt x="2477" y="668"/>
                    </a:lnTo>
                    <a:lnTo>
                      <a:pt x="2448" y="670"/>
                    </a:lnTo>
                    <a:lnTo>
                      <a:pt x="2417" y="668"/>
                    </a:lnTo>
                    <a:lnTo>
                      <a:pt x="2389" y="659"/>
                    </a:lnTo>
                    <a:lnTo>
                      <a:pt x="2360" y="646"/>
                    </a:lnTo>
                    <a:lnTo>
                      <a:pt x="2292" y="611"/>
                    </a:lnTo>
                    <a:lnTo>
                      <a:pt x="2221" y="579"/>
                    </a:lnTo>
                    <a:lnTo>
                      <a:pt x="2149" y="552"/>
                    </a:lnTo>
                    <a:lnTo>
                      <a:pt x="2075" y="528"/>
                    </a:lnTo>
                    <a:lnTo>
                      <a:pt x="2046" y="518"/>
                    </a:lnTo>
                    <a:lnTo>
                      <a:pt x="2019" y="502"/>
                    </a:lnTo>
                    <a:lnTo>
                      <a:pt x="1996" y="483"/>
                    </a:lnTo>
                    <a:lnTo>
                      <a:pt x="1976" y="461"/>
                    </a:lnTo>
                    <a:lnTo>
                      <a:pt x="1960" y="434"/>
                    </a:lnTo>
                    <a:lnTo>
                      <a:pt x="1950" y="406"/>
                    </a:lnTo>
                    <a:lnTo>
                      <a:pt x="1942" y="375"/>
                    </a:lnTo>
                    <a:lnTo>
                      <a:pt x="1930" y="277"/>
                    </a:lnTo>
                    <a:lnTo>
                      <a:pt x="1915" y="179"/>
                    </a:lnTo>
                    <a:lnTo>
                      <a:pt x="1912" y="171"/>
                    </a:lnTo>
                    <a:lnTo>
                      <a:pt x="1905" y="165"/>
                    </a:lnTo>
                    <a:lnTo>
                      <a:pt x="1896" y="162"/>
                    </a:lnTo>
                    <a:lnTo>
                      <a:pt x="1584" y="162"/>
                    </a:lnTo>
                    <a:close/>
                    <a:moveTo>
                      <a:pt x="1584" y="0"/>
                    </a:moveTo>
                    <a:lnTo>
                      <a:pt x="1896" y="0"/>
                    </a:lnTo>
                    <a:lnTo>
                      <a:pt x="1929" y="3"/>
                    </a:lnTo>
                    <a:lnTo>
                      <a:pt x="1959" y="12"/>
                    </a:lnTo>
                    <a:lnTo>
                      <a:pt x="1989" y="25"/>
                    </a:lnTo>
                    <a:lnTo>
                      <a:pt x="2014" y="44"/>
                    </a:lnTo>
                    <a:lnTo>
                      <a:pt x="2036" y="67"/>
                    </a:lnTo>
                    <a:lnTo>
                      <a:pt x="2055" y="94"/>
                    </a:lnTo>
                    <a:lnTo>
                      <a:pt x="2068" y="123"/>
                    </a:lnTo>
                    <a:lnTo>
                      <a:pt x="2076" y="155"/>
                    </a:lnTo>
                    <a:lnTo>
                      <a:pt x="2090" y="254"/>
                    </a:lnTo>
                    <a:lnTo>
                      <a:pt x="2104" y="354"/>
                    </a:lnTo>
                    <a:lnTo>
                      <a:pt x="2105" y="360"/>
                    </a:lnTo>
                    <a:lnTo>
                      <a:pt x="2107" y="364"/>
                    </a:lnTo>
                    <a:lnTo>
                      <a:pt x="2110" y="367"/>
                    </a:lnTo>
                    <a:lnTo>
                      <a:pt x="2113" y="370"/>
                    </a:lnTo>
                    <a:lnTo>
                      <a:pt x="2118" y="371"/>
                    </a:lnTo>
                    <a:lnTo>
                      <a:pt x="2202" y="398"/>
                    </a:lnTo>
                    <a:lnTo>
                      <a:pt x="2283" y="428"/>
                    </a:lnTo>
                    <a:lnTo>
                      <a:pt x="2363" y="464"/>
                    </a:lnTo>
                    <a:lnTo>
                      <a:pt x="2440" y="505"/>
                    </a:lnTo>
                    <a:lnTo>
                      <a:pt x="2448" y="507"/>
                    </a:lnTo>
                    <a:lnTo>
                      <a:pt x="2455" y="507"/>
                    </a:lnTo>
                    <a:lnTo>
                      <a:pt x="2462" y="503"/>
                    </a:lnTo>
                    <a:lnTo>
                      <a:pt x="2543" y="442"/>
                    </a:lnTo>
                    <a:lnTo>
                      <a:pt x="2623" y="382"/>
                    </a:lnTo>
                    <a:lnTo>
                      <a:pt x="2648" y="366"/>
                    </a:lnTo>
                    <a:lnTo>
                      <a:pt x="2674" y="355"/>
                    </a:lnTo>
                    <a:lnTo>
                      <a:pt x="2703" y="349"/>
                    </a:lnTo>
                    <a:lnTo>
                      <a:pt x="2730" y="347"/>
                    </a:lnTo>
                    <a:lnTo>
                      <a:pt x="2759" y="349"/>
                    </a:lnTo>
                    <a:lnTo>
                      <a:pt x="2787" y="355"/>
                    </a:lnTo>
                    <a:lnTo>
                      <a:pt x="2814" y="366"/>
                    </a:lnTo>
                    <a:lnTo>
                      <a:pt x="2838" y="381"/>
                    </a:lnTo>
                    <a:lnTo>
                      <a:pt x="2860" y="400"/>
                    </a:lnTo>
                    <a:lnTo>
                      <a:pt x="3080" y="620"/>
                    </a:lnTo>
                    <a:lnTo>
                      <a:pt x="3099" y="642"/>
                    </a:lnTo>
                    <a:lnTo>
                      <a:pt x="3114" y="666"/>
                    </a:lnTo>
                    <a:lnTo>
                      <a:pt x="3125" y="693"/>
                    </a:lnTo>
                    <a:lnTo>
                      <a:pt x="3131" y="721"/>
                    </a:lnTo>
                    <a:lnTo>
                      <a:pt x="3133" y="750"/>
                    </a:lnTo>
                    <a:lnTo>
                      <a:pt x="3131" y="777"/>
                    </a:lnTo>
                    <a:lnTo>
                      <a:pt x="3125" y="806"/>
                    </a:lnTo>
                    <a:lnTo>
                      <a:pt x="3114" y="832"/>
                    </a:lnTo>
                    <a:lnTo>
                      <a:pt x="3098" y="857"/>
                    </a:lnTo>
                    <a:lnTo>
                      <a:pt x="3038" y="937"/>
                    </a:lnTo>
                    <a:lnTo>
                      <a:pt x="2977" y="1018"/>
                    </a:lnTo>
                    <a:lnTo>
                      <a:pt x="2973" y="1025"/>
                    </a:lnTo>
                    <a:lnTo>
                      <a:pt x="2973" y="1032"/>
                    </a:lnTo>
                    <a:lnTo>
                      <a:pt x="2975" y="1040"/>
                    </a:lnTo>
                    <a:lnTo>
                      <a:pt x="3016" y="1117"/>
                    </a:lnTo>
                    <a:lnTo>
                      <a:pt x="3052" y="1197"/>
                    </a:lnTo>
                    <a:lnTo>
                      <a:pt x="3082" y="1278"/>
                    </a:lnTo>
                    <a:lnTo>
                      <a:pt x="3109" y="1362"/>
                    </a:lnTo>
                    <a:lnTo>
                      <a:pt x="3110" y="1367"/>
                    </a:lnTo>
                    <a:lnTo>
                      <a:pt x="3113" y="1370"/>
                    </a:lnTo>
                    <a:lnTo>
                      <a:pt x="3116" y="1373"/>
                    </a:lnTo>
                    <a:lnTo>
                      <a:pt x="3120" y="1375"/>
                    </a:lnTo>
                    <a:lnTo>
                      <a:pt x="3126" y="1376"/>
                    </a:lnTo>
                    <a:lnTo>
                      <a:pt x="3226" y="1390"/>
                    </a:lnTo>
                    <a:lnTo>
                      <a:pt x="3325" y="1404"/>
                    </a:lnTo>
                    <a:lnTo>
                      <a:pt x="3357" y="1412"/>
                    </a:lnTo>
                    <a:lnTo>
                      <a:pt x="3386" y="1425"/>
                    </a:lnTo>
                    <a:lnTo>
                      <a:pt x="3413" y="1444"/>
                    </a:lnTo>
                    <a:lnTo>
                      <a:pt x="3436" y="1466"/>
                    </a:lnTo>
                    <a:lnTo>
                      <a:pt x="3455" y="1491"/>
                    </a:lnTo>
                    <a:lnTo>
                      <a:pt x="3468" y="1521"/>
                    </a:lnTo>
                    <a:lnTo>
                      <a:pt x="3477" y="1551"/>
                    </a:lnTo>
                    <a:lnTo>
                      <a:pt x="3480" y="1584"/>
                    </a:lnTo>
                    <a:lnTo>
                      <a:pt x="3480" y="1896"/>
                    </a:lnTo>
                    <a:lnTo>
                      <a:pt x="3477" y="1929"/>
                    </a:lnTo>
                    <a:lnTo>
                      <a:pt x="3468" y="1959"/>
                    </a:lnTo>
                    <a:lnTo>
                      <a:pt x="3455" y="1989"/>
                    </a:lnTo>
                    <a:lnTo>
                      <a:pt x="3436" y="2014"/>
                    </a:lnTo>
                    <a:lnTo>
                      <a:pt x="3413" y="2036"/>
                    </a:lnTo>
                    <a:lnTo>
                      <a:pt x="3386" y="2055"/>
                    </a:lnTo>
                    <a:lnTo>
                      <a:pt x="3357" y="2068"/>
                    </a:lnTo>
                    <a:lnTo>
                      <a:pt x="3325" y="2076"/>
                    </a:lnTo>
                    <a:lnTo>
                      <a:pt x="3226" y="2090"/>
                    </a:lnTo>
                    <a:lnTo>
                      <a:pt x="3126" y="2104"/>
                    </a:lnTo>
                    <a:lnTo>
                      <a:pt x="3120" y="2105"/>
                    </a:lnTo>
                    <a:lnTo>
                      <a:pt x="3116" y="2107"/>
                    </a:lnTo>
                    <a:lnTo>
                      <a:pt x="3113" y="2110"/>
                    </a:lnTo>
                    <a:lnTo>
                      <a:pt x="3110" y="2113"/>
                    </a:lnTo>
                    <a:lnTo>
                      <a:pt x="3109" y="2118"/>
                    </a:lnTo>
                    <a:lnTo>
                      <a:pt x="3082" y="2202"/>
                    </a:lnTo>
                    <a:lnTo>
                      <a:pt x="3052" y="2283"/>
                    </a:lnTo>
                    <a:lnTo>
                      <a:pt x="3016" y="2363"/>
                    </a:lnTo>
                    <a:lnTo>
                      <a:pt x="2975" y="2440"/>
                    </a:lnTo>
                    <a:lnTo>
                      <a:pt x="2973" y="2448"/>
                    </a:lnTo>
                    <a:lnTo>
                      <a:pt x="2973" y="2455"/>
                    </a:lnTo>
                    <a:lnTo>
                      <a:pt x="2977" y="2462"/>
                    </a:lnTo>
                    <a:lnTo>
                      <a:pt x="3038" y="2543"/>
                    </a:lnTo>
                    <a:lnTo>
                      <a:pt x="3098" y="2623"/>
                    </a:lnTo>
                    <a:lnTo>
                      <a:pt x="3114" y="2648"/>
                    </a:lnTo>
                    <a:lnTo>
                      <a:pt x="3125" y="2674"/>
                    </a:lnTo>
                    <a:lnTo>
                      <a:pt x="3131" y="2703"/>
                    </a:lnTo>
                    <a:lnTo>
                      <a:pt x="3133" y="2730"/>
                    </a:lnTo>
                    <a:lnTo>
                      <a:pt x="3131" y="2759"/>
                    </a:lnTo>
                    <a:lnTo>
                      <a:pt x="3125" y="2786"/>
                    </a:lnTo>
                    <a:lnTo>
                      <a:pt x="3114" y="2814"/>
                    </a:lnTo>
                    <a:lnTo>
                      <a:pt x="3099" y="2838"/>
                    </a:lnTo>
                    <a:lnTo>
                      <a:pt x="3080" y="2860"/>
                    </a:lnTo>
                    <a:lnTo>
                      <a:pt x="2860" y="3080"/>
                    </a:lnTo>
                    <a:lnTo>
                      <a:pt x="2838" y="3099"/>
                    </a:lnTo>
                    <a:lnTo>
                      <a:pt x="2814" y="3114"/>
                    </a:lnTo>
                    <a:lnTo>
                      <a:pt x="2786" y="3125"/>
                    </a:lnTo>
                    <a:lnTo>
                      <a:pt x="2759" y="3131"/>
                    </a:lnTo>
                    <a:lnTo>
                      <a:pt x="2730" y="3133"/>
                    </a:lnTo>
                    <a:lnTo>
                      <a:pt x="2703" y="3131"/>
                    </a:lnTo>
                    <a:lnTo>
                      <a:pt x="2674" y="3125"/>
                    </a:lnTo>
                    <a:lnTo>
                      <a:pt x="2648" y="3114"/>
                    </a:lnTo>
                    <a:lnTo>
                      <a:pt x="2623" y="3098"/>
                    </a:lnTo>
                    <a:lnTo>
                      <a:pt x="2543" y="3038"/>
                    </a:lnTo>
                    <a:lnTo>
                      <a:pt x="2462" y="2977"/>
                    </a:lnTo>
                    <a:lnTo>
                      <a:pt x="2455" y="2973"/>
                    </a:lnTo>
                    <a:lnTo>
                      <a:pt x="2448" y="2973"/>
                    </a:lnTo>
                    <a:lnTo>
                      <a:pt x="2440" y="2975"/>
                    </a:lnTo>
                    <a:lnTo>
                      <a:pt x="2363" y="3016"/>
                    </a:lnTo>
                    <a:lnTo>
                      <a:pt x="2283" y="3052"/>
                    </a:lnTo>
                    <a:lnTo>
                      <a:pt x="2202" y="3082"/>
                    </a:lnTo>
                    <a:lnTo>
                      <a:pt x="2118" y="3109"/>
                    </a:lnTo>
                    <a:lnTo>
                      <a:pt x="2113" y="3110"/>
                    </a:lnTo>
                    <a:lnTo>
                      <a:pt x="2110" y="3113"/>
                    </a:lnTo>
                    <a:lnTo>
                      <a:pt x="2107" y="3116"/>
                    </a:lnTo>
                    <a:lnTo>
                      <a:pt x="2105" y="3120"/>
                    </a:lnTo>
                    <a:lnTo>
                      <a:pt x="2104" y="3126"/>
                    </a:lnTo>
                    <a:lnTo>
                      <a:pt x="2090" y="3226"/>
                    </a:lnTo>
                    <a:lnTo>
                      <a:pt x="2076" y="3325"/>
                    </a:lnTo>
                    <a:lnTo>
                      <a:pt x="2068" y="3357"/>
                    </a:lnTo>
                    <a:lnTo>
                      <a:pt x="2055" y="3386"/>
                    </a:lnTo>
                    <a:lnTo>
                      <a:pt x="2036" y="3413"/>
                    </a:lnTo>
                    <a:lnTo>
                      <a:pt x="2014" y="3436"/>
                    </a:lnTo>
                    <a:lnTo>
                      <a:pt x="1989" y="3455"/>
                    </a:lnTo>
                    <a:lnTo>
                      <a:pt x="1959" y="3468"/>
                    </a:lnTo>
                    <a:lnTo>
                      <a:pt x="1929" y="3477"/>
                    </a:lnTo>
                    <a:lnTo>
                      <a:pt x="1896" y="3480"/>
                    </a:lnTo>
                    <a:lnTo>
                      <a:pt x="1584" y="3480"/>
                    </a:lnTo>
                    <a:lnTo>
                      <a:pt x="1551" y="3477"/>
                    </a:lnTo>
                    <a:lnTo>
                      <a:pt x="1521" y="3468"/>
                    </a:lnTo>
                    <a:lnTo>
                      <a:pt x="1491" y="3455"/>
                    </a:lnTo>
                    <a:lnTo>
                      <a:pt x="1466" y="3436"/>
                    </a:lnTo>
                    <a:lnTo>
                      <a:pt x="1444" y="3413"/>
                    </a:lnTo>
                    <a:lnTo>
                      <a:pt x="1425" y="3386"/>
                    </a:lnTo>
                    <a:lnTo>
                      <a:pt x="1412" y="3357"/>
                    </a:lnTo>
                    <a:lnTo>
                      <a:pt x="1404" y="3325"/>
                    </a:lnTo>
                    <a:lnTo>
                      <a:pt x="1390" y="3226"/>
                    </a:lnTo>
                    <a:lnTo>
                      <a:pt x="1376" y="3126"/>
                    </a:lnTo>
                    <a:lnTo>
                      <a:pt x="1375" y="3120"/>
                    </a:lnTo>
                    <a:lnTo>
                      <a:pt x="1373" y="3116"/>
                    </a:lnTo>
                    <a:lnTo>
                      <a:pt x="1370" y="3113"/>
                    </a:lnTo>
                    <a:lnTo>
                      <a:pt x="1367" y="3110"/>
                    </a:lnTo>
                    <a:lnTo>
                      <a:pt x="1362" y="3109"/>
                    </a:lnTo>
                    <a:lnTo>
                      <a:pt x="1278" y="3082"/>
                    </a:lnTo>
                    <a:lnTo>
                      <a:pt x="1197" y="3052"/>
                    </a:lnTo>
                    <a:lnTo>
                      <a:pt x="1117" y="3016"/>
                    </a:lnTo>
                    <a:lnTo>
                      <a:pt x="1040" y="2975"/>
                    </a:lnTo>
                    <a:lnTo>
                      <a:pt x="1032" y="2973"/>
                    </a:lnTo>
                    <a:lnTo>
                      <a:pt x="1025" y="2973"/>
                    </a:lnTo>
                    <a:lnTo>
                      <a:pt x="1018" y="2977"/>
                    </a:lnTo>
                    <a:lnTo>
                      <a:pt x="937" y="3038"/>
                    </a:lnTo>
                    <a:lnTo>
                      <a:pt x="857" y="3098"/>
                    </a:lnTo>
                    <a:lnTo>
                      <a:pt x="832" y="3114"/>
                    </a:lnTo>
                    <a:lnTo>
                      <a:pt x="806" y="3125"/>
                    </a:lnTo>
                    <a:lnTo>
                      <a:pt x="777" y="3131"/>
                    </a:lnTo>
                    <a:lnTo>
                      <a:pt x="750" y="3134"/>
                    </a:lnTo>
                    <a:lnTo>
                      <a:pt x="721" y="3131"/>
                    </a:lnTo>
                    <a:lnTo>
                      <a:pt x="693" y="3125"/>
                    </a:lnTo>
                    <a:lnTo>
                      <a:pt x="666" y="3114"/>
                    </a:lnTo>
                    <a:lnTo>
                      <a:pt x="642" y="3099"/>
                    </a:lnTo>
                    <a:lnTo>
                      <a:pt x="620" y="3080"/>
                    </a:lnTo>
                    <a:lnTo>
                      <a:pt x="400" y="2860"/>
                    </a:lnTo>
                    <a:lnTo>
                      <a:pt x="381" y="2838"/>
                    </a:lnTo>
                    <a:lnTo>
                      <a:pt x="366" y="2814"/>
                    </a:lnTo>
                    <a:lnTo>
                      <a:pt x="355" y="2787"/>
                    </a:lnTo>
                    <a:lnTo>
                      <a:pt x="349" y="2759"/>
                    </a:lnTo>
                    <a:lnTo>
                      <a:pt x="346" y="2730"/>
                    </a:lnTo>
                    <a:lnTo>
                      <a:pt x="349" y="2703"/>
                    </a:lnTo>
                    <a:lnTo>
                      <a:pt x="355" y="2674"/>
                    </a:lnTo>
                    <a:lnTo>
                      <a:pt x="366" y="2648"/>
                    </a:lnTo>
                    <a:lnTo>
                      <a:pt x="382" y="2623"/>
                    </a:lnTo>
                    <a:lnTo>
                      <a:pt x="442" y="2543"/>
                    </a:lnTo>
                    <a:lnTo>
                      <a:pt x="503" y="2462"/>
                    </a:lnTo>
                    <a:lnTo>
                      <a:pt x="507" y="2455"/>
                    </a:lnTo>
                    <a:lnTo>
                      <a:pt x="507" y="2448"/>
                    </a:lnTo>
                    <a:lnTo>
                      <a:pt x="505" y="2440"/>
                    </a:lnTo>
                    <a:lnTo>
                      <a:pt x="464" y="2363"/>
                    </a:lnTo>
                    <a:lnTo>
                      <a:pt x="428" y="2283"/>
                    </a:lnTo>
                    <a:lnTo>
                      <a:pt x="398" y="2202"/>
                    </a:lnTo>
                    <a:lnTo>
                      <a:pt x="371" y="2118"/>
                    </a:lnTo>
                    <a:lnTo>
                      <a:pt x="370" y="2113"/>
                    </a:lnTo>
                    <a:lnTo>
                      <a:pt x="367" y="2110"/>
                    </a:lnTo>
                    <a:lnTo>
                      <a:pt x="364" y="2107"/>
                    </a:lnTo>
                    <a:lnTo>
                      <a:pt x="360" y="2105"/>
                    </a:lnTo>
                    <a:lnTo>
                      <a:pt x="354" y="2104"/>
                    </a:lnTo>
                    <a:lnTo>
                      <a:pt x="254" y="2090"/>
                    </a:lnTo>
                    <a:lnTo>
                      <a:pt x="155" y="2076"/>
                    </a:lnTo>
                    <a:lnTo>
                      <a:pt x="123" y="2068"/>
                    </a:lnTo>
                    <a:lnTo>
                      <a:pt x="94" y="2055"/>
                    </a:lnTo>
                    <a:lnTo>
                      <a:pt x="67" y="2036"/>
                    </a:lnTo>
                    <a:lnTo>
                      <a:pt x="44" y="2014"/>
                    </a:lnTo>
                    <a:lnTo>
                      <a:pt x="25" y="1989"/>
                    </a:lnTo>
                    <a:lnTo>
                      <a:pt x="12" y="1959"/>
                    </a:lnTo>
                    <a:lnTo>
                      <a:pt x="3" y="1929"/>
                    </a:lnTo>
                    <a:lnTo>
                      <a:pt x="0" y="1896"/>
                    </a:lnTo>
                    <a:lnTo>
                      <a:pt x="0" y="1584"/>
                    </a:lnTo>
                    <a:lnTo>
                      <a:pt x="3" y="1551"/>
                    </a:lnTo>
                    <a:lnTo>
                      <a:pt x="12" y="1521"/>
                    </a:lnTo>
                    <a:lnTo>
                      <a:pt x="25" y="1491"/>
                    </a:lnTo>
                    <a:lnTo>
                      <a:pt x="44" y="1466"/>
                    </a:lnTo>
                    <a:lnTo>
                      <a:pt x="67" y="1444"/>
                    </a:lnTo>
                    <a:lnTo>
                      <a:pt x="94" y="1425"/>
                    </a:lnTo>
                    <a:lnTo>
                      <a:pt x="123" y="1412"/>
                    </a:lnTo>
                    <a:lnTo>
                      <a:pt x="155" y="1404"/>
                    </a:lnTo>
                    <a:lnTo>
                      <a:pt x="254" y="1390"/>
                    </a:lnTo>
                    <a:lnTo>
                      <a:pt x="354" y="1376"/>
                    </a:lnTo>
                    <a:lnTo>
                      <a:pt x="360" y="1375"/>
                    </a:lnTo>
                    <a:lnTo>
                      <a:pt x="364" y="1373"/>
                    </a:lnTo>
                    <a:lnTo>
                      <a:pt x="367" y="1370"/>
                    </a:lnTo>
                    <a:lnTo>
                      <a:pt x="370" y="1367"/>
                    </a:lnTo>
                    <a:lnTo>
                      <a:pt x="371" y="1362"/>
                    </a:lnTo>
                    <a:lnTo>
                      <a:pt x="398" y="1278"/>
                    </a:lnTo>
                    <a:lnTo>
                      <a:pt x="428" y="1197"/>
                    </a:lnTo>
                    <a:lnTo>
                      <a:pt x="464" y="1117"/>
                    </a:lnTo>
                    <a:lnTo>
                      <a:pt x="505" y="1040"/>
                    </a:lnTo>
                    <a:lnTo>
                      <a:pt x="507" y="1032"/>
                    </a:lnTo>
                    <a:lnTo>
                      <a:pt x="507" y="1025"/>
                    </a:lnTo>
                    <a:lnTo>
                      <a:pt x="503" y="1018"/>
                    </a:lnTo>
                    <a:lnTo>
                      <a:pt x="442" y="937"/>
                    </a:lnTo>
                    <a:lnTo>
                      <a:pt x="382" y="857"/>
                    </a:lnTo>
                    <a:lnTo>
                      <a:pt x="366" y="832"/>
                    </a:lnTo>
                    <a:lnTo>
                      <a:pt x="355" y="806"/>
                    </a:lnTo>
                    <a:lnTo>
                      <a:pt x="349" y="777"/>
                    </a:lnTo>
                    <a:lnTo>
                      <a:pt x="346" y="750"/>
                    </a:lnTo>
                    <a:lnTo>
                      <a:pt x="349" y="721"/>
                    </a:lnTo>
                    <a:lnTo>
                      <a:pt x="355" y="694"/>
                    </a:lnTo>
                    <a:lnTo>
                      <a:pt x="366" y="666"/>
                    </a:lnTo>
                    <a:lnTo>
                      <a:pt x="381" y="642"/>
                    </a:lnTo>
                    <a:lnTo>
                      <a:pt x="400" y="620"/>
                    </a:lnTo>
                    <a:lnTo>
                      <a:pt x="620" y="400"/>
                    </a:lnTo>
                    <a:lnTo>
                      <a:pt x="642" y="381"/>
                    </a:lnTo>
                    <a:lnTo>
                      <a:pt x="666" y="366"/>
                    </a:lnTo>
                    <a:lnTo>
                      <a:pt x="693" y="355"/>
                    </a:lnTo>
                    <a:lnTo>
                      <a:pt x="721" y="349"/>
                    </a:lnTo>
                    <a:lnTo>
                      <a:pt x="750" y="347"/>
                    </a:lnTo>
                    <a:lnTo>
                      <a:pt x="777" y="349"/>
                    </a:lnTo>
                    <a:lnTo>
                      <a:pt x="806" y="355"/>
                    </a:lnTo>
                    <a:lnTo>
                      <a:pt x="832" y="366"/>
                    </a:lnTo>
                    <a:lnTo>
                      <a:pt x="857" y="382"/>
                    </a:lnTo>
                    <a:lnTo>
                      <a:pt x="937" y="442"/>
                    </a:lnTo>
                    <a:lnTo>
                      <a:pt x="1018" y="503"/>
                    </a:lnTo>
                    <a:lnTo>
                      <a:pt x="1025" y="507"/>
                    </a:lnTo>
                    <a:lnTo>
                      <a:pt x="1032" y="507"/>
                    </a:lnTo>
                    <a:lnTo>
                      <a:pt x="1040" y="505"/>
                    </a:lnTo>
                    <a:lnTo>
                      <a:pt x="1117" y="464"/>
                    </a:lnTo>
                    <a:lnTo>
                      <a:pt x="1197" y="428"/>
                    </a:lnTo>
                    <a:lnTo>
                      <a:pt x="1278" y="398"/>
                    </a:lnTo>
                    <a:lnTo>
                      <a:pt x="1362" y="371"/>
                    </a:lnTo>
                    <a:lnTo>
                      <a:pt x="1367" y="370"/>
                    </a:lnTo>
                    <a:lnTo>
                      <a:pt x="1370" y="367"/>
                    </a:lnTo>
                    <a:lnTo>
                      <a:pt x="1373" y="364"/>
                    </a:lnTo>
                    <a:lnTo>
                      <a:pt x="1375" y="360"/>
                    </a:lnTo>
                    <a:lnTo>
                      <a:pt x="1376" y="354"/>
                    </a:lnTo>
                    <a:lnTo>
                      <a:pt x="1390" y="254"/>
                    </a:lnTo>
                    <a:lnTo>
                      <a:pt x="1404" y="155"/>
                    </a:lnTo>
                    <a:lnTo>
                      <a:pt x="1412" y="123"/>
                    </a:lnTo>
                    <a:lnTo>
                      <a:pt x="1425" y="94"/>
                    </a:lnTo>
                    <a:lnTo>
                      <a:pt x="1444" y="67"/>
                    </a:lnTo>
                    <a:lnTo>
                      <a:pt x="1466" y="44"/>
                    </a:lnTo>
                    <a:lnTo>
                      <a:pt x="1491" y="25"/>
                    </a:lnTo>
                    <a:lnTo>
                      <a:pt x="1521" y="12"/>
                    </a:lnTo>
                    <a:lnTo>
                      <a:pt x="1551" y="3"/>
                    </a:lnTo>
                    <a:lnTo>
                      <a:pt x="158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33">
                <a:extLst>
                  <a:ext uri="{FF2B5EF4-FFF2-40B4-BE49-F238E27FC236}">
                    <a16:creationId xmlns:a16="http://schemas.microsoft.com/office/drawing/2014/main" id="{1C25EF59-D219-407F-B3DB-13EEE12F07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847725" y="2957513"/>
                <a:ext cx="600075" cy="600075"/>
              </a:xfrm>
              <a:custGeom>
                <a:avLst/>
                <a:gdLst>
                  <a:gd name="T0" fmla="*/ 636 w 1510"/>
                  <a:gd name="T1" fmla="*/ 174 h 1510"/>
                  <a:gd name="T2" fmla="*/ 472 w 1510"/>
                  <a:gd name="T3" fmla="*/ 234 h 1510"/>
                  <a:gd name="T4" fmla="*/ 336 w 1510"/>
                  <a:gd name="T5" fmla="*/ 336 h 1510"/>
                  <a:gd name="T6" fmla="*/ 234 w 1510"/>
                  <a:gd name="T7" fmla="*/ 472 h 1510"/>
                  <a:gd name="T8" fmla="*/ 174 w 1510"/>
                  <a:gd name="T9" fmla="*/ 636 h 1510"/>
                  <a:gd name="T10" fmla="*/ 166 w 1510"/>
                  <a:gd name="T11" fmla="*/ 815 h 1510"/>
                  <a:gd name="T12" fmla="*/ 209 w 1510"/>
                  <a:gd name="T13" fmla="*/ 986 h 1510"/>
                  <a:gd name="T14" fmla="*/ 297 w 1510"/>
                  <a:gd name="T15" fmla="*/ 1131 h 1510"/>
                  <a:gd name="T16" fmla="*/ 424 w 1510"/>
                  <a:gd name="T17" fmla="*/ 1246 h 1510"/>
                  <a:gd name="T18" fmla="*/ 579 w 1510"/>
                  <a:gd name="T19" fmla="*/ 1321 h 1510"/>
                  <a:gd name="T20" fmla="*/ 755 w 1510"/>
                  <a:gd name="T21" fmla="*/ 1348 h 1510"/>
                  <a:gd name="T22" fmla="*/ 931 w 1510"/>
                  <a:gd name="T23" fmla="*/ 1321 h 1510"/>
                  <a:gd name="T24" fmla="*/ 1086 w 1510"/>
                  <a:gd name="T25" fmla="*/ 1246 h 1510"/>
                  <a:gd name="T26" fmla="*/ 1213 w 1510"/>
                  <a:gd name="T27" fmla="*/ 1131 h 1510"/>
                  <a:gd name="T28" fmla="*/ 1301 w 1510"/>
                  <a:gd name="T29" fmla="*/ 986 h 1510"/>
                  <a:gd name="T30" fmla="*/ 1344 w 1510"/>
                  <a:gd name="T31" fmla="*/ 815 h 1510"/>
                  <a:gd name="T32" fmla="*/ 1336 w 1510"/>
                  <a:gd name="T33" fmla="*/ 636 h 1510"/>
                  <a:gd name="T34" fmla="*/ 1276 w 1510"/>
                  <a:gd name="T35" fmla="*/ 472 h 1510"/>
                  <a:gd name="T36" fmla="*/ 1174 w 1510"/>
                  <a:gd name="T37" fmla="*/ 336 h 1510"/>
                  <a:gd name="T38" fmla="*/ 1038 w 1510"/>
                  <a:gd name="T39" fmla="*/ 234 h 1510"/>
                  <a:gd name="T40" fmla="*/ 874 w 1510"/>
                  <a:gd name="T41" fmla="*/ 174 h 1510"/>
                  <a:gd name="T42" fmla="*/ 755 w 1510"/>
                  <a:gd name="T43" fmla="*/ 0 h 1510"/>
                  <a:gd name="T44" fmla="*/ 955 w 1510"/>
                  <a:gd name="T45" fmla="*/ 26 h 1510"/>
                  <a:gd name="T46" fmla="*/ 1136 w 1510"/>
                  <a:gd name="T47" fmla="*/ 103 h 1510"/>
                  <a:gd name="T48" fmla="*/ 1289 w 1510"/>
                  <a:gd name="T49" fmla="*/ 221 h 1510"/>
                  <a:gd name="T50" fmla="*/ 1407 w 1510"/>
                  <a:gd name="T51" fmla="*/ 374 h 1510"/>
                  <a:gd name="T52" fmla="*/ 1484 w 1510"/>
                  <a:gd name="T53" fmla="*/ 555 h 1510"/>
                  <a:gd name="T54" fmla="*/ 1510 w 1510"/>
                  <a:gd name="T55" fmla="*/ 755 h 1510"/>
                  <a:gd name="T56" fmla="*/ 1484 w 1510"/>
                  <a:gd name="T57" fmla="*/ 955 h 1510"/>
                  <a:gd name="T58" fmla="*/ 1407 w 1510"/>
                  <a:gd name="T59" fmla="*/ 1136 h 1510"/>
                  <a:gd name="T60" fmla="*/ 1289 w 1510"/>
                  <a:gd name="T61" fmla="*/ 1289 h 1510"/>
                  <a:gd name="T62" fmla="*/ 1136 w 1510"/>
                  <a:gd name="T63" fmla="*/ 1407 h 1510"/>
                  <a:gd name="T64" fmla="*/ 955 w 1510"/>
                  <a:gd name="T65" fmla="*/ 1484 h 1510"/>
                  <a:gd name="T66" fmla="*/ 755 w 1510"/>
                  <a:gd name="T67" fmla="*/ 1510 h 1510"/>
                  <a:gd name="T68" fmla="*/ 555 w 1510"/>
                  <a:gd name="T69" fmla="*/ 1484 h 1510"/>
                  <a:gd name="T70" fmla="*/ 374 w 1510"/>
                  <a:gd name="T71" fmla="*/ 1407 h 1510"/>
                  <a:gd name="T72" fmla="*/ 221 w 1510"/>
                  <a:gd name="T73" fmla="*/ 1289 h 1510"/>
                  <a:gd name="T74" fmla="*/ 103 w 1510"/>
                  <a:gd name="T75" fmla="*/ 1136 h 1510"/>
                  <a:gd name="T76" fmla="*/ 26 w 1510"/>
                  <a:gd name="T77" fmla="*/ 955 h 1510"/>
                  <a:gd name="T78" fmla="*/ 0 w 1510"/>
                  <a:gd name="T79" fmla="*/ 755 h 1510"/>
                  <a:gd name="T80" fmla="*/ 26 w 1510"/>
                  <a:gd name="T81" fmla="*/ 555 h 1510"/>
                  <a:gd name="T82" fmla="*/ 103 w 1510"/>
                  <a:gd name="T83" fmla="*/ 374 h 1510"/>
                  <a:gd name="T84" fmla="*/ 221 w 1510"/>
                  <a:gd name="T85" fmla="*/ 221 h 1510"/>
                  <a:gd name="T86" fmla="*/ 374 w 1510"/>
                  <a:gd name="T87" fmla="*/ 103 h 1510"/>
                  <a:gd name="T88" fmla="*/ 555 w 1510"/>
                  <a:gd name="T89" fmla="*/ 26 h 1510"/>
                  <a:gd name="T90" fmla="*/ 755 w 1510"/>
                  <a:gd name="T91" fmla="*/ 0 h 1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10" h="1510">
                    <a:moveTo>
                      <a:pt x="755" y="162"/>
                    </a:moveTo>
                    <a:lnTo>
                      <a:pt x="695" y="166"/>
                    </a:lnTo>
                    <a:lnTo>
                      <a:pt x="636" y="174"/>
                    </a:lnTo>
                    <a:lnTo>
                      <a:pt x="579" y="189"/>
                    </a:lnTo>
                    <a:lnTo>
                      <a:pt x="524" y="209"/>
                    </a:lnTo>
                    <a:lnTo>
                      <a:pt x="472" y="234"/>
                    </a:lnTo>
                    <a:lnTo>
                      <a:pt x="424" y="264"/>
                    </a:lnTo>
                    <a:lnTo>
                      <a:pt x="379" y="297"/>
                    </a:lnTo>
                    <a:lnTo>
                      <a:pt x="336" y="336"/>
                    </a:lnTo>
                    <a:lnTo>
                      <a:pt x="297" y="379"/>
                    </a:lnTo>
                    <a:lnTo>
                      <a:pt x="264" y="424"/>
                    </a:lnTo>
                    <a:lnTo>
                      <a:pt x="234" y="472"/>
                    </a:lnTo>
                    <a:lnTo>
                      <a:pt x="209" y="524"/>
                    </a:lnTo>
                    <a:lnTo>
                      <a:pt x="189" y="579"/>
                    </a:lnTo>
                    <a:lnTo>
                      <a:pt x="174" y="636"/>
                    </a:lnTo>
                    <a:lnTo>
                      <a:pt x="166" y="695"/>
                    </a:lnTo>
                    <a:lnTo>
                      <a:pt x="162" y="755"/>
                    </a:lnTo>
                    <a:lnTo>
                      <a:pt x="166" y="815"/>
                    </a:lnTo>
                    <a:lnTo>
                      <a:pt x="174" y="874"/>
                    </a:lnTo>
                    <a:lnTo>
                      <a:pt x="189" y="931"/>
                    </a:lnTo>
                    <a:lnTo>
                      <a:pt x="209" y="986"/>
                    </a:lnTo>
                    <a:lnTo>
                      <a:pt x="234" y="1038"/>
                    </a:lnTo>
                    <a:lnTo>
                      <a:pt x="264" y="1086"/>
                    </a:lnTo>
                    <a:lnTo>
                      <a:pt x="297" y="1131"/>
                    </a:lnTo>
                    <a:lnTo>
                      <a:pt x="336" y="1174"/>
                    </a:lnTo>
                    <a:lnTo>
                      <a:pt x="379" y="1213"/>
                    </a:lnTo>
                    <a:lnTo>
                      <a:pt x="424" y="1246"/>
                    </a:lnTo>
                    <a:lnTo>
                      <a:pt x="472" y="1276"/>
                    </a:lnTo>
                    <a:lnTo>
                      <a:pt x="524" y="1301"/>
                    </a:lnTo>
                    <a:lnTo>
                      <a:pt x="579" y="1321"/>
                    </a:lnTo>
                    <a:lnTo>
                      <a:pt x="636" y="1336"/>
                    </a:lnTo>
                    <a:lnTo>
                      <a:pt x="695" y="1344"/>
                    </a:lnTo>
                    <a:lnTo>
                      <a:pt x="755" y="1348"/>
                    </a:lnTo>
                    <a:lnTo>
                      <a:pt x="815" y="1344"/>
                    </a:lnTo>
                    <a:lnTo>
                      <a:pt x="874" y="1336"/>
                    </a:lnTo>
                    <a:lnTo>
                      <a:pt x="931" y="1321"/>
                    </a:lnTo>
                    <a:lnTo>
                      <a:pt x="986" y="1301"/>
                    </a:lnTo>
                    <a:lnTo>
                      <a:pt x="1038" y="1276"/>
                    </a:lnTo>
                    <a:lnTo>
                      <a:pt x="1086" y="1246"/>
                    </a:lnTo>
                    <a:lnTo>
                      <a:pt x="1131" y="1213"/>
                    </a:lnTo>
                    <a:lnTo>
                      <a:pt x="1174" y="1174"/>
                    </a:lnTo>
                    <a:lnTo>
                      <a:pt x="1213" y="1131"/>
                    </a:lnTo>
                    <a:lnTo>
                      <a:pt x="1246" y="1086"/>
                    </a:lnTo>
                    <a:lnTo>
                      <a:pt x="1276" y="1038"/>
                    </a:lnTo>
                    <a:lnTo>
                      <a:pt x="1301" y="986"/>
                    </a:lnTo>
                    <a:lnTo>
                      <a:pt x="1321" y="931"/>
                    </a:lnTo>
                    <a:lnTo>
                      <a:pt x="1336" y="874"/>
                    </a:lnTo>
                    <a:lnTo>
                      <a:pt x="1344" y="815"/>
                    </a:lnTo>
                    <a:lnTo>
                      <a:pt x="1348" y="755"/>
                    </a:lnTo>
                    <a:lnTo>
                      <a:pt x="1344" y="695"/>
                    </a:lnTo>
                    <a:lnTo>
                      <a:pt x="1336" y="636"/>
                    </a:lnTo>
                    <a:lnTo>
                      <a:pt x="1321" y="579"/>
                    </a:lnTo>
                    <a:lnTo>
                      <a:pt x="1301" y="524"/>
                    </a:lnTo>
                    <a:lnTo>
                      <a:pt x="1276" y="472"/>
                    </a:lnTo>
                    <a:lnTo>
                      <a:pt x="1246" y="424"/>
                    </a:lnTo>
                    <a:lnTo>
                      <a:pt x="1213" y="379"/>
                    </a:lnTo>
                    <a:lnTo>
                      <a:pt x="1174" y="336"/>
                    </a:lnTo>
                    <a:lnTo>
                      <a:pt x="1131" y="297"/>
                    </a:lnTo>
                    <a:lnTo>
                      <a:pt x="1086" y="264"/>
                    </a:lnTo>
                    <a:lnTo>
                      <a:pt x="1038" y="234"/>
                    </a:lnTo>
                    <a:lnTo>
                      <a:pt x="986" y="209"/>
                    </a:lnTo>
                    <a:lnTo>
                      <a:pt x="931" y="189"/>
                    </a:lnTo>
                    <a:lnTo>
                      <a:pt x="874" y="174"/>
                    </a:lnTo>
                    <a:lnTo>
                      <a:pt x="815" y="166"/>
                    </a:lnTo>
                    <a:lnTo>
                      <a:pt x="755" y="162"/>
                    </a:lnTo>
                    <a:close/>
                    <a:moveTo>
                      <a:pt x="755" y="0"/>
                    </a:moveTo>
                    <a:lnTo>
                      <a:pt x="824" y="3"/>
                    </a:lnTo>
                    <a:lnTo>
                      <a:pt x="891" y="12"/>
                    </a:lnTo>
                    <a:lnTo>
                      <a:pt x="955" y="26"/>
                    </a:lnTo>
                    <a:lnTo>
                      <a:pt x="1019" y="47"/>
                    </a:lnTo>
                    <a:lnTo>
                      <a:pt x="1079" y="73"/>
                    </a:lnTo>
                    <a:lnTo>
                      <a:pt x="1136" y="103"/>
                    </a:lnTo>
                    <a:lnTo>
                      <a:pt x="1191" y="138"/>
                    </a:lnTo>
                    <a:lnTo>
                      <a:pt x="1241" y="177"/>
                    </a:lnTo>
                    <a:lnTo>
                      <a:pt x="1289" y="221"/>
                    </a:lnTo>
                    <a:lnTo>
                      <a:pt x="1333" y="269"/>
                    </a:lnTo>
                    <a:lnTo>
                      <a:pt x="1372" y="319"/>
                    </a:lnTo>
                    <a:lnTo>
                      <a:pt x="1407" y="374"/>
                    </a:lnTo>
                    <a:lnTo>
                      <a:pt x="1437" y="431"/>
                    </a:lnTo>
                    <a:lnTo>
                      <a:pt x="1463" y="491"/>
                    </a:lnTo>
                    <a:lnTo>
                      <a:pt x="1484" y="555"/>
                    </a:lnTo>
                    <a:lnTo>
                      <a:pt x="1498" y="619"/>
                    </a:lnTo>
                    <a:lnTo>
                      <a:pt x="1507" y="686"/>
                    </a:lnTo>
                    <a:lnTo>
                      <a:pt x="1510" y="755"/>
                    </a:lnTo>
                    <a:lnTo>
                      <a:pt x="1507" y="824"/>
                    </a:lnTo>
                    <a:lnTo>
                      <a:pt x="1498" y="891"/>
                    </a:lnTo>
                    <a:lnTo>
                      <a:pt x="1484" y="955"/>
                    </a:lnTo>
                    <a:lnTo>
                      <a:pt x="1463" y="1019"/>
                    </a:lnTo>
                    <a:lnTo>
                      <a:pt x="1437" y="1079"/>
                    </a:lnTo>
                    <a:lnTo>
                      <a:pt x="1407" y="1136"/>
                    </a:lnTo>
                    <a:lnTo>
                      <a:pt x="1372" y="1191"/>
                    </a:lnTo>
                    <a:lnTo>
                      <a:pt x="1333" y="1241"/>
                    </a:lnTo>
                    <a:lnTo>
                      <a:pt x="1289" y="1289"/>
                    </a:lnTo>
                    <a:lnTo>
                      <a:pt x="1241" y="1333"/>
                    </a:lnTo>
                    <a:lnTo>
                      <a:pt x="1191" y="1372"/>
                    </a:lnTo>
                    <a:lnTo>
                      <a:pt x="1136" y="1407"/>
                    </a:lnTo>
                    <a:lnTo>
                      <a:pt x="1079" y="1437"/>
                    </a:lnTo>
                    <a:lnTo>
                      <a:pt x="1019" y="1463"/>
                    </a:lnTo>
                    <a:lnTo>
                      <a:pt x="955" y="1484"/>
                    </a:lnTo>
                    <a:lnTo>
                      <a:pt x="891" y="1498"/>
                    </a:lnTo>
                    <a:lnTo>
                      <a:pt x="824" y="1507"/>
                    </a:lnTo>
                    <a:lnTo>
                      <a:pt x="755" y="1510"/>
                    </a:lnTo>
                    <a:lnTo>
                      <a:pt x="686" y="1507"/>
                    </a:lnTo>
                    <a:lnTo>
                      <a:pt x="619" y="1498"/>
                    </a:lnTo>
                    <a:lnTo>
                      <a:pt x="555" y="1484"/>
                    </a:lnTo>
                    <a:lnTo>
                      <a:pt x="491" y="1463"/>
                    </a:lnTo>
                    <a:lnTo>
                      <a:pt x="431" y="1437"/>
                    </a:lnTo>
                    <a:lnTo>
                      <a:pt x="374" y="1407"/>
                    </a:lnTo>
                    <a:lnTo>
                      <a:pt x="319" y="1372"/>
                    </a:lnTo>
                    <a:lnTo>
                      <a:pt x="269" y="1333"/>
                    </a:lnTo>
                    <a:lnTo>
                      <a:pt x="221" y="1289"/>
                    </a:lnTo>
                    <a:lnTo>
                      <a:pt x="177" y="1241"/>
                    </a:lnTo>
                    <a:lnTo>
                      <a:pt x="138" y="1191"/>
                    </a:lnTo>
                    <a:lnTo>
                      <a:pt x="103" y="1136"/>
                    </a:lnTo>
                    <a:lnTo>
                      <a:pt x="73" y="1079"/>
                    </a:lnTo>
                    <a:lnTo>
                      <a:pt x="47" y="1019"/>
                    </a:lnTo>
                    <a:lnTo>
                      <a:pt x="26" y="955"/>
                    </a:lnTo>
                    <a:lnTo>
                      <a:pt x="12" y="891"/>
                    </a:lnTo>
                    <a:lnTo>
                      <a:pt x="3" y="824"/>
                    </a:lnTo>
                    <a:lnTo>
                      <a:pt x="0" y="755"/>
                    </a:lnTo>
                    <a:lnTo>
                      <a:pt x="3" y="686"/>
                    </a:lnTo>
                    <a:lnTo>
                      <a:pt x="12" y="619"/>
                    </a:lnTo>
                    <a:lnTo>
                      <a:pt x="26" y="555"/>
                    </a:lnTo>
                    <a:lnTo>
                      <a:pt x="47" y="491"/>
                    </a:lnTo>
                    <a:lnTo>
                      <a:pt x="73" y="431"/>
                    </a:lnTo>
                    <a:lnTo>
                      <a:pt x="103" y="374"/>
                    </a:lnTo>
                    <a:lnTo>
                      <a:pt x="138" y="319"/>
                    </a:lnTo>
                    <a:lnTo>
                      <a:pt x="177" y="269"/>
                    </a:lnTo>
                    <a:lnTo>
                      <a:pt x="221" y="221"/>
                    </a:lnTo>
                    <a:lnTo>
                      <a:pt x="269" y="177"/>
                    </a:lnTo>
                    <a:lnTo>
                      <a:pt x="319" y="138"/>
                    </a:lnTo>
                    <a:lnTo>
                      <a:pt x="374" y="103"/>
                    </a:lnTo>
                    <a:lnTo>
                      <a:pt x="431" y="73"/>
                    </a:lnTo>
                    <a:lnTo>
                      <a:pt x="491" y="47"/>
                    </a:lnTo>
                    <a:lnTo>
                      <a:pt x="555" y="26"/>
                    </a:lnTo>
                    <a:lnTo>
                      <a:pt x="619" y="12"/>
                    </a:lnTo>
                    <a:lnTo>
                      <a:pt x="686" y="3"/>
                    </a:lnTo>
                    <a:lnTo>
                      <a:pt x="75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183BC9-B862-4A32-9BAA-5BC5B8DDABA5}"/>
              </a:ext>
            </a:extLst>
          </p:cNvPr>
          <p:cNvGrpSpPr/>
          <p:nvPr/>
        </p:nvGrpSpPr>
        <p:grpSpPr>
          <a:xfrm>
            <a:off x="7029641" y="1333692"/>
            <a:ext cx="2241035" cy="887087"/>
            <a:chOff x="4975482" y="5687783"/>
            <a:chExt cx="2241035" cy="887087"/>
          </a:xfrm>
        </p:grpSpPr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20A79ECC-2C91-4081-A6D8-164D31DBB32E}"/>
                </a:ext>
              </a:extLst>
            </p:cNvPr>
            <p:cNvSpPr/>
            <p:nvPr/>
          </p:nvSpPr>
          <p:spPr bwMode="auto">
            <a:xfrm>
              <a:off x="4975482" y="5687783"/>
              <a:ext cx="2241035" cy="887087"/>
            </a:xfrm>
            <a:custGeom>
              <a:avLst/>
              <a:gdLst>
                <a:gd name="connsiteX0" fmla="*/ 310562 w 1986962"/>
                <a:gd name="connsiteY0" fmla="*/ 0 h 665315"/>
                <a:gd name="connsiteX1" fmla="*/ 1986962 w 1986962"/>
                <a:gd name="connsiteY1" fmla="*/ 0 h 665315"/>
                <a:gd name="connsiteX2" fmla="*/ 1676400 w 1986962"/>
                <a:gd name="connsiteY2" fmla="*/ 665315 h 665315"/>
                <a:gd name="connsiteX3" fmla="*/ 0 w 1986962"/>
                <a:gd name="connsiteY3" fmla="*/ 665315 h 66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6962" h="665315">
                  <a:moveTo>
                    <a:pt x="310562" y="0"/>
                  </a:moveTo>
                  <a:lnTo>
                    <a:pt x="1986962" y="0"/>
                  </a:lnTo>
                  <a:lnTo>
                    <a:pt x="1676400" y="665315"/>
                  </a:lnTo>
                  <a:lnTo>
                    <a:pt x="0" y="665315"/>
                  </a:lnTo>
                  <a:close/>
                </a:path>
              </a:pathLst>
            </a:custGeom>
            <a:solidFill>
              <a:srgbClr val="01A59E"/>
            </a:solidFill>
            <a:ln w="19050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3A25594-EE16-44A6-81FC-9B528B8FA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198" y="5769682"/>
              <a:ext cx="711383" cy="711383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1252" y="4198126"/>
            <a:ext cx="1106326" cy="6825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13860" y="2769357"/>
            <a:ext cx="31213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 systems and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on users </a:t>
            </a:r>
          </a:p>
        </p:txBody>
      </p:sp>
      <p:sp>
        <p:nvSpPr>
          <p:cNvPr id="37" name="Inhaltsplatzhalter 4"/>
          <p:cNvSpPr txBox="1">
            <a:spLocks/>
          </p:cNvSpPr>
          <p:nvPr/>
        </p:nvSpPr>
        <p:spPr>
          <a:xfrm>
            <a:off x="28078" y="5724172"/>
            <a:ext cx="4752383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role of </a:t>
            </a:r>
            <a:b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interbank systems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98DA5DF-6194-45B5-BFB2-B9C75CA95EAC}"/>
              </a:ext>
            </a:extLst>
          </p:cNvPr>
          <p:cNvCxnSpPr/>
          <p:nvPr/>
        </p:nvCxnSpPr>
        <p:spPr bwMode="gray">
          <a:xfrm>
            <a:off x="0" y="1308753"/>
            <a:ext cx="8393373" cy="24939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79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E58E2487-AE0C-4191-8F99-4263C3E0DF18}"/>
              </a:ext>
            </a:extLst>
          </p:cNvPr>
          <p:cNvSpPr txBox="1">
            <a:spLocks/>
          </p:cNvSpPr>
          <p:nvPr/>
        </p:nvSpPr>
        <p:spPr>
          <a:xfrm>
            <a:off x="-79868" y="316223"/>
            <a:ext cx="12192000" cy="8920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sz="3000" b="1" dirty="0" smtClean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Payments Strategy of </a:t>
            </a:r>
            <a:br>
              <a:rPr lang="en-US" sz="3000" b="1" dirty="0" smtClean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b="1" dirty="0" smtClean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Central Bank of Azerbaijan for 2021-2023 </a:t>
            </a:r>
            <a:endParaRPr lang="az-Latn-AZ" sz="3000" b="1" dirty="0">
              <a:solidFill>
                <a:srgbClr val="0023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F7F962E-F627-4508-88BD-2E596107A814}"/>
              </a:ext>
            </a:extLst>
          </p:cNvPr>
          <p:cNvSpPr/>
          <p:nvPr/>
        </p:nvSpPr>
        <p:spPr>
          <a:xfrm>
            <a:off x="996884" y="2985732"/>
            <a:ext cx="301074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Increasing financial literacy, encouraging businesses and the public to actively use digital payment services </a:t>
            </a: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B2DA6D-B02E-40C2-9204-91A0051E1788}"/>
              </a:ext>
            </a:extLst>
          </p:cNvPr>
          <p:cNvSpPr/>
          <p:nvPr/>
        </p:nvSpPr>
        <p:spPr>
          <a:xfrm>
            <a:off x="264506" y="5025965"/>
            <a:ext cx="404412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Enhancing the inclusion on digital payments and providing universal access to remote banking services </a:t>
            </a: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8F0362C-FEAF-4B6F-BA35-832C6F782A02}"/>
              </a:ext>
            </a:extLst>
          </p:cNvPr>
          <p:cNvSpPr/>
          <p:nvPr/>
        </p:nvSpPr>
        <p:spPr>
          <a:xfrm>
            <a:off x="3498200" y="1542842"/>
            <a:ext cx="51956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Improving the legislation on digital payments and providing innovative solutions </a:t>
            </a: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9F06419-97E3-4D49-8053-5B3DAF9DCDFD}"/>
              </a:ext>
            </a:extLst>
          </p:cNvPr>
          <p:cNvSpPr/>
          <p:nvPr/>
        </p:nvSpPr>
        <p:spPr>
          <a:xfrm>
            <a:off x="7762348" y="3027583"/>
            <a:ext cx="372109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Expansion of the coverage area of digital and standardized payment infrastructure</a:t>
            </a:r>
            <a:endParaRPr lang="tr-T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78B1D4-882D-4C7B-8A1F-CC8C83C1822F}"/>
              </a:ext>
            </a:extLst>
          </p:cNvPr>
          <p:cNvSpPr/>
          <p:nvPr/>
        </p:nvSpPr>
        <p:spPr>
          <a:xfrm>
            <a:off x="7836066" y="5461054"/>
            <a:ext cx="38234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of a risk-based regulatory </a:t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supervisory framework for </a:t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payment ecosystem </a:t>
            </a:r>
            <a:endParaRPr lang="az-Latn-A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lide Number Placeholder 1">
            <a:extLst>
              <a:ext uri="{FF2B5EF4-FFF2-40B4-BE49-F238E27FC236}">
                <a16:creationId xmlns:a16="http://schemas.microsoft.com/office/drawing/2014/main" id="{1AA52B3C-91DF-4FB6-A525-F5EC8126E727}"/>
              </a:ext>
            </a:extLst>
          </p:cNvPr>
          <p:cNvSpPr txBox="1">
            <a:spLocks/>
          </p:cNvSpPr>
          <p:nvPr/>
        </p:nvSpPr>
        <p:spPr>
          <a:xfrm>
            <a:off x="11659549" y="6436296"/>
            <a:ext cx="452583" cy="25364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F51A77-5287-46DB-80B2-CCB0E34F1DF5}" type="slidenum">
              <a:rPr lang="en-US" sz="1467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tr-TR" sz="1467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2A72B9-8727-43B7-8718-90E3494C0C73}"/>
              </a:ext>
            </a:extLst>
          </p:cNvPr>
          <p:cNvCxnSpPr/>
          <p:nvPr/>
        </p:nvCxnSpPr>
        <p:spPr bwMode="gray">
          <a:xfrm>
            <a:off x="13663" y="1367133"/>
            <a:ext cx="12178337" cy="0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0CB3EB8-7511-4AD4-8B05-6EE62EF369A7}"/>
              </a:ext>
            </a:extLst>
          </p:cNvPr>
          <p:cNvGrpSpPr/>
          <p:nvPr/>
        </p:nvGrpSpPr>
        <p:grpSpPr>
          <a:xfrm>
            <a:off x="3944592" y="2172360"/>
            <a:ext cx="4380142" cy="4174671"/>
            <a:chOff x="3964212" y="2146234"/>
            <a:chExt cx="4380142" cy="417467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796AAAA-C4F1-4883-9E82-237C6D59F733}"/>
                </a:ext>
              </a:extLst>
            </p:cNvPr>
            <p:cNvGrpSpPr/>
            <p:nvPr/>
          </p:nvGrpSpPr>
          <p:grpSpPr>
            <a:xfrm>
              <a:off x="3964212" y="2146234"/>
              <a:ext cx="4380142" cy="4174671"/>
              <a:chOff x="3606396" y="1139795"/>
              <a:chExt cx="4971414" cy="4738207"/>
            </a:xfrm>
          </p:grpSpPr>
          <p:sp>
            <p:nvSpPr>
              <p:cNvPr id="35" name="Freeform 39">
                <a:extLst>
                  <a:ext uri="{FF2B5EF4-FFF2-40B4-BE49-F238E27FC236}">
                    <a16:creationId xmlns:a16="http://schemas.microsoft.com/office/drawing/2014/main" id="{AFA6B513-1BEF-4F02-B74E-24C67AA56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595" y="1139795"/>
                <a:ext cx="2522805" cy="1844404"/>
              </a:xfrm>
              <a:custGeom>
                <a:avLst/>
                <a:gdLst>
                  <a:gd name="T0" fmla="*/ 285 w 369"/>
                  <a:gd name="T1" fmla="*/ 215 h 270"/>
                  <a:gd name="T2" fmla="*/ 228 w 369"/>
                  <a:gd name="T3" fmla="*/ 173 h 270"/>
                  <a:gd name="T4" fmla="*/ 95 w 369"/>
                  <a:gd name="T5" fmla="*/ 270 h 270"/>
                  <a:gd name="T6" fmla="*/ 95 w 369"/>
                  <a:gd name="T7" fmla="*/ 270 h 270"/>
                  <a:gd name="T8" fmla="*/ 92 w 369"/>
                  <a:gd name="T9" fmla="*/ 182 h 270"/>
                  <a:gd name="T10" fmla="*/ 92 w 369"/>
                  <a:gd name="T11" fmla="*/ 176 h 270"/>
                  <a:gd name="T12" fmla="*/ 86 w 369"/>
                  <a:gd name="T13" fmla="*/ 175 h 270"/>
                  <a:gd name="T14" fmla="*/ 0 w 369"/>
                  <a:gd name="T15" fmla="*/ 160 h 270"/>
                  <a:gd name="T16" fmla="*/ 0 w 369"/>
                  <a:gd name="T17" fmla="*/ 160 h 270"/>
                  <a:gd name="T18" fmla="*/ 44 w 369"/>
                  <a:gd name="T19" fmla="*/ 128 h 270"/>
                  <a:gd name="T20" fmla="*/ 210 w 369"/>
                  <a:gd name="T21" fmla="*/ 8 h 270"/>
                  <a:gd name="T22" fmla="*/ 246 w 369"/>
                  <a:gd name="T23" fmla="*/ 8 h 270"/>
                  <a:gd name="T24" fmla="*/ 353 w 369"/>
                  <a:gd name="T25" fmla="*/ 86 h 270"/>
                  <a:gd name="T26" fmla="*/ 369 w 369"/>
                  <a:gd name="T27" fmla="*/ 182 h 270"/>
                  <a:gd name="T28" fmla="*/ 285 w 369"/>
                  <a:gd name="T29" fmla="*/ 21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9" h="270">
                    <a:moveTo>
                      <a:pt x="285" y="215"/>
                    </a:moveTo>
                    <a:lnTo>
                      <a:pt x="228" y="173"/>
                    </a:lnTo>
                    <a:lnTo>
                      <a:pt x="95" y="270"/>
                    </a:lnTo>
                    <a:lnTo>
                      <a:pt x="95" y="270"/>
                    </a:lnTo>
                    <a:lnTo>
                      <a:pt x="92" y="182"/>
                    </a:lnTo>
                    <a:lnTo>
                      <a:pt x="92" y="176"/>
                    </a:lnTo>
                    <a:lnTo>
                      <a:pt x="86" y="17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44" y="128"/>
                    </a:lnTo>
                    <a:lnTo>
                      <a:pt x="210" y="8"/>
                    </a:lnTo>
                    <a:cubicBezTo>
                      <a:pt x="221" y="0"/>
                      <a:pt x="235" y="0"/>
                      <a:pt x="246" y="8"/>
                    </a:cubicBezTo>
                    <a:lnTo>
                      <a:pt x="353" y="86"/>
                    </a:lnTo>
                    <a:lnTo>
                      <a:pt x="369" y="182"/>
                    </a:lnTo>
                    <a:lnTo>
                      <a:pt x="285" y="215"/>
                    </a:lnTo>
                  </a:path>
                </a:pathLst>
              </a:custGeom>
              <a:solidFill>
                <a:srgbClr val="2F63B3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40">
                <a:extLst>
                  <a:ext uri="{FF2B5EF4-FFF2-40B4-BE49-F238E27FC236}">
                    <a16:creationId xmlns:a16="http://schemas.microsoft.com/office/drawing/2014/main" id="{C7B1540D-8278-4E96-80A5-B7D031932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6396" y="2326998"/>
                <a:ext cx="1494607" cy="2385009"/>
              </a:xfrm>
              <a:custGeom>
                <a:avLst/>
                <a:gdLst>
                  <a:gd name="T0" fmla="*/ 81 w 219"/>
                  <a:gd name="T1" fmla="*/ 350 h 350"/>
                  <a:gd name="T2" fmla="*/ 67 w 219"/>
                  <a:gd name="T3" fmla="*/ 305 h 350"/>
                  <a:gd name="T4" fmla="*/ 4 w 219"/>
                  <a:gd name="T5" fmla="*/ 110 h 350"/>
                  <a:gd name="T6" fmla="*/ 15 w 219"/>
                  <a:gd name="T7" fmla="*/ 76 h 350"/>
                  <a:gd name="T8" fmla="*/ 119 w 219"/>
                  <a:gd name="T9" fmla="*/ 0 h 350"/>
                  <a:gd name="T10" fmla="*/ 213 w 219"/>
                  <a:gd name="T11" fmla="*/ 16 h 350"/>
                  <a:gd name="T12" fmla="*/ 216 w 219"/>
                  <a:gd name="T13" fmla="*/ 107 h 350"/>
                  <a:gd name="T14" fmla="*/ 166 w 219"/>
                  <a:gd name="T15" fmla="*/ 144 h 350"/>
                  <a:gd name="T16" fmla="*/ 219 w 219"/>
                  <a:gd name="T17" fmla="*/ 306 h 350"/>
                  <a:gd name="T18" fmla="*/ 219 w 219"/>
                  <a:gd name="T19" fmla="*/ 306 h 350"/>
                  <a:gd name="T20" fmla="*/ 138 w 219"/>
                  <a:gd name="T21" fmla="*/ 275 h 350"/>
                  <a:gd name="T22" fmla="*/ 132 w 219"/>
                  <a:gd name="T23" fmla="*/ 272 h 350"/>
                  <a:gd name="T24" fmla="*/ 129 w 219"/>
                  <a:gd name="T25" fmla="*/ 277 h 350"/>
                  <a:gd name="T26" fmla="*/ 81 w 219"/>
                  <a:gd name="T27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9" h="350">
                    <a:moveTo>
                      <a:pt x="81" y="350"/>
                    </a:moveTo>
                    <a:lnTo>
                      <a:pt x="67" y="305"/>
                    </a:lnTo>
                    <a:lnTo>
                      <a:pt x="4" y="110"/>
                    </a:lnTo>
                    <a:cubicBezTo>
                      <a:pt x="0" y="97"/>
                      <a:pt x="4" y="84"/>
                      <a:pt x="15" y="76"/>
                    </a:cubicBezTo>
                    <a:lnTo>
                      <a:pt x="119" y="0"/>
                    </a:lnTo>
                    <a:lnTo>
                      <a:pt x="213" y="16"/>
                    </a:lnTo>
                    <a:lnTo>
                      <a:pt x="216" y="107"/>
                    </a:lnTo>
                    <a:lnTo>
                      <a:pt x="166" y="144"/>
                    </a:lnTo>
                    <a:lnTo>
                      <a:pt x="219" y="306"/>
                    </a:lnTo>
                    <a:lnTo>
                      <a:pt x="219" y="306"/>
                    </a:lnTo>
                    <a:lnTo>
                      <a:pt x="138" y="275"/>
                    </a:lnTo>
                    <a:lnTo>
                      <a:pt x="132" y="272"/>
                    </a:lnTo>
                    <a:lnTo>
                      <a:pt x="129" y="277"/>
                    </a:lnTo>
                    <a:lnTo>
                      <a:pt x="81" y="350"/>
                    </a:lnTo>
                  </a:path>
                </a:pathLst>
              </a:custGeom>
              <a:solidFill>
                <a:srgbClr val="053E8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41">
                <a:extLst>
                  <a:ext uri="{FF2B5EF4-FFF2-40B4-BE49-F238E27FC236}">
                    <a16:creationId xmlns:a16="http://schemas.microsoft.com/office/drawing/2014/main" id="{45721CE1-E43E-4119-95DE-9FA9352C06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9997" y="4309199"/>
                <a:ext cx="2183605" cy="1568803"/>
              </a:xfrm>
              <a:custGeom>
                <a:avLst/>
                <a:gdLst>
                  <a:gd name="T0" fmla="*/ 320 w 320"/>
                  <a:gd name="T1" fmla="*/ 230 h 230"/>
                  <a:gd name="T2" fmla="*/ 72 w 320"/>
                  <a:gd name="T3" fmla="*/ 230 h 230"/>
                  <a:gd name="T4" fmla="*/ 43 w 320"/>
                  <a:gd name="T5" fmla="*/ 208 h 230"/>
                  <a:gd name="T6" fmla="*/ 0 w 320"/>
                  <a:gd name="T7" fmla="*/ 77 h 230"/>
                  <a:gd name="T8" fmla="*/ 51 w 320"/>
                  <a:gd name="T9" fmla="*/ 0 h 230"/>
                  <a:gd name="T10" fmla="*/ 138 w 320"/>
                  <a:gd name="T11" fmla="*/ 34 h 230"/>
                  <a:gd name="T12" fmla="*/ 155 w 320"/>
                  <a:gd name="T13" fmla="*/ 85 h 230"/>
                  <a:gd name="T14" fmla="*/ 320 w 320"/>
                  <a:gd name="T15" fmla="*/ 85 h 230"/>
                  <a:gd name="T16" fmla="*/ 320 w 320"/>
                  <a:gd name="T17" fmla="*/ 85 h 230"/>
                  <a:gd name="T18" fmla="*/ 265 w 320"/>
                  <a:gd name="T19" fmla="*/ 150 h 230"/>
                  <a:gd name="T20" fmla="*/ 261 w 320"/>
                  <a:gd name="T21" fmla="*/ 154 h 230"/>
                  <a:gd name="T22" fmla="*/ 265 w 320"/>
                  <a:gd name="T23" fmla="*/ 159 h 230"/>
                  <a:gd name="T24" fmla="*/ 320 w 320"/>
                  <a:gd name="T25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0" h="230">
                    <a:moveTo>
                      <a:pt x="320" y="230"/>
                    </a:moveTo>
                    <a:lnTo>
                      <a:pt x="72" y="230"/>
                    </a:lnTo>
                    <a:cubicBezTo>
                      <a:pt x="59" y="230"/>
                      <a:pt x="47" y="221"/>
                      <a:pt x="43" y="208"/>
                    </a:cubicBezTo>
                    <a:lnTo>
                      <a:pt x="0" y="77"/>
                    </a:lnTo>
                    <a:lnTo>
                      <a:pt x="51" y="0"/>
                    </a:lnTo>
                    <a:lnTo>
                      <a:pt x="138" y="34"/>
                    </a:lnTo>
                    <a:lnTo>
                      <a:pt x="155" y="85"/>
                    </a:lnTo>
                    <a:lnTo>
                      <a:pt x="320" y="85"/>
                    </a:lnTo>
                    <a:lnTo>
                      <a:pt x="320" y="85"/>
                    </a:lnTo>
                    <a:lnTo>
                      <a:pt x="265" y="150"/>
                    </a:lnTo>
                    <a:lnTo>
                      <a:pt x="261" y="154"/>
                    </a:lnTo>
                    <a:lnTo>
                      <a:pt x="265" y="159"/>
                    </a:lnTo>
                    <a:lnTo>
                      <a:pt x="320" y="230"/>
                    </a:lnTo>
                  </a:path>
                </a:pathLst>
              </a:custGeom>
              <a:solidFill>
                <a:srgbClr val="5B9BD5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 42">
                <a:extLst>
                  <a:ext uri="{FF2B5EF4-FFF2-40B4-BE49-F238E27FC236}">
                    <a16:creationId xmlns:a16="http://schemas.microsoft.com/office/drawing/2014/main" id="{14C7A5D1-FDCF-42D4-B5F1-0DFB2BDAE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8598" y="3885198"/>
                <a:ext cx="2067008" cy="1992804"/>
              </a:xfrm>
              <a:custGeom>
                <a:avLst/>
                <a:gdLst>
                  <a:gd name="T0" fmla="*/ 303 w 303"/>
                  <a:gd name="T1" fmla="*/ 43 h 292"/>
                  <a:gd name="T2" fmla="*/ 303 w 303"/>
                  <a:gd name="T3" fmla="*/ 43 h 292"/>
                  <a:gd name="T4" fmla="*/ 293 w 303"/>
                  <a:gd name="T5" fmla="*/ 76 h 292"/>
                  <a:gd name="T6" fmla="*/ 230 w 303"/>
                  <a:gd name="T7" fmla="*/ 270 h 292"/>
                  <a:gd name="T8" fmla="*/ 201 w 303"/>
                  <a:gd name="T9" fmla="*/ 292 h 292"/>
                  <a:gd name="T10" fmla="*/ 58 w 303"/>
                  <a:gd name="T11" fmla="*/ 292 h 292"/>
                  <a:gd name="T12" fmla="*/ 0 w 303"/>
                  <a:gd name="T13" fmla="*/ 217 h 292"/>
                  <a:gd name="T14" fmla="*/ 58 w 303"/>
                  <a:gd name="T15" fmla="*/ 147 h 292"/>
                  <a:gd name="T16" fmla="*/ 118 w 303"/>
                  <a:gd name="T17" fmla="*/ 147 h 292"/>
                  <a:gd name="T18" fmla="*/ 166 w 303"/>
                  <a:gd name="T19" fmla="*/ 0 h 292"/>
                  <a:gd name="T20" fmla="*/ 213 w 303"/>
                  <a:gd name="T21" fmla="*/ 72 h 292"/>
                  <a:gd name="T22" fmla="*/ 217 w 303"/>
                  <a:gd name="T23" fmla="*/ 77 h 292"/>
                  <a:gd name="T24" fmla="*/ 222 w 303"/>
                  <a:gd name="T25" fmla="*/ 75 h 292"/>
                  <a:gd name="T26" fmla="*/ 303 w 303"/>
                  <a:gd name="T27" fmla="*/ 43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3" h="292">
                    <a:moveTo>
                      <a:pt x="303" y="43"/>
                    </a:moveTo>
                    <a:lnTo>
                      <a:pt x="303" y="43"/>
                    </a:lnTo>
                    <a:lnTo>
                      <a:pt x="293" y="76"/>
                    </a:lnTo>
                    <a:lnTo>
                      <a:pt x="230" y="270"/>
                    </a:lnTo>
                    <a:cubicBezTo>
                      <a:pt x="226" y="283"/>
                      <a:pt x="214" y="292"/>
                      <a:pt x="201" y="292"/>
                    </a:cubicBezTo>
                    <a:lnTo>
                      <a:pt x="58" y="292"/>
                    </a:lnTo>
                    <a:lnTo>
                      <a:pt x="0" y="217"/>
                    </a:lnTo>
                    <a:lnTo>
                      <a:pt x="58" y="147"/>
                    </a:lnTo>
                    <a:lnTo>
                      <a:pt x="118" y="147"/>
                    </a:lnTo>
                    <a:lnTo>
                      <a:pt x="166" y="0"/>
                    </a:lnTo>
                    <a:lnTo>
                      <a:pt x="213" y="72"/>
                    </a:lnTo>
                    <a:lnTo>
                      <a:pt x="217" y="77"/>
                    </a:lnTo>
                    <a:lnTo>
                      <a:pt x="222" y="75"/>
                    </a:lnTo>
                    <a:lnTo>
                      <a:pt x="303" y="43"/>
                    </a:lnTo>
                  </a:path>
                </a:pathLst>
              </a:custGeom>
              <a:solidFill>
                <a:srgbClr val="002367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3">
                <a:extLst>
                  <a:ext uri="{FF2B5EF4-FFF2-40B4-BE49-F238E27FC236}">
                    <a16:creationId xmlns:a16="http://schemas.microsoft.com/office/drawing/2014/main" id="{D4C15616-139B-4D4B-870F-4A2A3E567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402" y="1818196"/>
                <a:ext cx="2003408" cy="2469809"/>
              </a:xfrm>
              <a:custGeom>
                <a:avLst/>
                <a:gdLst>
                  <a:gd name="T0" fmla="*/ 71 w 292"/>
                  <a:gd name="T1" fmla="*/ 0 h 362"/>
                  <a:gd name="T2" fmla="*/ 111 w 292"/>
                  <a:gd name="T3" fmla="*/ 29 h 362"/>
                  <a:gd name="T4" fmla="*/ 277 w 292"/>
                  <a:gd name="T5" fmla="*/ 150 h 362"/>
                  <a:gd name="T6" fmla="*/ 288 w 292"/>
                  <a:gd name="T7" fmla="*/ 184 h 362"/>
                  <a:gd name="T8" fmla="*/ 241 w 292"/>
                  <a:gd name="T9" fmla="*/ 328 h 362"/>
                  <a:gd name="T10" fmla="*/ 155 w 292"/>
                  <a:gd name="T11" fmla="*/ 362 h 362"/>
                  <a:gd name="T12" fmla="*/ 104 w 292"/>
                  <a:gd name="T13" fmla="*/ 285 h 362"/>
                  <a:gd name="T14" fmla="*/ 125 w 292"/>
                  <a:gd name="T15" fmla="*/ 218 h 362"/>
                  <a:gd name="T16" fmla="*/ 0 w 292"/>
                  <a:gd name="T17" fmla="*/ 126 h 362"/>
                  <a:gd name="T18" fmla="*/ 0 w 292"/>
                  <a:gd name="T19" fmla="*/ 126 h 362"/>
                  <a:gd name="T20" fmla="*/ 80 w 292"/>
                  <a:gd name="T21" fmla="*/ 95 h 362"/>
                  <a:gd name="T22" fmla="*/ 86 w 292"/>
                  <a:gd name="T23" fmla="*/ 93 h 362"/>
                  <a:gd name="T24" fmla="*/ 85 w 292"/>
                  <a:gd name="T25" fmla="*/ 87 h 362"/>
                  <a:gd name="T26" fmla="*/ 71 w 292"/>
                  <a:gd name="T27" fmla="*/ 0 h 362"/>
                  <a:gd name="T28" fmla="*/ 71 w 292"/>
                  <a:gd name="T29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2" h="362">
                    <a:moveTo>
                      <a:pt x="71" y="0"/>
                    </a:moveTo>
                    <a:lnTo>
                      <a:pt x="111" y="29"/>
                    </a:lnTo>
                    <a:lnTo>
                      <a:pt x="277" y="150"/>
                    </a:lnTo>
                    <a:cubicBezTo>
                      <a:pt x="288" y="158"/>
                      <a:pt x="292" y="171"/>
                      <a:pt x="288" y="184"/>
                    </a:cubicBezTo>
                    <a:lnTo>
                      <a:pt x="241" y="328"/>
                    </a:lnTo>
                    <a:lnTo>
                      <a:pt x="155" y="362"/>
                    </a:lnTo>
                    <a:lnTo>
                      <a:pt x="104" y="285"/>
                    </a:lnTo>
                    <a:lnTo>
                      <a:pt x="125" y="218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80" y="95"/>
                    </a:lnTo>
                    <a:lnTo>
                      <a:pt x="86" y="93"/>
                    </a:lnTo>
                    <a:lnTo>
                      <a:pt x="85" y="87"/>
                    </a:lnTo>
                    <a:lnTo>
                      <a:pt x="71" y="0"/>
                    </a:lnTo>
                    <a:lnTo>
                      <a:pt x="71" y="0"/>
                    </a:lnTo>
                  </a:path>
                </a:pathLst>
              </a:custGeom>
              <a:solidFill>
                <a:srgbClr val="A6A6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7252F81-C68B-4FFF-B0A1-6259D7465131}"/>
                  </a:ext>
                </a:extLst>
              </p:cNvPr>
              <p:cNvSpPr/>
              <p:nvPr/>
            </p:nvSpPr>
            <p:spPr>
              <a:xfrm>
                <a:off x="5819126" y="1331949"/>
                <a:ext cx="598944" cy="94317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E95BF66-5D32-49AC-AC95-C08893441347}"/>
                  </a:ext>
                </a:extLst>
              </p:cNvPr>
              <p:cNvSpPr/>
              <p:nvPr/>
            </p:nvSpPr>
            <p:spPr>
              <a:xfrm>
                <a:off x="7612650" y="2687584"/>
                <a:ext cx="598944" cy="94317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B5CF1C0-9D44-445C-A3EA-17D6378C97E0}"/>
                  </a:ext>
                </a:extLst>
              </p:cNvPr>
              <p:cNvSpPr/>
              <p:nvPr/>
            </p:nvSpPr>
            <p:spPr>
              <a:xfrm>
                <a:off x="6868364" y="4898409"/>
                <a:ext cx="598944" cy="94317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1D622FE-4214-4034-95BF-43F97F9E8992}"/>
                  </a:ext>
                </a:extLst>
              </p:cNvPr>
              <p:cNvSpPr/>
              <p:nvPr/>
            </p:nvSpPr>
            <p:spPr>
              <a:xfrm>
                <a:off x="4677836" y="4904539"/>
                <a:ext cx="598944" cy="94317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8FB092D-C88D-4F4A-AF97-8DE38485F3CF}"/>
                  </a:ext>
                </a:extLst>
              </p:cNvPr>
              <p:cNvSpPr/>
              <p:nvPr/>
            </p:nvSpPr>
            <p:spPr>
              <a:xfrm>
                <a:off x="3905840" y="2687584"/>
                <a:ext cx="598944" cy="94317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B97B978-5D07-48A0-925D-03AC8F76DF91}"/>
                </a:ext>
              </a:extLst>
            </p:cNvPr>
            <p:cNvSpPr/>
            <p:nvPr/>
          </p:nvSpPr>
          <p:spPr>
            <a:xfrm>
              <a:off x="5208778" y="4015357"/>
              <a:ext cx="193769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Digital Payments</a:t>
              </a:r>
            </a:p>
            <a:p>
              <a:pPr algn="ctr"/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Strategy </a:t>
              </a:r>
              <a:endParaRPr lang="tr-TR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81038" y="6461684"/>
            <a:ext cx="1015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uploads.cbar.az/assets/Digital_Payment_Strategy_public_final_08.06_v02_ENG_final.pdf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19015" y="5865810"/>
            <a:ext cx="3006881" cy="538548"/>
          </a:xfrm>
          <a:prstGeom prst="rect">
            <a:avLst/>
          </a:prstGeom>
          <a:ln w="38100">
            <a:solidFill>
              <a:srgbClr val="002367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Action 4.3. C</a:t>
            </a:r>
            <a:r>
              <a:rPr lang="en-US" dirty="0" smtClean="0"/>
              <a:t>onceptual </a:t>
            </a:r>
            <a:r>
              <a:rPr lang="en-US" dirty="0"/>
              <a:t>approach to the digital </a:t>
            </a:r>
            <a:r>
              <a:rPr lang="en-US" dirty="0" err="1"/>
              <a:t>manat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BE50F597-E35F-4261-8A25-A08F4BB5006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2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BE50F597-E35F-4261-8A25-A08F4BB500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8B0B1960-0FBB-456A-8839-2C8187FAF1AF}"/>
              </a:ext>
            </a:extLst>
          </p:cNvPr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211667" cy="2116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tr-TR" sz="1867" dirty="0">
              <a:latin typeface="Mark Offc For MC" panose="020B0504020101010102" pitchFamily="34" charset="0"/>
              <a:ea typeface="+mj-ea"/>
              <a:cs typeface="+mj-cs"/>
              <a:sym typeface="Mark Offc For MC" panose="020B0504020101010102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0C3C498-50D0-4ABD-A4B2-372B91397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Considerations in CBDC design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8687B7-F579-4E24-9A90-17FE4636EE0D}"/>
              </a:ext>
            </a:extLst>
          </p:cNvPr>
          <p:cNvCxnSpPr/>
          <p:nvPr/>
        </p:nvCxnSpPr>
        <p:spPr bwMode="gray">
          <a:xfrm>
            <a:off x="13664" y="793927"/>
            <a:ext cx="12178337" cy="0"/>
          </a:xfrm>
          <a:prstGeom prst="line">
            <a:avLst/>
          </a:prstGeom>
          <a:ln w="381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1037" y="5472752"/>
            <a:ext cx="346210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00236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Technology choices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17659" y="5472751"/>
            <a:ext cx="346921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choices </a:t>
            </a:r>
            <a:endParaRPr lang="en-US" sz="2600" b="1" dirty="0">
              <a:solidFill>
                <a:srgbClr val="0023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98347" y="5418158"/>
            <a:ext cx="30412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2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management</a:t>
            </a:r>
            <a:endParaRPr lang="en-US" sz="2600" b="1" dirty="0">
              <a:solidFill>
                <a:srgbClr val="0023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80081526"/>
              </p:ext>
            </p:extLst>
          </p:nvPr>
        </p:nvGraphicFramePr>
        <p:xfrm>
          <a:off x="137420" y="1131819"/>
          <a:ext cx="4664165" cy="345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2708" y="2982742"/>
            <a:ext cx="63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DLT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681534" y="3578616"/>
            <a:ext cx="960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Access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2552672" y="1787858"/>
            <a:ext cx="983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Privacy </a:t>
            </a:r>
            <a:endParaRPr lang="en-US" sz="2000" dirty="0"/>
          </a:p>
        </p:txBody>
      </p:sp>
      <p:sp>
        <p:nvSpPr>
          <p:cNvPr id="28" name="Hexagon 27"/>
          <p:cNvSpPr/>
          <p:nvPr/>
        </p:nvSpPr>
        <p:spPr>
          <a:xfrm>
            <a:off x="5349922" y="1131819"/>
            <a:ext cx="1446388" cy="1083445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Legal topics/ license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Hexagon 28"/>
          <p:cNvSpPr/>
          <p:nvPr/>
        </p:nvSpPr>
        <p:spPr>
          <a:xfrm>
            <a:off x="4763684" y="2292850"/>
            <a:ext cx="1376383" cy="989891"/>
          </a:xfrm>
          <a:prstGeom prst="hexagon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81435" y="2566647"/>
            <a:ext cx="9796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Private</a:t>
            </a:r>
            <a:endParaRPr lang="en-US" sz="2200" dirty="0"/>
          </a:p>
        </p:txBody>
      </p:sp>
      <p:sp>
        <p:nvSpPr>
          <p:cNvPr id="37" name="Hexagon 36"/>
          <p:cNvSpPr/>
          <p:nvPr/>
        </p:nvSpPr>
        <p:spPr>
          <a:xfrm>
            <a:off x="5030033" y="3610109"/>
            <a:ext cx="1446388" cy="1083445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29631" y="3890824"/>
            <a:ext cx="1515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Settlement </a:t>
            </a:r>
          </a:p>
          <a:p>
            <a:pPr algn="ctr"/>
            <a:r>
              <a:rPr lang="en-US" sz="2200" dirty="0" smtClean="0"/>
              <a:t>finality</a:t>
            </a:r>
            <a:endParaRPr lang="en-US" sz="2200" dirty="0"/>
          </a:p>
        </p:txBody>
      </p:sp>
      <p:sp>
        <p:nvSpPr>
          <p:cNvPr id="39" name="Hexagon 38"/>
          <p:cNvSpPr/>
          <p:nvPr/>
        </p:nvSpPr>
        <p:spPr>
          <a:xfrm>
            <a:off x="6627535" y="3577409"/>
            <a:ext cx="1446388" cy="1083445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252750" y="2277384"/>
            <a:ext cx="1376383" cy="989891"/>
          </a:xfrm>
          <a:prstGeom prst="hexagon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04763" y="2551855"/>
            <a:ext cx="8723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Public</a:t>
            </a:r>
            <a:endParaRPr lang="en-US" sz="2200" dirty="0"/>
          </a:p>
        </p:txBody>
      </p:sp>
      <p:sp>
        <p:nvSpPr>
          <p:cNvPr id="41" name="TextBox 40"/>
          <p:cNvSpPr txBox="1"/>
          <p:nvPr/>
        </p:nvSpPr>
        <p:spPr>
          <a:xfrm>
            <a:off x="6609994" y="3838848"/>
            <a:ext cx="15360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Distribution</a:t>
            </a:r>
          </a:p>
          <a:p>
            <a:pPr algn="ctr"/>
            <a:r>
              <a:rPr lang="en-US" sz="2200" dirty="0" smtClean="0"/>
              <a:t>channels</a:t>
            </a:r>
            <a:endParaRPr lang="en-US" sz="2200" dirty="0"/>
          </a:p>
        </p:txBody>
      </p:sp>
      <p:sp>
        <p:nvSpPr>
          <p:cNvPr id="42" name="Hexagon 41"/>
          <p:cNvSpPr/>
          <p:nvPr/>
        </p:nvSpPr>
        <p:spPr>
          <a:xfrm>
            <a:off x="4950450" y="4816162"/>
            <a:ext cx="1677085" cy="455074"/>
          </a:xfrm>
          <a:prstGeom prst="hexagon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953577" y="4840806"/>
            <a:ext cx="16734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Irrevocability</a:t>
            </a:r>
            <a:endParaRPr lang="en-US" sz="2200" dirty="0"/>
          </a:p>
        </p:txBody>
      </p:sp>
      <p:sp>
        <p:nvSpPr>
          <p:cNvPr id="61" name="Flowchart: Multidocument 60"/>
          <p:cNvSpPr/>
          <p:nvPr/>
        </p:nvSpPr>
        <p:spPr>
          <a:xfrm>
            <a:off x="8884693" y="1787858"/>
            <a:ext cx="2647665" cy="2289695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/>
              <a:t>Testing  Environment 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2414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883386C5-00B6-4638-90AE-21C7F4198325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69" r="19909"/>
          <a:stretch>
            <a:fillRect/>
          </a:stretch>
        </p:blipFill>
        <p:spPr>
          <a:xfrm>
            <a:off x="5788212" y="1237"/>
            <a:ext cx="6400800" cy="6858000"/>
          </a:xfrm>
          <a:custGeom>
            <a:avLst/>
            <a:gdLst>
              <a:gd name="connsiteX0" fmla="*/ 3201243 w 6400800"/>
              <a:gd name="connsiteY0" fmla="*/ 0 h 6858000"/>
              <a:gd name="connsiteX1" fmla="*/ 6400800 w 6400800"/>
              <a:gd name="connsiteY1" fmla="*/ 0 h 6858000"/>
              <a:gd name="connsiteX2" fmla="*/ 6400800 w 6400800"/>
              <a:gd name="connsiteY2" fmla="*/ 6858000 h 6858000"/>
              <a:gd name="connsiteX3" fmla="*/ 3201243 w 6400800"/>
              <a:gd name="connsiteY3" fmla="*/ 6858000 h 6858000"/>
              <a:gd name="connsiteX4" fmla="*/ 0 w 64008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0" h="6858000">
                <a:moveTo>
                  <a:pt x="3201243" y="0"/>
                </a:moveTo>
                <a:lnTo>
                  <a:pt x="6400800" y="0"/>
                </a:lnTo>
                <a:lnTo>
                  <a:pt x="6400800" y="6858000"/>
                </a:lnTo>
                <a:lnTo>
                  <a:pt x="320124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8" name="Freeform 37"/>
          <p:cNvSpPr/>
          <p:nvPr/>
        </p:nvSpPr>
        <p:spPr bwMode="auto">
          <a:xfrm flipH="1">
            <a:off x="5792650" y="0"/>
            <a:ext cx="6400800" cy="6858000"/>
          </a:xfrm>
          <a:custGeom>
            <a:avLst/>
            <a:gdLst>
              <a:gd name="connsiteX0" fmla="*/ 0 w 4800600"/>
              <a:gd name="connsiteY0" fmla="*/ 0 h 5143500"/>
              <a:gd name="connsiteX1" fmla="*/ 2399668 w 4800600"/>
              <a:gd name="connsiteY1" fmla="*/ 0 h 5143500"/>
              <a:gd name="connsiteX2" fmla="*/ 4800600 w 4800600"/>
              <a:gd name="connsiteY2" fmla="*/ 5143500 h 5143500"/>
              <a:gd name="connsiteX3" fmla="*/ 2399668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0" y="0"/>
                </a:moveTo>
                <a:lnTo>
                  <a:pt x="2399668" y="0"/>
                </a:lnTo>
                <a:lnTo>
                  <a:pt x="4800600" y="5143500"/>
                </a:lnTo>
                <a:lnTo>
                  <a:pt x="2399668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F4C55">
              <a:alpha val="80000"/>
            </a:srgb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996" y="1312246"/>
            <a:ext cx="7398617" cy="38466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 !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Ms. Khayala Mammadova </a:t>
            </a:r>
            <a:br>
              <a:rPr lang="en-US" dirty="0" smtClean="0"/>
            </a:b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en-US" sz="2700" dirty="0"/>
              <a:t>Senior Specialist</a:t>
            </a:r>
            <a:br>
              <a:rPr lang="en-US" sz="2700" dirty="0"/>
            </a:br>
            <a:r>
              <a:rPr lang="en-US" sz="2700" dirty="0"/>
              <a:t>National payment system development and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oversight </a:t>
            </a:r>
            <a:r>
              <a:rPr lang="en-US" sz="2700" dirty="0"/>
              <a:t>division</a:t>
            </a:r>
            <a:br>
              <a:rPr lang="en-US" sz="2700" dirty="0"/>
            </a:br>
            <a:r>
              <a:rPr lang="en-US" sz="2700" dirty="0"/>
              <a:t>Payment systems &amp; settlements department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The Central Bank of the Republic of Azerbaijan</a:t>
            </a:r>
            <a:br>
              <a:rPr lang="en-US" sz="2700" dirty="0" smtClean="0"/>
            </a:br>
            <a:r>
              <a:rPr lang="en-US" sz="2700" dirty="0" smtClean="0"/>
              <a:t>E-mail: </a:t>
            </a:r>
            <a:r>
              <a:rPr lang="en-US" sz="2700" dirty="0" smtClean="0">
                <a:hlinkClick r:id="rId4"/>
              </a:rPr>
              <a:t>Khayala_Mammadova@cbar.az</a:t>
            </a:r>
            <a:r>
              <a:rPr lang="en-US" sz="2700" dirty="0" smtClean="0"/>
              <a:t>  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84736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mHsnPnasd6Nb6GHQCLeS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18711</TotalTime>
  <Words>164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Mark Offc For MC</vt:lpstr>
      <vt:lpstr>Roboto Light</vt:lpstr>
      <vt:lpstr>Wingdings</vt:lpstr>
      <vt:lpstr>Office Theme</vt:lpstr>
      <vt:lpstr>think-cell Slide</vt:lpstr>
      <vt:lpstr>PowerPoint Presentation</vt:lpstr>
      <vt:lpstr>Key Drivers of Payment Industry Development</vt:lpstr>
      <vt:lpstr>Payment systems and services                 are changing </vt:lpstr>
      <vt:lpstr>PowerPoint Presentation</vt:lpstr>
      <vt:lpstr>Considerations in CBDC design</vt:lpstr>
      <vt:lpstr>Thank you !  Ms. Khayala Mammadova   Senior Specialist National payment system development and  oversight division Payment systems &amp; settlements department The Central Bank of the Republic of Azerbaijan E-mail: Khayala_Mammadova@cbar.az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Rashad Gasimov</dc:creator>
  <cp:lastModifiedBy>Khayala Mammadova</cp:lastModifiedBy>
  <cp:revision>1710</cp:revision>
  <cp:lastPrinted>2020-09-14T06:56:51Z</cp:lastPrinted>
  <dcterms:created xsi:type="dcterms:W3CDTF">2020-07-25T08:53:09Z</dcterms:created>
  <dcterms:modified xsi:type="dcterms:W3CDTF">2021-09-25T19:12:24Z</dcterms:modified>
</cp:coreProperties>
</file>