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handoutMasterIdLst>
    <p:handoutMasterId r:id="rId11"/>
  </p:handoutMasterIdLst>
  <p:sldIdLst>
    <p:sldId id="266" r:id="rId2"/>
    <p:sldId id="295" r:id="rId3"/>
    <p:sldId id="297" r:id="rId4"/>
    <p:sldId id="298" r:id="rId5"/>
    <p:sldId id="299" r:id="rId6"/>
    <p:sldId id="296" r:id="rId7"/>
    <p:sldId id="300" r:id="rId8"/>
    <p:sldId id="274" r:id="rId9"/>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99CCFF"/>
    <a:srgbClr val="FB635F"/>
    <a:srgbClr val="3366CC"/>
    <a:srgbClr val="FF9201"/>
    <a:srgbClr val="FFE89F"/>
    <a:srgbClr val="66CCFF"/>
    <a:srgbClr val="336699"/>
    <a:srgbClr val="C0C0C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29" autoAdjust="0"/>
    <p:restoredTop sz="87762" autoAdjust="0"/>
  </p:normalViewPr>
  <p:slideViewPr>
    <p:cSldViewPr>
      <p:cViewPr varScale="1">
        <p:scale>
          <a:sx n="93" d="100"/>
          <a:sy n="93" d="100"/>
        </p:scale>
        <p:origin x="132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46576" cy="497624"/>
          </a:xfrm>
          <a:prstGeom prst="rect">
            <a:avLst/>
          </a:prstGeom>
          <a:noFill/>
          <a:ln>
            <a:noFill/>
          </a:ln>
        </p:spPr>
        <p:txBody>
          <a:bodyPr vert="horz" wrap="square" lIns="91404" tIns="45702" rIns="91404" bIns="45702" numCol="1" anchor="t" anchorCtr="0" compatLnSpc="1">
            <a:prstTxWarp prst="textNoShape">
              <a:avLst/>
            </a:prstTxWarp>
          </a:bodyPr>
          <a:lstStyle>
            <a:lvl1pPr defTabSz="914165" eaLnBrk="1" hangingPunct="1">
              <a:defRPr sz="1200"/>
            </a:lvl1pPr>
          </a:lstStyle>
          <a:p>
            <a:pPr>
              <a:defRPr/>
            </a:pPr>
            <a:endParaRPr lang="hr-HR"/>
          </a:p>
        </p:txBody>
      </p:sp>
      <p:sp>
        <p:nvSpPr>
          <p:cNvPr id="30723" name="Rectangle 3"/>
          <p:cNvSpPr>
            <a:spLocks noGrp="1" noChangeArrowheads="1"/>
          </p:cNvSpPr>
          <p:nvPr>
            <p:ph type="dt" sz="quarter" idx="1"/>
          </p:nvPr>
        </p:nvSpPr>
        <p:spPr bwMode="auto">
          <a:xfrm>
            <a:off x="3849482" y="0"/>
            <a:ext cx="2946575" cy="497624"/>
          </a:xfrm>
          <a:prstGeom prst="rect">
            <a:avLst/>
          </a:prstGeom>
          <a:noFill/>
          <a:ln>
            <a:noFill/>
          </a:ln>
        </p:spPr>
        <p:txBody>
          <a:bodyPr vert="horz" wrap="square" lIns="91404" tIns="45702" rIns="91404" bIns="45702" numCol="1" anchor="t" anchorCtr="0" compatLnSpc="1">
            <a:prstTxWarp prst="textNoShape">
              <a:avLst/>
            </a:prstTxWarp>
          </a:bodyPr>
          <a:lstStyle>
            <a:lvl1pPr algn="r" defTabSz="914165" eaLnBrk="1" hangingPunct="1">
              <a:defRPr sz="1200"/>
            </a:lvl1pPr>
          </a:lstStyle>
          <a:p>
            <a:pPr>
              <a:defRPr/>
            </a:pPr>
            <a:endParaRPr lang="hr-HR"/>
          </a:p>
        </p:txBody>
      </p:sp>
      <p:sp>
        <p:nvSpPr>
          <p:cNvPr id="30724" name="Rectangle 4"/>
          <p:cNvSpPr>
            <a:spLocks noGrp="1" noChangeArrowheads="1"/>
          </p:cNvSpPr>
          <p:nvPr>
            <p:ph type="ftr" sz="quarter" idx="2"/>
          </p:nvPr>
        </p:nvSpPr>
        <p:spPr bwMode="auto">
          <a:xfrm>
            <a:off x="0" y="9427399"/>
            <a:ext cx="2946576" cy="497624"/>
          </a:xfrm>
          <a:prstGeom prst="rect">
            <a:avLst/>
          </a:prstGeom>
          <a:noFill/>
          <a:ln>
            <a:noFill/>
          </a:ln>
        </p:spPr>
        <p:txBody>
          <a:bodyPr vert="horz" wrap="square" lIns="91404" tIns="45702" rIns="91404" bIns="45702" numCol="1" anchor="b" anchorCtr="0" compatLnSpc="1">
            <a:prstTxWarp prst="textNoShape">
              <a:avLst/>
            </a:prstTxWarp>
          </a:bodyPr>
          <a:lstStyle>
            <a:lvl1pPr defTabSz="914165" eaLnBrk="1" hangingPunct="1">
              <a:defRPr sz="1200"/>
            </a:lvl1pPr>
          </a:lstStyle>
          <a:p>
            <a:pPr>
              <a:defRPr/>
            </a:pPr>
            <a:endParaRPr lang="hr-HR"/>
          </a:p>
        </p:txBody>
      </p:sp>
      <p:sp>
        <p:nvSpPr>
          <p:cNvPr id="30725" name="Rectangle 5"/>
          <p:cNvSpPr>
            <a:spLocks noGrp="1" noChangeArrowheads="1"/>
          </p:cNvSpPr>
          <p:nvPr>
            <p:ph type="sldNum" sz="quarter" idx="3"/>
          </p:nvPr>
        </p:nvSpPr>
        <p:spPr bwMode="auto">
          <a:xfrm>
            <a:off x="3849482" y="9427399"/>
            <a:ext cx="2946575" cy="497624"/>
          </a:xfrm>
          <a:prstGeom prst="rect">
            <a:avLst/>
          </a:prstGeom>
          <a:noFill/>
          <a:ln>
            <a:noFill/>
          </a:ln>
        </p:spPr>
        <p:txBody>
          <a:bodyPr vert="horz" wrap="square" lIns="91404" tIns="45702" rIns="91404" bIns="45702" numCol="1" anchor="b" anchorCtr="0" compatLnSpc="1">
            <a:prstTxWarp prst="textNoShape">
              <a:avLst/>
            </a:prstTxWarp>
          </a:bodyPr>
          <a:lstStyle>
            <a:lvl1pPr algn="r" defTabSz="913352" eaLnBrk="1" hangingPunct="1">
              <a:defRPr sz="1200"/>
            </a:lvl1pPr>
          </a:lstStyle>
          <a:p>
            <a:pPr>
              <a:defRPr/>
            </a:pPr>
            <a:fld id="{37A5D573-3498-49FC-8D9C-74C0915D1960}" type="slidenum">
              <a:rPr lang="en-US"/>
              <a:pPr>
                <a:defRPr/>
              </a:pPr>
              <a:t>‹N°›</a:t>
            </a:fld>
            <a:endParaRPr lang="en-US"/>
          </a:p>
        </p:txBody>
      </p:sp>
    </p:spTree>
    <p:extLst>
      <p:ext uri="{BB962C8B-B14F-4D97-AF65-F5344CB8AC3E}">
        <p14:creationId xmlns:p14="http://schemas.microsoft.com/office/powerpoint/2010/main" val="1076305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576" cy="497624"/>
          </a:xfrm>
          <a:prstGeom prst="rect">
            <a:avLst/>
          </a:prstGeom>
          <a:noFill/>
          <a:ln>
            <a:noFill/>
          </a:ln>
        </p:spPr>
        <p:txBody>
          <a:bodyPr vert="horz" wrap="square" lIns="91404" tIns="45702" rIns="91404" bIns="45702" numCol="1" anchor="t" anchorCtr="0" compatLnSpc="1">
            <a:prstTxWarp prst="textNoShape">
              <a:avLst/>
            </a:prstTxWarp>
          </a:bodyPr>
          <a:lstStyle>
            <a:lvl1pPr defTabSz="914165" eaLnBrk="1" hangingPunct="1">
              <a:defRPr sz="1200"/>
            </a:lvl1pPr>
          </a:lstStyle>
          <a:p>
            <a:pPr>
              <a:defRPr/>
            </a:pPr>
            <a:endParaRPr lang="hr-HR"/>
          </a:p>
        </p:txBody>
      </p:sp>
      <p:sp>
        <p:nvSpPr>
          <p:cNvPr id="4099" name="Rectangle 3"/>
          <p:cNvSpPr>
            <a:spLocks noGrp="1" noChangeArrowheads="1"/>
          </p:cNvSpPr>
          <p:nvPr>
            <p:ph type="dt" idx="1"/>
          </p:nvPr>
        </p:nvSpPr>
        <p:spPr bwMode="auto">
          <a:xfrm>
            <a:off x="3849482" y="0"/>
            <a:ext cx="2946575" cy="497624"/>
          </a:xfrm>
          <a:prstGeom prst="rect">
            <a:avLst/>
          </a:prstGeom>
          <a:noFill/>
          <a:ln>
            <a:noFill/>
          </a:ln>
        </p:spPr>
        <p:txBody>
          <a:bodyPr vert="horz" wrap="square" lIns="91404" tIns="45702" rIns="91404" bIns="45702" numCol="1" anchor="t" anchorCtr="0" compatLnSpc="1">
            <a:prstTxWarp prst="textNoShape">
              <a:avLst/>
            </a:prstTxWarp>
          </a:bodyPr>
          <a:lstStyle>
            <a:lvl1pPr algn="r" defTabSz="914165" eaLnBrk="1" hangingPunct="1">
              <a:defRPr sz="1200"/>
            </a:lvl1pPr>
          </a:lstStyle>
          <a:p>
            <a:pPr>
              <a:defRPr/>
            </a:pPr>
            <a:endParaRPr lang="hr-HR"/>
          </a:p>
        </p:txBody>
      </p:sp>
      <p:sp>
        <p:nvSpPr>
          <p:cNvPr id="2052" name="Rectangle 4"/>
          <p:cNvSpPr>
            <a:spLocks noGrp="1" noRot="1" noChangeAspect="1" noChangeArrowheads="1" noTextEdit="1"/>
          </p:cNvSpPr>
          <p:nvPr>
            <p:ph type="sldImg" idx="2"/>
          </p:nvPr>
        </p:nvSpPr>
        <p:spPr bwMode="auto">
          <a:xfrm>
            <a:off x="914400" y="742950"/>
            <a:ext cx="4967288"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79606" y="4714507"/>
            <a:ext cx="5438464" cy="4468926"/>
          </a:xfrm>
          <a:prstGeom prst="rect">
            <a:avLst/>
          </a:prstGeom>
          <a:noFill/>
          <a:ln>
            <a:noFill/>
          </a:ln>
        </p:spPr>
        <p:txBody>
          <a:bodyPr vert="horz" wrap="square" lIns="91404" tIns="45702" rIns="91404" bIns="457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427399"/>
            <a:ext cx="2946576" cy="497624"/>
          </a:xfrm>
          <a:prstGeom prst="rect">
            <a:avLst/>
          </a:prstGeom>
          <a:noFill/>
          <a:ln>
            <a:noFill/>
          </a:ln>
        </p:spPr>
        <p:txBody>
          <a:bodyPr vert="horz" wrap="square" lIns="91404" tIns="45702" rIns="91404" bIns="45702" numCol="1" anchor="b" anchorCtr="0" compatLnSpc="1">
            <a:prstTxWarp prst="textNoShape">
              <a:avLst/>
            </a:prstTxWarp>
          </a:bodyPr>
          <a:lstStyle>
            <a:lvl1pPr defTabSz="914165" eaLnBrk="1" hangingPunct="1">
              <a:defRPr sz="1200"/>
            </a:lvl1pPr>
          </a:lstStyle>
          <a:p>
            <a:pPr>
              <a:defRPr/>
            </a:pPr>
            <a:endParaRPr lang="hr-HR"/>
          </a:p>
        </p:txBody>
      </p:sp>
      <p:sp>
        <p:nvSpPr>
          <p:cNvPr id="4103" name="Rectangle 7"/>
          <p:cNvSpPr>
            <a:spLocks noGrp="1" noChangeArrowheads="1"/>
          </p:cNvSpPr>
          <p:nvPr>
            <p:ph type="sldNum" sz="quarter" idx="5"/>
          </p:nvPr>
        </p:nvSpPr>
        <p:spPr bwMode="auto">
          <a:xfrm>
            <a:off x="3849482" y="9427399"/>
            <a:ext cx="2946575" cy="497624"/>
          </a:xfrm>
          <a:prstGeom prst="rect">
            <a:avLst/>
          </a:prstGeom>
          <a:noFill/>
          <a:ln>
            <a:noFill/>
          </a:ln>
        </p:spPr>
        <p:txBody>
          <a:bodyPr vert="horz" wrap="square" lIns="91404" tIns="45702" rIns="91404" bIns="45702" numCol="1" anchor="b" anchorCtr="0" compatLnSpc="1">
            <a:prstTxWarp prst="textNoShape">
              <a:avLst/>
            </a:prstTxWarp>
          </a:bodyPr>
          <a:lstStyle>
            <a:lvl1pPr algn="r" defTabSz="913352" eaLnBrk="1" hangingPunct="1">
              <a:defRPr sz="1200"/>
            </a:lvl1pPr>
          </a:lstStyle>
          <a:p>
            <a:pPr>
              <a:defRPr/>
            </a:pPr>
            <a:fld id="{F5C689C7-28DC-4858-93E6-DCBCA6C0887A}" type="slidenum">
              <a:rPr lang="en-US"/>
              <a:pPr>
                <a:defRPr/>
              </a:pPr>
              <a:t>‹N°›</a:t>
            </a:fld>
            <a:endParaRPr lang="en-US"/>
          </a:p>
        </p:txBody>
      </p:sp>
    </p:spTree>
    <p:extLst>
      <p:ext uri="{BB962C8B-B14F-4D97-AF65-F5344CB8AC3E}">
        <p14:creationId xmlns:p14="http://schemas.microsoft.com/office/powerpoint/2010/main" val="21967568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7623827D-B536-4EC4-A0DA-790EED6C0D1A}"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04599F-61DA-40AD-967D-AF5F7DB50C6A}" type="slidenum">
              <a:rPr lang="en-US"/>
              <a:pPr>
                <a:defRPr/>
              </a:pPr>
              <a:t>‹N°›</a:t>
            </a:fld>
            <a:endParaRPr lang="en-US"/>
          </a:p>
        </p:txBody>
      </p:sp>
    </p:spTree>
    <p:extLst>
      <p:ext uri="{BB962C8B-B14F-4D97-AF65-F5344CB8AC3E}">
        <p14:creationId xmlns:p14="http://schemas.microsoft.com/office/powerpoint/2010/main" val="191743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FEE21DE7-8954-489D-93DA-4DA5D2D7250E}"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5439B0-993D-4794-AAD6-7244C08FDD10}" type="slidenum">
              <a:rPr lang="en-US"/>
              <a:pPr>
                <a:defRPr/>
              </a:pPr>
              <a:t>‹N°›</a:t>
            </a:fld>
            <a:endParaRPr lang="en-US"/>
          </a:p>
        </p:txBody>
      </p:sp>
    </p:spTree>
    <p:extLst>
      <p:ext uri="{BB962C8B-B14F-4D97-AF65-F5344CB8AC3E}">
        <p14:creationId xmlns:p14="http://schemas.microsoft.com/office/powerpoint/2010/main" val="2454744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DD4A1DA-6733-4163-BF7A-63E2A428273C}"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F49201-9E56-48B5-9B9E-5BE242870E6C}" type="slidenum">
              <a:rPr lang="en-US"/>
              <a:pPr>
                <a:defRPr/>
              </a:pPr>
              <a:t>‹N°›</a:t>
            </a:fld>
            <a:endParaRPr lang="en-US"/>
          </a:p>
        </p:txBody>
      </p:sp>
    </p:spTree>
    <p:extLst>
      <p:ext uri="{BB962C8B-B14F-4D97-AF65-F5344CB8AC3E}">
        <p14:creationId xmlns:p14="http://schemas.microsoft.com/office/powerpoint/2010/main" val="537399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Rectangle 4"/>
          <p:cNvSpPr>
            <a:spLocks noGrp="1" noChangeArrowheads="1"/>
          </p:cNvSpPr>
          <p:nvPr>
            <p:ph type="dt" sz="half" idx="10"/>
          </p:nvPr>
        </p:nvSpPr>
        <p:spPr>
          <a:ln/>
        </p:spPr>
        <p:txBody>
          <a:bodyPr/>
          <a:lstStyle>
            <a:lvl1pPr>
              <a:defRPr/>
            </a:lvl1pPr>
          </a:lstStyle>
          <a:p>
            <a:pPr>
              <a:defRPr/>
            </a:pPr>
            <a:fld id="{7AAA0186-7CE5-415E-A6E9-5FA452346364}" type="datetime1">
              <a:rPr lang="en-US"/>
              <a:pPr>
                <a:defRPr/>
              </a:pPr>
              <a:t>9/24/2021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FA11F26-7196-42FB-B227-A4DF582FD392}" type="slidenum">
              <a:rPr lang="en-US"/>
              <a:pPr>
                <a:defRPr/>
              </a:pPr>
              <a:t>‹N°›</a:t>
            </a:fld>
            <a:endParaRPr lang="en-US"/>
          </a:p>
        </p:txBody>
      </p:sp>
    </p:spTree>
    <p:extLst>
      <p:ext uri="{BB962C8B-B14F-4D97-AF65-F5344CB8AC3E}">
        <p14:creationId xmlns:p14="http://schemas.microsoft.com/office/powerpoint/2010/main" val="326640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Rectangle 4"/>
          <p:cNvSpPr>
            <a:spLocks noGrp="1" noChangeArrowheads="1"/>
          </p:cNvSpPr>
          <p:nvPr>
            <p:ph type="dt" sz="half" idx="10"/>
          </p:nvPr>
        </p:nvSpPr>
        <p:spPr>
          <a:ln/>
        </p:spPr>
        <p:txBody>
          <a:bodyPr/>
          <a:lstStyle>
            <a:lvl1pPr>
              <a:defRPr/>
            </a:lvl1pPr>
          </a:lstStyle>
          <a:p>
            <a:pPr>
              <a:defRPr/>
            </a:pPr>
            <a:fld id="{75C52705-DAD5-4BAD-B80B-EFA7DED9DD41}" type="datetime1">
              <a:rPr lang="en-US"/>
              <a:pPr>
                <a:defRPr/>
              </a:pPr>
              <a:t>9/24/2021</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065DA5C-2DE1-4052-9518-099C263779EB}" type="slidenum">
              <a:rPr lang="en-US"/>
              <a:pPr>
                <a:defRPr/>
              </a:pPr>
              <a:t>‹N°›</a:t>
            </a:fld>
            <a:endParaRPr lang="en-US"/>
          </a:p>
        </p:txBody>
      </p:sp>
    </p:spTree>
    <p:extLst>
      <p:ext uri="{BB962C8B-B14F-4D97-AF65-F5344CB8AC3E}">
        <p14:creationId xmlns:p14="http://schemas.microsoft.com/office/powerpoint/2010/main" val="1101934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Rectangle 4"/>
          <p:cNvSpPr>
            <a:spLocks noGrp="1" noChangeArrowheads="1"/>
          </p:cNvSpPr>
          <p:nvPr>
            <p:ph type="dt" sz="half" idx="10"/>
          </p:nvPr>
        </p:nvSpPr>
        <p:spPr>
          <a:ln/>
        </p:spPr>
        <p:txBody>
          <a:bodyPr/>
          <a:lstStyle>
            <a:lvl1pPr>
              <a:defRPr/>
            </a:lvl1pPr>
          </a:lstStyle>
          <a:p>
            <a:pPr>
              <a:defRPr/>
            </a:pPr>
            <a:fld id="{6762AD47-8E87-41ED-9813-179265BDA117}" type="datetime1">
              <a:rPr lang="en-US"/>
              <a:pPr>
                <a:defRPr/>
              </a:pPr>
              <a:t>9/24/2021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E9FF193-9888-4E99-9409-570238484104}" type="slidenum">
              <a:rPr lang="en-US"/>
              <a:pPr>
                <a:defRPr/>
              </a:pPr>
              <a:t>‹N°›</a:t>
            </a:fld>
            <a:endParaRPr lang="en-US"/>
          </a:p>
        </p:txBody>
      </p:sp>
    </p:spTree>
    <p:extLst>
      <p:ext uri="{BB962C8B-B14F-4D97-AF65-F5344CB8AC3E}">
        <p14:creationId xmlns:p14="http://schemas.microsoft.com/office/powerpoint/2010/main" val="3781403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505FD45-CCA5-4379-A1FE-B9A2B0EDD645}" type="datetime1">
              <a:rPr lang="en-US"/>
              <a:pPr>
                <a:defRPr/>
              </a:pPr>
              <a:t>9/24/2021</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9CB57EF-D147-47E3-97DC-B0940205DAF8}" type="slidenum">
              <a:rPr lang="en-US"/>
              <a:pPr>
                <a:defRPr/>
              </a:pPr>
              <a:t>‹N°›</a:t>
            </a:fld>
            <a:endParaRPr lang="en-US"/>
          </a:p>
        </p:txBody>
      </p:sp>
    </p:spTree>
    <p:extLst>
      <p:ext uri="{BB962C8B-B14F-4D97-AF65-F5344CB8AC3E}">
        <p14:creationId xmlns:p14="http://schemas.microsoft.com/office/powerpoint/2010/main" val="2413353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FCBFF77-74AC-41B4-BE53-C3C111D7F036}" type="datetime1">
              <a:rPr lang="en-US"/>
              <a:pPr>
                <a:defRPr/>
              </a:pPr>
              <a:t>9/24/2021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357D23-839C-4A68-B12C-705F5F2DA1F3}" type="slidenum">
              <a:rPr lang="en-US"/>
              <a:pPr>
                <a:defRPr/>
              </a:pPr>
              <a:t>‹N°›</a:t>
            </a:fld>
            <a:endParaRPr lang="en-US"/>
          </a:p>
        </p:txBody>
      </p:sp>
    </p:spTree>
    <p:extLst>
      <p:ext uri="{BB962C8B-B14F-4D97-AF65-F5344CB8AC3E}">
        <p14:creationId xmlns:p14="http://schemas.microsoft.com/office/powerpoint/2010/main" val="4222111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E6E8DC02-8657-4A3F-9DC3-513F0B8D2AA6}" type="datetime1">
              <a:rPr lang="en-US"/>
              <a:pPr>
                <a:defRPr/>
              </a:pPr>
              <a:t>9/24/2021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C868E3-0CE7-44A8-98AD-BEC740CBBFB0}" type="slidenum">
              <a:rPr lang="en-US"/>
              <a:pPr>
                <a:defRPr/>
              </a:pPr>
              <a:t>‹N°›</a:t>
            </a:fld>
            <a:endParaRPr lang="en-US"/>
          </a:p>
        </p:txBody>
      </p:sp>
    </p:spTree>
    <p:extLst>
      <p:ext uri="{BB962C8B-B14F-4D97-AF65-F5344CB8AC3E}">
        <p14:creationId xmlns:p14="http://schemas.microsoft.com/office/powerpoint/2010/main" val="3706012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D5A1178D-4081-4A14-B375-8D867B8612E0}"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371F5C-7105-438E-9B02-52223E90A189}" type="slidenum">
              <a:rPr lang="en-US"/>
              <a:pPr>
                <a:defRPr/>
              </a:pPr>
              <a:t>‹N°›</a:t>
            </a:fld>
            <a:endParaRPr lang="en-US"/>
          </a:p>
        </p:txBody>
      </p:sp>
    </p:spTree>
    <p:extLst>
      <p:ext uri="{BB962C8B-B14F-4D97-AF65-F5344CB8AC3E}">
        <p14:creationId xmlns:p14="http://schemas.microsoft.com/office/powerpoint/2010/main" val="403707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hr-H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7ED5B823-61F3-413A-9F23-744C22A4FCE9}"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7032A2-2885-414C-8EFC-1D20F9F34330}" type="slidenum">
              <a:rPr lang="en-US"/>
              <a:pPr>
                <a:defRPr/>
              </a:pPr>
              <a:t>‹N°›</a:t>
            </a:fld>
            <a:endParaRPr lang="en-US"/>
          </a:p>
        </p:txBody>
      </p:sp>
    </p:spTree>
    <p:extLst>
      <p:ext uri="{BB962C8B-B14F-4D97-AF65-F5344CB8AC3E}">
        <p14:creationId xmlns:p14="http://schemas.microsoft.com/office/powerpoint/2010/main" val="164331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s-Latn-BA"/>
          </a:p>
        </p:txBody>
      </p:sp>
      <p:sp>
        <p:nvSpPr>
          <p:cNvPr id="3" name="Rectangle 4"/>
          <p:cNvSpPr>
            <a:spLocks noGrp="1" noChangeArrowheads="1"/>
          </p:cNvSpPr>
          <p:nvPr>
            <p:ph type="dt" sz="half" idx="10"/>
          </p:nvPr>
        </p:nvSpPr>
        <p:spPr>
          <a:ln/>
        </p:spPr>
        <p:txBody>
          <a:bodyPr/>
          <a:lstStyle>
            <a:lvl1pPr>
              <a:defRPr/>
            </a:lvl1pPr>
          </a:lstStyle>
          <a:p>
            <a:pPr>
              <a:defRPr/>
            </a:pPr>
            <a:fld id="{ED6FC375-1861-485C-BAF5-632A6DA2552D}" type="datetime1">
              <a:rPr lang="en-US"/>
              <a:pPr>
                <a:defRPr/>
              </a:pPr>
              <a:t>9/24/2021</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F1EFE61-90CE-45BB-A727-E2D65B496427}" type="slidenum">
              <a:rPr lang="en-US"/>
              <a:pPr>
                <a:defRPr/>
              </a:pPr>
              <a:t>‹N°›</a:t>
            </a:fld>
            <a:endParaRPr lang="en-US"/>
          </a:p>
        </p:txBody>
      </p:sp>
    </p:spTree>
    <p:extLst>
      <p:ext uri="{BB962C8B-B14F-4D97-AF65-F5344CB8AC3E}">
        <p14:creationId xmlns:p14="http://schemas.microsoft.com/office/powerpoint/2010/main" val="357200849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bs-Latn-BA"/>
          </a:p>
        </p:txBody>
      </p:sp>
      <p:sp>
        <p:nvSpPr>
          <p:cNvPr id="3" name="Table Placeholder 2"/>
          <p:cNvSpPr>
            <a:spLocks noGrp="1"/>
          </p:cNvSpPr>
          <p:nvPr>
            <p:ph type="tbl" idx="1"/>
          </p:nvPr>
        </p:nvSpPr>
        <p:spPr>
          <a:xfrm>
            <a:off x="457200" y="1600200"/>
            <a:ext cx="8229600" cy="4525963"/>
          </a:xfrm>
        </p:spPr>
        <p:txBody>
          <a:bodyPr/>
          <a:lstStyle/>
          <a:p>
            <a:pPr lvl="0"/>
            <a:endParaRPr lang="bs-Latn-BA" noProof="0"/>
          </a:p>
        </p:txBody>
      </p:sp>
      <p:sp>
        <p:nvSpPr>
          <p:cNvPr id="4" name="Rectangle 4"/>
          <p:cNvSpPr>
            <a:spLocks noGrp="1" noChangeArrowheads="1"/>
          </p:cNvSpPr>
          <p:nvPr>
            <p:ph type="dt" sz="half" idx="10"/>
          </p:nvPr>
        </p:nvSpPr>
        <p:spPr>
          <a:ln/>
        </p:spPr>
        <p:txBody>
          <a:bodyPr/>
          <a:lstStyle>
            <a:lvl1pPr>
              <a:defRPr/>
            </a:lvl1pPr>
          </a:lstStyle>
          <a:p>
            <a:pPr>
              <a:defRPr/>
            </a:pPr>
            <a:fld id="{2323410A-23D5-45C8-B9A3-7DC87BC7CF51}" type="datetime1">
              <a:rPr lang="en-US"/>
              <a:pPr>
                <a:defRPr/>
              </a:pPr>
              <a:t>9/24/2021</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2A741B-882A-41CA-82C1-43C9E43EA2EE}" type="slidenum">
              <a:rPr lang="en-US"/>
              <a:pPr>
                <a:defRPr/>
              </a:pPr>
              <a:t>‹N°›</a:t>
            </a:fld>
            <a:endParaRPr lang="en-US"/>
          </a:p>
        </p:txBody>
      </p:sp>
    </p:spTree>
    <p:extLst>
      <p:ext uri="{BB962C8B-B14F-4D97-AF65-F5344CB8AC3E}">
        <p14:creationId xmlns:p14="http://schemas.microsoft.com/office/powerpoint/2010/main" val="290619508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bs-Latn-BA"/>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s-Latn-BA"/>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s-Latn-BA"/>
          </a:p>
        </p:txBody>
      </p:sp>
      <p:sp>
        <p:nvSpPr>
          <p:cNvPr id="5" name="Rectangle 4"/>
          <p:cNvSpPr>
            <a:spLocks noGrp="1" noChangeArrowheads="1"/>
          </p:cNvSpPr>
          <p:nvPr>
            <p:ph type="dt" sz="half" idx="10"/>
          </p:nvPr>
        </p:nvSpPr>
        <p:spPr>
          <a:ln/>
        </p:spPr>
        <p:txBody>
          <a:bodyPr/>
          <a:lstStyle>
            <a:lvl1pPr>
              <a:defRPr/>
            </a:lvl1pPr>
          </a:lstStyle>
          <a:p>
            <a:pPr>
              <a:defRPr/>
            </a:pPr>
            <a:fld id="{986C864F-4D69-4634-98C5-7AC63E1D25B4}" type="datetime1">
              <a:rPr lang="en-US"/>
              <a:pPr>
                <a:defRPr/>
              </a:pPr>
              <a:t>9/24/2021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22A53E-9F98-4F07-910A-1D8F937B5203}" type="slidenum">
              <a:rPr lang="en-US"/>
              <a:pPr>
                <a:defRPr/>
              </a:pPr>
              <a:t>‹N°›</a:t>
            </a:fld>
            <a:endParaRPr lang="en-US"/>
          </a:p>
        </p:txBody>
      </p:sp>
    </p:spTree>
    <p:extLst>
      <p:ext uri="{BB962C8B-B14F-4D97-AF65-F5344CB8AC3E}">
        <p14:creationId xmlns:p14="http://schemas.microsoft.com/office/powerpoint/2010/main" val="23464113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fld id="{52661C6A-F447-4175-A6F8-DC6691FAFEC1}" type="datetime1">
              <a:rPr lang="en-US"/>
              <a:pPr>
                <a:defRPr/>
              </a:pPr>
              <a:t>9/24/2021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65FFD53-D054-4878-ABA1-2941944C059A}"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D9B27086-A1DC-4A43-9DC5-50D89E496303}" type="slidenum">
              <a:rPr lang="en-US" altLang="en-US" sz="1400" smtClean="0">
                <a:latin typeface="Times New Roman" panose="02020603050405020304" pitchFamily="18" charset="0"/>
                <a:cs typeface="Times New Roman" panose="02020603050405020304" pitchFamily="18" charset="0"/>
              </a:rPr>
              <a:pPr>
                <a:spcBef>
                  <a:spcPct val="0"/>
                </a:spcBef>
                <a:buFontTx/>
                <a:buNone/>
              </a:pPr>
              <a:t>1</a:t>
            </a:fld>
            <a:endParaRPr lang="en-US" altLang="en-US" sz="1400" dirty="0">
              <a:latin typeface="Times New Roman" panose="02020603050405020304" pitchFamily="18" charset="0"/>
              <a:cs typeface="Times New Roman" panose="02020603050405020304" pitchFamily="18" charset="0"/>
            </a:endParaRPr>
          </a:p>
        </p:txBody>
      </p:sp>
      <p:sp>
        <p:nvSpPr>
          <p:cNvPr id="169986" name="Text Box 2"/>
          <p:cNvSpPr txBox="1">
            <a:spLocks noChangeArrowheads="1"/>
          </p:cNvSpPr>
          <p:nvPr/>
        </p:nvSpPr>
        <p:spPr bwMode="auto">
          <a:xfrm>
            <a:off x="3870325" y="2393950"/>
            <a:ext cx="2606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hr-HR" altLang="en-US" sz="1800"/>
          </a:p>
        </p:txBody>
      </p:sp>
      <p:sp>
        <p:nvSpPr>
          <p:cNvPr id="4100" name="Text Box 4"/>
          <p:cNvSpPr txBox="1">
            <a:spLocks noChangeArrowheads="1"/>
          </p:cNvSpPr>
          <p:nvPr/>
        </p:nvSpPr>
        <p:spPr bwMode="auto">
          <a:xfrm>
            <a:off x="152399" y="1655464"/>
            <a:ext cx="8839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defRPr/>
            </a:pPr>
            <a:r>
              <a:rPr lang="en-GB" dirty="0">
                <a:solidFill>
                  <a:schemeClr val="accent2">
                    <a:lumMod val="75000"/>
                  </a:schemeClr>
                </a:solidFill>
                <a:latin typeface="Times New Roman" panose="02020603050405020304" pitchFamily="18" charset="0"/>
                <a:cs typeface="Times New Roman" panose="02020603050405020304" pitchFamily="18" charset="0"/>
              </a:rPr>
              <a:t>BCC 9th Annual Conference</a:t>
            </a:r>
          </a:p>
          <a:p>
            <a:pPr algn="ctr" eaLnBrk="1" hangingPunct="1">
              <a:spcBef>
                <a:spcPct val="0"/>
              </a:spcBef>
              <a:buFontTx/>
              <a:buNone/>
              <a:defRPr/>
            </a:pPr>
            <a:r>
              <a:rPr lang="en-GB" dirty="0">
                <a:solidFill>
                  <a:schemeClr val="accent2">
                    <a:lumMod val="75000"/>
                  </a:schemeClr>
                </a:solidFill>
                <a:latin typeface="Times New Roman" panose="02020603050405020304" pitchFamily="18" charset="0"/>
                <a:cs typeface="Times New Roman" panose="02020603050405020304" pitchFamily="18" charset="0"/>
              </a:rPr>
              <a:t>„Digital payments and currencies“</a:t>
            </a:r>
          </a:p>
          <a:p>
            <a:pPr algn="ctr" eaLnBrk="1" hangingPunct="1">
              <a:spcBef>
                <a:spcPct val="0"/>
              </a:spcBef>
              <a:buFontTx/>
              <a:buNone/>
              <a:defRPr/>
            </a:pPr>
            <a:endParaRPr lang="en-GB" dirty="0">
              <a:solidFill>
                <a:schemeClr val="accent2">
                  <a:lumMod val="75000"/>
                </a:schemeClr>
              </a:solidFill>
              <a:latin typeface="Times New Roman" panose="02020603050405020304" pitchFamily="18" charset="0"/>
              <a:cs typeface="Times New Roman" panose="02020603050405020304" pitchFamily="18" charset="0"/>
            </a:endParaRPr>
          </a:p>
          <a:p>
            <a:pPr algn="ctr" eaLnBrk="1" hangingPunct="1">
              <a:spcBef>
                <a:spcPct val="0"/>
              </a:spcBef>
              <a:buFontTx/>
              <a:buNone/>
              <a:defRPr/>
            </a:pPr>
            <a:r>
              <a:rPr lang="en-GB" dirty="0">
                <a:solidFill>
                  <a:schemeClr val="accent2">
                    <a:lumMod val="75000"/>
                  </a:schemeClr>
                </a:solidFill>
                <a:latin typeface="Times New Roman" panose="02020603050405020304" pitchFamily="18" charset="0"/>
                <a:cs typeface="Times New Roman" panose="02020603050405020304" pitchFamily="18" charset="0"/>
              </a:rPr>
              <a:t>Policy panel 1: Digital currencies impact on domestic and international payments</a:t>
            </a:r>
          </a:p>
        </p:txBody>
      </p:sp>
      <p:sp>
        <p:nvSpPr>
          <p:cNvPr id="169989" name="Text Box 5"/>
          <p:cNvSpPr txBox="1">
            <a:spLocks noChangeArrowheads="1"/>
          </p:cNvSpPr>
          <p:nvPr/>
        </p:nvSpPr>
        <p:spPr bwMode="auto">
          <a:xfrm>
            <a:off x="1043608" y="5286375"/>
            <a:ext cx="7559055" cy="584775"/>
          </a:xfrm>
          <a:prstGeom prst="rect">
            <a:avLst/>
          </a:prstGeom>
          <a:noFill/>
          <a:ln>
            <a:noFill/>
          </a:ln>
          <a:effectLst/>
        </p:spPr>
        <p:txBody>
          <a:bodyPr wrap="square">
            <a:spAutoFit/>
          </a:bodyPr>
          <a:lstStyle/>
          <a:p>
            <a:pPr algn="ctr">
              <a:defRPr/>
            </a:pPr>
            <a:r>
              <a:rPr lang="en-GB" sz="1600" dirty="0">
                <a:solidFill>
                  <a:schemeClr val="accent2">
                    <a:lumMod val="75000"/>
                  </a:schemeClr>
                </a:solidFill>
                <a:latin typeface="Times New Roman" panose="02020603050405020304" pitchFamily="18" charset="0"/>
                <a:cs typeface="Times New Roman" panose="02020603050405020304" pitchFamily="18" charset="0"/>
              </a:rPr>
              <a:t>The views expressed during the panel are the personal views of the presenter and do not necessarily reflect those of the Central bank of Bosnia and Herzegovina.</a:t>
            </a:r>
          </a:p>
        </p:txBody>
      </p:sp>
      <p:sp>
        <p:nvSpPr>
          <p:cNvPr id="4102" name="Line 6"/>
          <p:cNvSpPr>
            <a:spLocks noChangeShapeType="1"/>
          </p:cNvSpPr>
          <p:nvPr/>
        </p:nvSpPr>
        <p:spPr bwMode="auto">
          <a:xfrm>
            <a:off x="468312" y="4546858"/>
            <a:ext cx="82073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103" name="Line 7"/>
          <p:cNvSpPr>
            <a:spLocks noChangeShapeType="1"/>
          </p:cNvSpPr>
          <p:nvPr/>
        </p:nvSpPr>
        <p:spPr bwMode="auto">
          <a:xfrm>
            <a:off x="2411413" y="5229225"/>
            <a:ext cx="4610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69992" name="Text Box 8"/>
          <p:cNvSpPr txBox="1">
            <a:spLocks noChangeArrowheads="1"/>
          </p:cNvSpPr>
          <p:nvPr/>
        </p:nvSpPr>
        <p:spPr bwMode="auto">
          <a:xfrm>
            <a:off x="1259632" y="4611212"/>
            <a:ext cx="6768752" cy="523220"/>
          </a:xfrm>
          <a:prstGeom prst="rect">
            <a:avLst/>
          </a:prstGeom>
          <a:noFill/>
          <a:ln>
            <a:noFill/>
          </a:ln>
          <a:effectLst/>
        </p:spPr>
        <p:txBody>
          <a:bodyPr wrap="square">
            <a:spAutoFit/>
          </a:bodyPr>
          <a:lstStyle/>
          <a:p>
            <a:pPr algn="ctr">
              <a:defRPr/>
            </a:pPr>
            <a:r>
              <a:rPr lang="bs-Latn-BA" sz="2800" dirty="0">
                <a:solidFill>
                  <a:schemeClr val="accent2">
                    <a:lumMod val="75000"/>
                  </a:schemeClr>
                </a:solidFill>
                <a:latin typeface="Times New Roman" panose="02020603050405020304" pitchFamily="18" charset="0"/>
                <a:cs typeface="Times New Roman" panose="02020603050405020304" pitchFamily="18" charset="0"/>
              </a:rPr>
              <a:t>Belma Čolaković, CBBH</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1699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ontent Placeholder 21">
            <a:extLst>
              <a:ext uri="{FF2B5EF4-FFF2-40B4-BE49-F238E27FC236}">
                <a16:creationId xmlns:a16="http://schemas.microsoft.com/office/drawing/2014/main" id="{429626E4-378C-463C-99D9-EE32B98B0281}"/>
              </a:ext>
            </a:extLst>
          </p:cNvPr>
          <p:cNvGraphicFramePr>
            <a:graphicFrameLocks noGrp="1"/>
          </p:cNvGraphicFramePr>
          <p:nvPr>
            <p:ph/>
            <p:extLst>
              <p:ext uri="{D42A27DB-BD31-4B8C-83A1-F6EECF244321}">
                <p14:modId xmlns:p14="http://schemas.microsoft.com/office/powerpoint/2010/main" val="4232832835"/>
              </p:ext>
            </p:extLst>
          </p:nvPr>
        </p:nvGraphicFramePr>
        <p:xfrm>
          <a:off x="354361" y="1412776"/>
          <a:ext cx="8435278" cy="3614420"/>
        </p:xfrm>
        <a:graphic>
          <a:graphicData uri="http://schemas.openxmlformats.org/drawingml/2006/table">
            <a:tbl>
              <a:tblPr firstRow="1" bandRow="1">
                <a:tableStyleId>{5C22544A-7EE6-4342-B048-85BDC9FD1C3A}</a:tableStyleId>
              </a:tblPr>
              <a:tblGrid>
                <a:gridCol w="370384">
                  <a:extLst>
                    <a:ext uri="{9D8B030D-6E8A-4147-A177-3AD203B41FA5}">
                      <a16:colId xmlns:a16="http://schemas.microsoft.com/office/drawing/2014/main" val="2011864290"/>
                    </a:ext>
                  </a:extLst>
                </a:gridCol>
                <a:gridCol w="864096">
                  <a:extLst>
                    <a:ext uri="{9D8B030D-6E8A-4147-A177-3AD203B41FA5}">
                      <a16:colId xmlns:a16="http://schemas.microsoft.com/office/drawing/2014/main" val="1879896370"/>
                    </a:ext>
                  </a:extLst>
                </a:gridCol>
                <a:gridCol w="936104">
                  <a:extLst>
                    <a:ext uri="{9D8B030D-6E8A-4147-A177-3AD203B41FA5}">
                      <a16:colId xmlns:a16="http://schemas.microsoft.com/office/drawing/2014/main" val="3554753902"/>
                    </a:ext>
                  </a:extLst>
                </a:gridCol>
                <a:gridCol w="936104">
                  <a:extLst>
                    <a:ext uri="{9D8B030D-6E8A-4147-A177-3AD203B41FA5}">
                      <a16:colId xmlns:a16="http://schemas.microsoft.com/office/drawing/2014/main" val="3256501417"/>
                    </a:ext>
                  </a:extLst>
                </a:gridCol>
                <a:gridCol w="864096">
                  <a:extLst>
                    <a:ext uri="{9D8B030D-6E8A-4147-A177-3AD203B41FA5}">
                      <a16:colId xmlns:a16="http://schemas.microsoft.com/office/drawing/2014/main" val="593479934"/>
                    </a:ext>
                  </a:extLst>
                </a:gridCol>
                <a:gridCol w="792088">
                  <a:extLst>
                    <a:ext uri="{9D8B030D-6E8A-4147-A177-3AD203B41FA5}">
                      <a16:colId xmlns:a16="http://schemas.microsoft.com/office/drawing/2014/main" val="2135001468"/>
                    </a:ext>
                  </a:extLst>
                </a:gridCol>
                <a:gridCol w="1008112">
                  <a:extLst>
                    <a:ext uri="{9D8B030D-6E8A-4147-A177-3AD203B41FA5}">
                      <a16:colId xmlns:a16="http://schemas.microsoft.com/office/drawing/2014/main" val="1633456596"/>
                    </a:ext>
                  </a:extLst>
                </a:gridCol>
                <a:gridCol w="720080">
                  <a:extLst>
                    <a:ext uri="{9D8B030D-6E8A-4147-A177-3AD203B41FA5}">
                      <a16:colId xmlns:a16="http://schemas.microsoft.com/office/drawing/2014/main" val="3304604548"/>
                    </a:ext>
                  </a:extLst>
                </a:gridCol>
                <a:gridCol w="1088404">
                  <a:extLst>
                    <a:ext uri="{9D8B030D-6E8A-4147-A177-3AD203B41FA5}">
                      <a16:colId xmlns:a16="http://schemas.microsoft.com/office/drawing/2014/main" val="3294402543"/>
                    </a:ext>
                  </a:extLst>
                </a:gridCol>
                <a:gridCol w="855810">
                  <a:extLst>
                    <a:ext uri="{9D8B030D-6E8A-4147-A177-3AD203B41FA5}">
                      <a16:colId xmlns:a16="http://schemas.microsoft.com/office/drawing/2014/main" val="4094481931"/>
                    </a:ext>
                  </a:extLst>
                </a:gridCol>
              </a:tblGrid>
              <a:tr h="370840">
                <a:tc gridSpan="3">
                  <a:txBody>
                    <a:bodyPr/>
                    <a:lstStyle/>
                    <a:p>
                      <a:endParaRPr lang="en-US" noProof="0"/>
                    </a:p>
                  </a:txBody>
                  <a:tcPr>
                    <a:noFill/>
                  </a:tcPr>
                </a:tc>
                <a:tc hMerge="1">
                  <a:txBody>
                    <a:bodyPr/>
                    <a:lstStyle/>
                    <a:p>
                      <a:endParaRPr lang="bs-Latn-BA" dirty="0"/>
                    </a:p>
                  </a:txBody>
                  <a:tcPr/>
                </a:tc>
                <a:tc hMerge="1">
                  <a:txBody>
                    <a:bodyPr/>
                    <a:lstStyle/>
                    <a:p>
                      <a:endParaRPr lang="bs-Latn-BA" dirty="0"/>
                    </a:p>
                  </a:txBody>
                  <a:tcPr/>
                </a:tc>
                <a:tc gridSpan="7">
                  <a:txBody>
                    <a:bodyPr/>
                    <a:lstStyle/>
                    <a:p>
                      <a:pPr algn="ctr"/>
                      <a:r>
                        <a:rPr lang="en-US" sz="2000" b="0" noProof="0" dirty="0">
                          <a:solidFill>
                            <a:schemeClr val="tx1"/>
                          </a:solidFill>
                          <a:latin typeface="Times New Roman" panose="02020603050405020304" pitchFamily="18" charset="0"/>
                          <a:cs typeface="Times New Roman" panose="02020603050405020304" pitchFamily="18" charset="0"/>
                        </a:rPr>
                        <a:t>ECCU countries</a:t>
                      </a:r>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extLst>
                  <a:ext uri="{0D108BD9-81ED-4DB2-BD59-A6C34878D82A}">
                    <a16:rowId xmlns:a16="http://schemas.microsoft.com/office/drawing/2014/main" val="4097309454"/>
                  </a:ext>
                </a:extLst>
              </a:tr>
              <a:tr h="370840">
                <a:tc rowSpan="7">
                  <a:txBody>
                    <a:bodyPr/>
                    <a:lstStyle/>
                    <a:p>
                      <a:pPr algn="ctr"/>
                      <a:r>
                        <a:rPr lang="en-US" sz="1800" noProof="0" dirty="0">
                          <a:latin typeface="Times New Roman" panose="02020603050405020304" pitchFamily="18" charset="0"/>
                          <a:cs typeface="Times New Roman" panose="02020603050405020304" pitchFamily="18" charset="0"/>
                        </a:rPr>
                        <a:t>Share in total trade</a:t>
                      </a:r>
                    </a:p>
                  </a:txBody>
                  <a:tcPr vert="vert270" anchor="ctr">
                    <a:noFill/>
                  </a:tcPr>
                </a:tc>
                <a:tc>
                  <a:txBody>
                    <a:bodyPr/>
                    <a:lstStyle/>
                    <a:p>
                      <a:endParaRPr lang="en-US" sz="1800" noProof="0">
                        <a:latin typeface="Times New Roman" panose="02020603050405020304" pitchFamily="18" charset="0"/>
                        <a:cs typeface="Times New Roman" panose="02020603050405020304" pitchFamily="18" charset="0"/>
                      </a:endParaRPr>
                    </a:p>
                  </a:txBody>
                  <a:tcPr>
                    <a:noFill/>
                  </a:tcPr>
                </a:tc>
                <a:tc>
                  <a:txBody>
                    <a:bodyPr/>
                    <a:lstStyle/>
                    <a:p>
                      <a:pPr algn="ctr"/>
                      <a:r>
                        <a:rPr lang="en-US" sz="1400" noProof="0" dirty="0">
                          <a:latin typeface="Times New Roman" panose="02020603050405020304" pitchFamily="18" charset="0"/>
                          <a:cs typeface="Times New Roman" panose="02020603050405020304" pitchFamily="18" charset="0"/>
                        </a:rPr>
                        <a:t>The Bahamas</a:t>
                      </a:r>
                    </a:p>
                  </a:txBody>
                  <a:tcPr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Antigua and Barbuda</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Dominica</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Grenada</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St. Kits and Nevis</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St. Lucia</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St. Vincent and Grenadines</a:t>
                      </a:r>
                    </a:p>
                  </a:txBody>
                  <a:tcPr marL="9525" marR="9525" marT="9525" marB="0" anchor="ctr"/>
                </a:tc>
                <a:tc>
                  <a:txBody>
                    <a:bodyPr/>
                    <a:lstStyle/>
                    <a:p>
                      <a:pPr algn="ctr" fontAlgn="b"/>
                      <a:r>
                        <a:rPr lang="en-US" sz="1400" b="0" i="0" u="none" strike="noStrike" noProof="0" dirty="0">
                          <a:solidFill>
                            <a:srgbClr val="000000"/>
                          </a:solidFill>
                          <a:effectLst/>
                          <a:latin typeface="Times New Roman" panose="02020603050405020304" pitchFamily="18" charset="0"/>
                          <a:cs typeface="Times New Roman" panose="02020603050405020304" pitchFamily="18" charset="0"/>
                        </a:rPr>
                        <a:t>Montserrat</a:t>
                      </a:r>
                    </a:p>
                  </a:txBody>
                  <a:tcPr marL="9525" marR="9525" marT="9525" marB="0" anchor="ctr"/>
                </a:tc>
                <a:extLst>
                  <a:ext uri="{0D108BD9-81ED-4DB2-BD59-A6C34878D82A}">
                    <a16:rowId xmlns:a16="http://schemas.microsoft.com/office/drawing/2014/main" val="452401391"/>
                  </a:ext>
                </a:extLst>
              </a:tr>
              <a:tr h="370840">
                <a:tc vMerge="1">
                  <a:txBody>
                    <a:bodyPr/>
                    <a:lstStyle/>
                    <a:p>
                      <a:endParaRPr lang="bs-Latn-BA" dirty="0"/>
                    </a:p>
                  </a:txBody>
                  <a:tcPr/>
                </a:tc>
                <a:tc>
                  <a:txBody>
                    <a:bodyPr/>
                    <a:lstStyle/>
                    <a:p>
                      <a:r>
                        <a:rPr lang="en-US" sz="1600" noProof="0">
                          <a:latin typeface="Times New Roman" panose="02020603050405020304" pitchFamily="18" charset="0"/>
                          <a:cs typeface="Times New Roman" panose="02020603050405020304" pitchFamily="18" charset="0"/>
                        </a:rPr>
                        <a:t>USA</a:t>
                      </a:r>
                    </a:p>
                  </a:txBody>
                  <a:tcP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42%</a:t>
                      </a:r>
                    </a:p>
                  </a:txBody>
                  <a:tcPr marL="9525" marR="9525" marT="9525" marB="0" anchor="ctr"/>
                </a:tc>
                <a:tc>
                  <a:txBody>
                    <a:bodyPr/>
                    <a:lstStyle/>
                    <a:p>
                      <a:pPr algn="ctr" fontAlgn="b"/>
                      <a:r>
                        <a:rPr lang="bs-Latn-BA" sz="1200" b="0" i="0" u="none" strike="noStrike">
                          <a:solidFill>
                            <a:srgbClr val="FF0000"/>
                          </a:solidFill>
                          <a:effectLst/>
                          <a:latin typeface="Times New Roman" panose="02020603050405020304" pitchFamily="18" charset="0"/>
                          <a:cs typeface="Times New Roman" panose="02020603050405020304" pitchFamily="18" charset="0"/>
                        </a:rPr>
                        <a:t>23%</a:t>
                      </a:r>
                    </a:p>
                  </a:txBody>
                  <a:tcPr marL="9525" marR="9525" marT="9525" marB="0" anchor="ctr"/>
                </a:tc>
                <a:tc>
                  <a:txBody>
                    <a:bodyPr/>
                    <a:lstStyle/>
                    <a:p>
                      <a:pPr algn="ctr" fontAlgn="b"/>
                      <a:r>
                        <a:rPr lang="bs-Latn-BA" sz="1200" b="0" i="0" u="none" strike="noStrike">
                          <a:solidFill>
                            <a:srgbClr val="FF0000"/>
                          </a:solidFill>
                          <a:effectLst/>
                          <a:latin typeface="Times New Roman" panose="02020603050405020304" pitchFamily="18" charset="0"/>
                          <a:cs typeface="Times New Roman" panose="02020603050405020304" pitchFamily="18" charset="0"/>
                        </a:rPr>
                        <a:t>17%</a:t>
                      </a:r>
                    </a:p>
                  </a:txBody>
                  <a:tcPr marL="9525" marR="9525" marT="9525" marB="0" anchor="ctr"/>
                </a:tc>
                <a:tc>
                  <a:txBody>
                    <a:bodyPr/>
                    <a:lstStyle/>
                    <a:p>
                      <a:pPr algn="ctr" fontAlgn="b"/>
                      <a:r>
                        <a:rPr lang="bs-Latn-BA" sz="1200" b="0" i="0" u="none" strike="noStrike">
                          <a:solidFill>
                            <a:srgbClr val="FF0000"/>
                          </a:solidFill>
                          <a:effectLst/>
                          <a:latin typeface="Times New Roman" panose="02020603050405020304" pitchFamily="18" charset="0"/>
                          <a:cs typeface="Times New Roman" panose="02020603050405020304" pitchFamily="18" charset="0"/>
                        </a:rPr>
                        <a:t>16%</a:t>
                      </a:r>
                    </a:p>
                  </a:txBody>
                  <a:tcPr marL="9525" marR="9525" marT="9525" marB="0" anchor="ctr"/>
                </a:tc>
                <a:tc>
                  <a:txBody>
                    <a:bodyPr/>
                    <a:lstStyle/>
                    <a:p>
                      <a:pPr algn="ctr" fontAlgn="b"/>
                      <a:r>
                        <a:rPr lang="bs-Latn-BA" sz="1200" b="0" i="0" u="none" strike="noStrike">
                          <a:solidFill>
                            <a:srgbClr val="FF0000"/>
                          </a:solidFill>
                          <a:effectLst/>
                          <a:latin typeface="Times New Roman" panose="02020603050405020304" pitchFamily="18" charset="0"/>
                          <a:cs typeface="Times New Roman" panose="02020603050405020304" pitchFamily="18" charset="0"/>
                        </a:rPr>
                        <a:t>34%</a:t>
                      </a:r>
                    </a:p>
                  </a:txBody>
                  <a:tcPr marL="9525" marR="9525" marT="9525" marB="0" anchor="ctr"/>
                </a:tc>
                <a:tc>
                  <a:txBody>
                    <a:bodyPr/>
                    <a:lstStyle/>
                    <a:p>
                      <a:pPr algn="ctr" fontAlgn="b"/>
                      <a:r>
                        <a:rPr lang="bs-Latn-BA" sz="1200" b="0" i="0" u="none" strike="noStrike">
                          <a:solidFill>
                            <a:srgbClr val="FF0000"/>
                          </a:solidFill>
                          <a:effectLst/>
                          <a:latin typeface="Times New Roman" panose="02020603050405020304" pitchFamily="18" charset="0"/>
                          <a:cs typeface="Times New Roman" panose="02020603050405020304" pitchFamily="18" charset="0"/>
                        </a:rPr>
                        <a:t>21%</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19%</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35%</a:t>
                      </a:r>
                    </a:p>
                  </a:txBody>
                  <a:tcPr marL="9525" marR="9525" marT="9525" marB="0" anchor="ctr"/>
                </a:tc>
                <a:extLst>
                  <a:ext uri="{0D108BD9-81ED-4DB2-BD59-A6C34878D82A}">
                    <a16:rowId xmlns:a16="http://schemas.microsoft.com/office/drawing/2014/main" val="2142198483"/>
                  </a:ext>
                </a:extLst>
              </a:tr>
              <a:tr h="370840">
                <a:tc vMerge="1">
                  <a:txBody>
                    <a:bodyPr/>
                    <a:lstStyle/>
                    <a:p>
                      <a:endParaRPr lang="bs-Latn-BA" dirty="0"/>
                    </a:p>
                  </a:txBody>
                  <a:tcPr/>
                </a:tc>
                <a:tc>
                  <a:txBody>
                    <a:bodyPr/>
                    <a:lstStyle/>
                    <a:p>
                      <a:r>
                        <a:rPr lang="en-US" sz="1600" noProof="0">
                          <a:latin typeface="Times New Roman" panose="02020603050405020304" pitchFamily="18" charset="0"/>
                          <a:cs typeface="Times New Roman" panose="02020603050405020304" pitchFamily="18" charset="0"/>
                        </a:rPr>
                        <a:t>Japan</a:t>
                      </a:r>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1%</a:t>
                      </a:r>
                    </a:p>
                    <a:p>
                      <a:pPr algn="ctr" fontAlgn="b"/>
                      <a:endParaRPr lang="bs-Latn-B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extLst>
                  <a:ext uri="{0D108BD9-81ED-4DB2-BD59-A6C34878D82A}">
                    <a16:rowId xmlns:a16="http://schemas.microsoft.com/office/drawing/2014/main" val="1938052361"/>
                  </a:ext>
                </a:extLst>
              </a:tr>
              <a:tr h="370840">
                <a:tc vMerge="1">
                  <a:txBody>
                    <a:bodyPr/>
                    <a:lstStyle/>
                    <a:p>
                      <a:endParaRPr lang="bs-Latn-BA" dirty="0"/>
                    </a:p>
                  </a:txBody>
                  <a:tcPr/>
                </a:tc>
                <a:tc>
                  <a:txBody>
                    <a:bodyPr/>
                    <a:lstStyle/>
                    <a:p>
                      <a:r>
                        <a:rPr lang="en-US" sz="1600" noProof="0">
                          <a:latin typeface="Times New Roman" panose="02020603050405020304" pitchFamily="18" charset="0"/>
                          <a:cs typeface="Times New Roman" panose="02020603050405020304" pitchFamily="18" charset="0"/>
                        </a:rPr>
                        <a:t>UK</a:t>
                      </a:r>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1%</a:t>
                      </a:r>
                    </a:p>
                    <a:p>
                      <a:pPr algn="ctr" fontAlgn="b"/>
                      <a:endParaRPr lang="bs-Latn-B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extLst>
                  <a:ext uri="{0D108BD9-81ED-4DB2-BD59-A6C34878D82A}">
                    <a16:rowId xmlns:a16="http://schemas.microsoft.com/office/drawing/2014/main" val="1443117538"/>
                  </a:ext>
                </a:extLst>
              </a:tr>
              <a:tr h="370840">
                <a:tc vMerge="1">
                  <a:txBody>
                    <a:bodyPr/>
                    <a:lstStyle/>
                    <a:p>
                      <a:endParaRPr lang="bs-Latn-BA" dirty="0"/>
                    </a:p>
                  </a:txBody>
                  <a:tcPr/>
                </a:tc>
                <a:tc>
                  <a:txBody>
                    <a:bodyPr/>
                    <a:lstStyle/>
                    <a:p>
                      <a:r>
                        <a:rPr lang="en-US" sz="1600" noProof="0">
                          <a:latin typeface="Times New Roman" panose="02020603050405020304" pitchFamily="18" charset="0"/>
                          <a:cs typeface="Times New Roman" panose="02020603050405020304" pitchFamily="18" charset="0"/>
                        </a:rPr>
                        <a:t>France</a:t>
                      </a:r>
                    </a:p>
                  </a:txBody>
                  <a:tcPr/>
                </a:tc>
                <a:tc>
                  <a:txBody>
                    <a:bodyPr/>
                    <a:lstStyle/>
                    <a:p>
                      <a:pPr algn="ctr" fontAlgn="b"/>
                      <a:endParaRPr lang="bs-Latn-BA"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extLst>
                  <a:ext uri="{0D108BD9-81ED-4DB2-BD59-A6C34878D82A}">
                    <a16:rowId xmlns:a16="http://schemas.microsoft.com/office/drawing/2014/main" val="3717744589"/>
                  </a:ext>
                </a:extLst>
              </a:tr>
              <a:tr h="370840">
                <a:tc vMerge="1">
                  <a:txBody>
                    <a:bodyPr/>
                    <a:lstStyle/>
                    <a:p>
                      <a:endParaRPr lang="bs-Latn-B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a:latin typeface="Times New Roman" panose="02020603050405020304" pitchFamily="18" charset="0"/>
                          <a:cs typeface="Times New Roman" panose="02020603050405020304" pitchFamily="18" charset="0"/>
                        </a:rPr>
                        <a:t>T&amp;T</a:t>
                      </a:r>
                    </a:p>
                    <a:p>
                      <a:endParaRPr lang="en-US" sz="1600" noProof="0">
                        <a:latin typeface="Times New Roman" panose="02020603050405020304" pitchFamily="18" charset="0"/>
                        <a:cs typeface="Times New Roman" panose="02020603050405020304" pitchFamily="18" charset="0"/>
                      </a:endParaRPr>
                    </a:p>
                  </a:txBody>
                  <a:tcPr/>
                </a:tc>
                <a:tc>
                  <a:txBody>
                    <a:bodyPr/>
                    <a:lstStyle/>
                    <a:p>
                      <a:pPr algn="ctr" fontAlgn="b"/>
                      <a:endParaRPr lang="bs-Latn-BA"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9%</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13%</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8%</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7%</a:t>
                      </a:r>
                    </a:p>
                  </a:txBody>
                  <a:tcPr marL="9525" marR="9525" marT="9525" marB="0" anchor="ctr"/>
                </a:tc>
                <a:tc>
                  <a:txBody>
                    <a:bodyPr/>
                    <a:lstStyle/>
                    <a:p>
                      <a:pPr algn="ctr" fontAlgn="b"/>
                      <a:r>
                        <a:rPr lang="bs-Latn-BA" sz="1200" b="0" i="0" u="none" strike="noStrike" dirty="0">
                          <a:solidFill>
                            <a:srgbClr val="FF0000"/>
                          </a:solidFill>
                          <a:effectLst/>
                          <a:latin typeface="Times New Roman" panose="02020603050405020304" pitchFamily="18" charset="0"/>
                          <a:cs typeface="Times New Roman" panose="02020603050405020304" pitchFamily="18" charset="0"/>
                        </a:rPr>
                        <a:t>3%</a:t>
                      </a:r>
                    </a:p>
                  </a:txBody>
                  <a:tcPr marL="9525" marR="9525" marT="9525" marB="0" anchor="ctr"/>
                </a:tc>
                <a:extLst>
                  <a:ext uri="{0D108BD9-81ED-4DB2-BD59-A6C34878D82A}">
                    <a16:rowId xmlns:a16="http://schemas.microsoft.com/office/drawing/2014/main" val="3000563752"/>
                  </a:ext>
                </a:extLst>
              </a:tr>
              <a:tr h="370840">
                <a:tc vMerge="1">
                  <a:txBody>
                    <a:bodyPr/>
                    <a:lstStyle/>
                    <a:p>
                      <a:endParaRPr lang="bs-Latn-BA" dirty="0"/>
                    </a:p>
                  </a:txBody>
                  <a:tcPr/>
                </a:tc>
                <a:tc>
                  <a:txBody>
                    <a:bodyPr/>
                    <a:lstStyle/>
                    <a:p>
                      <a:pPr algn="l" fontAlgn="b"/>
                      <a:r>
                        <a:rPr lang="en-US" sz="1600" b="0" i="0" u="none" strike="noStrike" noProof="0" dirty="0">
                          <a:solidFill>
                            <a:srgbClr val="000000"/>
                          </a:solidFill>
                          <a:effectLst/>
                          <a:latin typeface="Times New Roman" panose="02020603050405020304" pitchFamily="18" charset="0"/>
                          <a:cs typeface="Times New Roman" panose="02020603050405020304" pitchFamily="18" charset="0"/>
                        </a:rPr>
                        <a:t>Other ECCU</a:t>
                      </a:r>
                    </a:p>
                  </a:txBody>
                  <a:tcPr marL="9525" marR="9525" marT="9525" marB="0" anchor="b"/>
                </a:tc>
                <a:tc>
                  <a:txBody>
                    <a:bodyPr/>
                    <a:lstStyle/>
                    <a:p>
                      <a:pPr algn="ctr" fontAlgn="b"/>
                      <a:endParaRPr lang="bs-Latn-BA"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bs-Latn-BA" sz="12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algn="ctr" fontAlgn="b"/>
                      <a:r>
                        <a:rPr lang="bs-Latn-BA" sz="12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extLst>
                  <a:ext uri="{0D108BD9-81ED-4DB2-BD59-A6C34878D82A}">
                    <a16:rowId xmlns:a16="http://schemas.microsoft.com/office/drawing/2014/main" val="1228975804"/>
                  </a:ext>
                </a:extLst>
              </a:tr>
            </a:tbl>
          </a:graphicData>
        </a:graphic>
      </p:graphicFrame>
      <p:sp>
        <p:nvSpPr>
          <p:cNvPr id="4" name="Slide Number Placeholder 3"/>
          <p:cNvSpPr>
            <a:spLocks noGrp="1"/>
          </p:cNvSpPr>
          <p:nvPr>
            <p:ph type="sldNum" sz="quarter" idx="12"/>
          </p:nvPr>
        </p:nvSpPr>
        <p:spPr/>
        <p:txBody>
          <a:bodyPr/>
          <a:lstStyle/>
          <a:p>
            <a:pPr>
              <a:defRPr/>
            </a:pPr>
            <a:fld id="{615439B0-993D-4794-AAD6-7244C08FDD10}" type="slidenum">
              <a:rPr lang="en-US" smtClean="0">
                <a:latin typeface="Times New Roman" panose="02020603050405020304" pitchFamily="18" charset="0"/>
                <a:ea typeface="Tahoma" panose="020B0604030504040204" pitchFamily="34" charset="0"/>
                <a:cs typeface="Times New Roman" panose="02020603050405020304" pitchFamily="18" charset="0"/>
              </a:rPr>
              <a:pPr>
                <a:defRPr/>
              </a:pPr>
              <a:t>2</a:t>
            </a:fld>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165D7617-5A9E-4DB4-98A1-74DFE4A485FB}"/>
              </a:ext>
            </a:extLst>
          </p:cNvPr>
          <p:cNvSpPr txBox="1"/>
          <p:nvPr/>
        </p:nvSpPr>
        <p:spPr>
          <a:xfrm>
            <a:off x="395536" y="5229200"/>
            <a:ext cx="8507286"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exchange rate arrangement in the Bahamas is a conventional peg arrangement to USD (fixed parity since 1972).</a:t>
            </a:r>
          </a:p>
          <a:p>
            <a:r>
              <a:rPr lang="en-US" dirty="0">
                <a:latin typeface="Times New Roman" panose="02020603050405020304" pitchFamily="18" charset="0"/>
                <a:cs typeface="Times New Roman" panose="02020603050405020304" pitchFamily="18" charset="0"/>
              </a:rPr>
              <a:t>ECCU countries operate under CBA (USD).</a:t>
            </a:r>
          </a:p>
          <a:p>
            <a:r>
              <a:rPr lang="en-US" dirty="0">
                <a:latin typeface="Times New Roman" panose="02020603050405020304" pitchFamily="18" charset="0"/>
                <a:cs typeface="Times New Roman" panose="02020603050405020304" pitchFamily="18" charset="0"/>
              </a:rPr>
              <a:t>Intra Eurozone trade in 2020 was 47%. </a:t>
            </a:r>
          </a:p>
        </p:txBody>
      </p:sp>
      <p:sp>
        <p:nvSpPr>
          <p:cNvPr id="25" name="TextBox 24">
            <a:extLst>
              <a:ext uri="{FF2B5EF4-FFF2-40B4-BE49-F238E27FC236}">
                <a16:creationId xmlns:a16="http://schemas.microsoft.com/office/drawing/2014/main" id="{78739986-9503-40FA-82FB-4E0D77269D60}"/>
              </a:ext>
            </a:extLst>
          </p:cNvPr>
          <p:cNvSpPr txBox="1"/>
          <p:nvPr/>
        </p:nvSpPr>
        <p:spPr>
          <a:xfrm>
            <a:off x="255317" y="5012171"/>
            <a:ext cx="822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Source: WITS</a:t>
            </a:r>
            <a:r>
              <a:rPr lang="bs-Latn-BA" sz="1200" dirty="0">
                <a:latin typeface="Times New Roman" panose="02020603050405020304" pitchFamily="18" charset="0"/>
                <a:cs typeface="Times New Roman" panose="02020603050405020304" pitchFamily="18" charset="0"/>
              </a:rPr>
              <a:t>. Note: </a:t>
            </a:r>
            <a:r>
              <a:rPr lang="en-US" sz="1200" dirty="0">
                <a:latin typeface="Times New Roman" panose="02020603050405020304" pitchFamily="18" charset="0"/>
                <a:cs typeface="Times New Roman" panose="02020603050405020304" pitchFamily="18" charset="0"/>
              </a:rPr>
              <a:t>not all countries </a:t>
            </a:r>
            <a:r>
              <a:rPr lang="bs-Latn-BA" sz="1200" dirty="0">
                <a:latin typeface="Times New Roman" panose="02020603050405020304" pitchFamily="18" charset="0"/>
                <a:cs typeface="Times New Roman" panose="02020603050405020304" pitchFamily="18" charset="0"/>
              </a:rPr>
              <a:t>are </a:t>
            </a:r>
            <a:r>
              <a:rPr lang="en-US" sz="1200" dirty="0">
                <a:latin typeface="Times New Roman" panose="02020603050405020304" pitchFamily="18" charset="0"/>
                <a:cs typeface="Times New Roman" panose="02020603050405020304" pitchFamily="18" charset="0"/>
              </a:rPr>
              <a:t>2019 figures.</a:t>
            </a:r>
          </a:p>
        </p:txBody>
      </p:sp>
    </p:spTree>
    <p:extLst>
      <p:ext uri="{BB962C8B-B14F-4D97-AF65-F5344CB8AC3E}">
        <p14:creationId xmlns:p14="http://schemas.microsoft.com/office/powerpoint/2010/main" val="294587394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15439B0-993D-4794-AAD6-7244C08FDD10}" type="slidenum">
              <a:rPr lang="en-US" smtClean="0">
                <a:latin typeface="Times New Roman" panose="02020603050405020304" pitchFamily="18" charset="0"/>
                <a:ea typeface="Tahoma" panose="020B0604030504040204" pitchFamily="34" charset="0"/>
                <a:cs typeface="Times New Roman" panose="02020603050405020304" pitchFamily="18" charset="0"/>
              </a:rPr>
              <a:pPr>
                <a:defRPr/>
              </a:pPr>
              <a:t>3</a:t>
            </a:fld>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2F541B4D-A180-497D-B5CC-26DE3DEAC876}"/>
              </a:ext>
            </a:extLst>
          </p:cNvPr>
          <p:cNvGraphicFramePr>
            <a:graphicFrameLocks noGrp="1"/>
          </p:cNvGraphicFramePr>
          <p:nvPr>
            <p:ph/>
            <p:extLst>
              <p:ext uri="{D42A27DB-BD31-4B8C-83A1-F6EECF244321}">
                <p14:modId xmlns:p14="http://schemas.microsoft.com/office/powerpoint/2010/main" val="2821495271"/>
              </p:ext>
            </p:extLst>
          </p:nvPr>
        </p:nvGraphicFramePr>
        <p:xfrm>
          <a:off x="355848" y="1412776"/>
          <a:ext cx="8362950" cy="3337560"/>
        </p:xfrm>
        <a:graphic>
          <a:graphicData uri="http://schemas.openxmlformats.org/drawingml/2006/table">
            <a:tbl>
              <a:tblPr firstRow="1" bandRow="1">
                <a:tableStyleId>{5C22544A-7EE6-4342-B048-85BDC9FD1C3A}</a:tableStyleId>
              </a:tblPr>
              <a:tblGrid>
                <a:gridCol w="543744">
                  <a:extLst>
                    <a:ext uri="{9D8B030D-6E8A-4147-A177-3AD203B41FA5}">
                      <a16:colId xmlns:a16="http://schemas.microsoft.com/office/drawing/2014/main" val="953815477"/>
                    </a:ext>
                  </a:extLst>
                </a:gridCol>
                <a:gridCol w="1800200">
                  <a:extLst>
                    <a:ext uri="{9D8B030D-6E8A-4147-A177-3AD203B41FA5}">
                      <a16:colId xmlns:a16="http://schemas.microsoft.com/office/drawing/2014/main" val="2245301999"/>
                    </a:ext>
                  </a:extLst>
                </a:gridCol>
                <a:gridCol w="1584176">
                  <a:extLst>
                    <a:ext uri="{9D8B030D-6E8A-4147-A177-3AD203B41FA5}">
                      <a16:colId xmlns:a16="http://schemas.microsoft.com/office/drawing/2014/main" val="3533484669"/>
                    </a:ext>
                  </a:extLst>
                </a:gridCol>
                <a:gridCol w="1647180">
                  <a:extLst>
                    <a:ext uri="{9D8B030D-6E8A-4147-A177-3AD203B41FA5}">
                      <a16:colId xmlns:a16="http://schemas.microsoft.com/office/drawing/2014/main" val="399910807"/>
                    </a:ext>
                  </a:extLst>
                </a:gridCol>
                <a:gridCol w="1393825">
                  <a:extLst>
                    <a:ext uri="{9D8B030D-6E8A-4147-A177-3AD203B41FA5}">
                      <a16:colId xmlns:a16="http://schemas.microsoft.com/office/drawing/2014/main" val="872856098"/>
                    </a:ext>
                  </a:extLst>
                </a:gridCol>
                <a:gridCol w="1393825">
                  <a:extLst>
                    <a:ext uri="{9D8B030D-6E8A-4147-A177-3AD203B41FA5}">
                      <a16:colId xmlns:a16="http://schemas.microsoft.com/office/drawing/2014/main" val="1153619567"/>
                    </a:ext>
                  </a:extLst>
                </a:gridCol>
              </a:tblGrid>
              <a:tr h="370840">
                <a:tc>
                  <a:txBody>
                    <a:bodyPr/>
                    <a:lstStyle/>
                    <a:p>
                      <a:pPr algn="ctr"/>
                      <a:endParaRPr lang="bs-Latn-BA" sz="1800" b="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ctr"/>
                      <a:endParaRPr lang="bs-Latn-BA" sz="1800" b="0" dirty="0">
                        <a:solidFill>
                          <a:schemeClr val="tx1"/>
                        </a:solidFill>
                        <a:latin typeface="Times New Roman" panose="02020603050405020304" pitchFamily="18" charset="0"/>
                        <a:cs typeface="Times New Roman" panose="02020603050405020304" pitchFamily="18" charset="0"/>
                      </a:endParaRPr>
                    </a:p>
                  </a:txBody>
                  <a:tcPr>
                    <a:noFill/>
                  </a:tcPr>
                </a:tc>
                <a:tc gridSpan="4">
                  <a:txBody>
                    <a:bodyPr/>
                    <a:lstStyle/>
                    <a:p>
                      <a:pPr algn="ctr"/>
                      <a:r>
                        <a:rPr lang="bs-Latn-BA" sz="1800" b="0" dirty="0">
                          <a:solidFill>
                            <a:schemeClr val="tx1"/>
                          </a:solidFill>
                          <a:latin typeface="Times New Roman" panose="02020603050405020304" pitchFamily="18" charset="0"/>
                          <a:cs typeface="Times New Roman" panose="02020603050405020304" pitchFamily="18" charset="0"/>
                        </a:rPr>
                        <a:t>Multiple m-CBDC Bridge</a:t>
                      </a:r>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extLst>
                  <a:ext uri="{0D108BD9-81ED-4DB2-BD59-A6C34878D82A}">
                    <a16:rowId xmlns:a16="http://schemas.microsoft.com/office/drawing/2014/main" val="641060982"/>
                  </a:ext>
                </a:extLst>
              </a:tr>
              <a:tr h="370840">
                <a:tc>
                  <a:txBody>
                    <a:bodyPr/>
                    <a:lstStyle/>
                    <a:p>
                      <a:pPr algn="ctr"/>
                      <a:endParaRPr lang="en-US" sz="1800" b="0" noProof="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ctr"/>
                      <a:endParaRPr lang="en-US" sz="1800" b="0" noProof="0"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China</a:t>
                      </a:r>
                    </a:p>
                  </a:txBody>
                  <a:tcPr marL="9525" marR="9525" marT="9525" marB="0" anchor="b"/>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Hong Kong</a:t>
                      </a:r>
                    </a:p>
                  </a:txBody>
                  <a:tcPr marL="9525" marR="9525" marT="9525" marB="0" anchor="b"/>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Thailand</a:t>
                      </a:r>
                    </a:p>
                  </a:txBody>
                  <a:tcPr marL="9525" marR="9525" marT="9525" marB="0" anchor="b"/>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UAE</a:t>
                      </a:r>
                    </a:p>
                  </a:txBody>
                  <a:tcPr marL="9525" marR="9525" marT="9525" marB="0" anchor="b"/>
                </a:tc>
                <a:extLst>
                  <a:ext uri="{0D108BD9-81ED-4DB2-BD59-A6C34878D82A}">
                    <a16:rowId xmlns:a16="http://schemas.microsoft.com/office/drawing/2014/main" val="354113111"/>
                  </a:ext>
                </a:extLst>
              </a:tr>
              <a:tr h="370840">
                <a:tc row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noProof="0" dirty="0">
                          <a:solidFill>
                            <a:schemeClr val="tx1"/>
                          </a:solidFill>
                          <a:latin typeface="Times New Roman" panose="02020603050405020304" pitchFamily="18" charset="0"/>
                          <a:cs typeface="Times New Roman" panose="02020603050405020304" pitchFamily="18" charset="0"/>
                        </a:rPr>
                        <a:t>Share in total trade</a:t>
                      </a:r>
                    </a:p>
                    <a:p>
                      <a:pPr algn="ctr"/>
                      <a:endParaRPr lang="en-US" sz="1800" b="0" noProof="0" dirty="0">
                        <a:solidFill>
                          <a:schemeClr val="tx1"/>
                        </a:solidFill>
                        <a:latin typeface="Times New Roman" panose="02020603050405020304" pitchFamily="18" charset="0"/>
                        <a:cs typeface="Times New Roman" panose="02020603050405020304" pitchFamily="18" charset="0"/>
                      </a:endParaRPr>
                    </a:p>
                  </a:txBody>
                  <a:tcPr vert="vert270">
                    <a:noFill/>
                  </a:tcPr>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USA</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6%</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3%</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5%</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2%</a:t>
                      </a:r>
                    </a:p>
                  </a:txBody>
                  <a:tcPr marL="9525" marR="9525" marT="9525" marB="0" anchor="b"/>
                </a:tc>
                <a:extLst>
                  <a:ext uri="{0D108BD9-81ED-4DB2-BD59-A6C34878D82A}">
                    <a16:rowId xmlns:a16="http://schemas.microsoft.com/office/drawing/2014/main" val="1171018740"/>
                  </a:ext>
                </a:extLst>
              </a:tr>
              <a:tr h="370840">
                <a:tc vMerge="1">
                  <a:txBody>
                    <a:bodyPr/>
                    <a:lstStyle/>
                    <a:p>
                      <a:endParaRPr lang="bs-Latn-BA" dirty="0"/>
                    </a:p>
                  </a:txBody>
                  <a:tcPr/>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Japan</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extLst>
                  <a:ext uri="{0D108BD9-81ED-4DB2-BD59-A6C34878D82A}">
                    <a16:rowId xmlns:a16="http://schemas.microsoft.com/office/drawing/2014/main" val="2058170131"/>
                  </a:ext>
                </a:extLst>
              </a:tr>
              <a:tr h="370840">
                <a:tc vMerge="1">
                  <a:txBody>
                    <a:bodyPr/>
                    <a:lstStyle/>
                    <a:p>
                      <a:endParaRPr lang="bs-Latn-BA" dirty="0"/>
                    </a:p>
                  </a:txBody>
                  <a:tcPr/>
                </a:tc>
                <a:tc>
                  <a:txBody>
                    <a:bodyPr/>
                    <a:lstStyle/>
                    <a:p>
                      <a:pPr algn="ctr" fontAlgn="b"/>
                      <a:r>
                        <a:rPr lang="en-US" sz="1800" b="0" i="0" u="none" strike="noStrike" noProof="0">
                          <a:solidFill>
                            <a:schemeClr val="tx1"/>
                          </a:solidFill>
                          <a:effectLst/>
                          <a:latin typeface="Times New Roman" panose="02020603050405020304" pitchFamily="18" charset="0"/>
                          <a:cs typeface="Times New Roman" panose="02020603050405020304" pitchFamily="18" charset="0"/>
                        </a:rPr>
                        <a:t>Korea, R.</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tc>
                <a:extLst>
                  <a:ext uri="{0D108BD9-81ED-4DB2-BD59-A6C34878D82A}">
                    <a16:rowId xmlns:a16="http://schemas.microsoft.com/office/drawing/2014/main" val="3192674761"/>
                  </a:ext>
                </a:extLst>
              </a:tr>
              <a:tr h="3708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bs-Latn-BA" sz="1800" b="0" i="0" u="none" strike="noStrike" dirty="0">
                        <a:solidFill>
                          <a:srgbClr val="000000"/>
                        </a:solidFill>
                        <a:effectLst/>
                        <a:latin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chemeClr val="tx1"/>
                          </a:solidFill>
                          <a:effectLst/>
                          <a:latin typeface="Times New Roman" panose="02020603050405020304" pitchFamily="18" charset="0"/>
                          <a:cs typeface="Times New Roman" panose="02020603050405020304" pitchFamily="18" charset="0"/>
                        </a:rPr>
                        <a:t>China</a:t>
                      </a:r>
                    </a:p>
                  </a:txBody>
                  <a:tcPr/>
                </a:tc>
                <a:tc>
                  <a:txBody>
                    <a:bodyPr/>
                    <a:lstStyle/>
                    <a:p>
                      <a:pPr algn="ctr" fontAlgn="b"/>
                      <a:endParaRPr lang="bs-Latn-BA"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26%</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8%</a:t>
                      </a:r>
                    </a:p>
                  </a:txBody>
                  <a:tcPr marL="9525" marR="9525" marT="9525" marB="0" anchor="b"/>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5%</a:t>
                      </a:r>
                    </a:p>
                  </a:txBody>
                  <a:tcPr marL="9525" marR="9525" marT="9525" marB="0" anchor="b"/>
                </a:tc>
                <a:extLst>
                  <a:ext uri="{0D108BD9-81ED-4DB2-BD59-A6C34878D82A}">
                    <a16:rowId xmlns:a16="http://schemas.microsoft.com/office/drawing/2014/main" val="2362533362"/>
                  </a:ext>
                </a:extLst>
              </a:tr>
              <a:tr h="370840">
                <a:tc vMerge="1">
                  <a:txBody>
                    <a:bodyPr/>
                    <a:lstStyle/>
                    <a:p>
                      <a:endParaRPr lang="bs-Latn-B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chemeClr val="tx1"/>
                          </a:solidFill>
                          <a:effectLst/>
                          <a:latin typeface="Times New Roman" panose="02020603050405020304" pitchFamily="18" charset="0"/>
                          <a:cs typeface="Times New Roman" panose="02020603050405020304" pitchFamily="18" charset="0"/>
                        </a:rPr>
                        <a:t>Hong Kong</a:t>
                      </a:r>
                    </a:p>
                  </a:txBody>
                  <a:tcPr/>
                </a:tc>
                <a:tc>
                  <a:txBody>
                    <a:bodyPr/>
                    <a:lstStyle/>
                    <a:p>
                      <a:pPr algn="ctr" fontAlgn="b"/>
                      <a:r>
                        <a:rPr lang="bs-Latn-BA" sz="1800" b="0" i="0" u="none" strike="noStrike" dirty="0">
                          <a:solidFill>
                            <a:srgbClr val="FF0000"/>
                          </a:solidFill>
                          <a:effectLst/>
                          <a:latin typeface="Times New Roman" panose="02020603050405020304" pitchFamily="18" charset="0"/>
                          <a:cs typeface="Times New Roman" panose="02020603050405020304" pitchFamily="18" charset="0"/>
                        </a:rPr>
                        <a:t>3%</a:t>
                      </a:r>
                    </a:p>
                  </a:txBody>
                  <a:tcPr marL="9525" marR="9525" marT="9525" marB="0" anchor="b"/>
                </a:tc>
                <a:tc>
                  <a:txBody>
                    <a:bodyPr/>
                    <a:lstStyle/>
                    <a:p>
                      <a:pPr algn="ctr" fontAlgn="b"/>
                      <a:endParaRPr lang="bs-Latn-BA"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extLst>
                  <a:ext uri="{0D108BD9-81ED-4DB2-BD59-A6C34878D82A}">
                    <a16:rowId xmlns:a16="http://schemas.microsoft.com/office/drawing/2014/main" val="3816803086"/>
                  </a:ext>
                </a:extLst>
              </a:tr>
              <a:tr h="370840">
                <a:tc vMerge="1">
                  <a:txBody>
                    <a:bodyPr/>
                    <a:lstStyle/>
                    <a:p>
                      <a:endParaRPr lang="bs-Latn-B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chemeClr val="tx1"/>
                          </a:solidFill>
                          <a:effectLst/>
                          <a:latin typeface="Times New Roman" panose="02020603050405020304" pitchFamily="18" charset="0"/>
                          <a:cs typeface="Times New Roman" panose="02020603050405020304" pitchFamily="18" charset="0"/>
                        </a:rPr>
                        <a:t>Thailand</a:t>
                      </a:r>
                    </a:p>
                  </a:txBody>
                  <a:tcPr/>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endParaRPr lang="bs-Latn-BA"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b"/>
                </a:tc>
                <a:extLst>
                  <a:ext uri="{0D108BD9-81ED-4DB2-BD59-A6C34878D82A}">
                    <a16:rowId xmlns:a16="http://schemas.microsoft.com/office/drawing/2014/main" val="1988777077"/>
                  </a:ext>
                </a:extLst>
              </a:tr>
              <a:tr h="370840">
                <a:tc vMerge="1">
                  <a:txBody>
                    <a:bodyPr/>
                    <a:lstStyle/>
                    <a:p>
                      <a:endParaRPr lang="bs-Latn-B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chemeClr val="tx1"/>
                          </a:solidFill>
                          <a:effectLst/>
                          <a:latin typeface="Times New Roman" panose="02020603050405020304" pitchFamily="18" charset="0"/>
                          <a:cs typeface="Times New Roman" panose="02020603050405020304" pitchFamily="18" charset="0"/>
                        </a:rPr>
                        <a:t>UAE</a:t>
                      </a:r>
                    </a:p>
                  </a:txBody>
                  <a:tcPr/>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r>
                        <a:rPr lang="bs-Latn-BA" sz="18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b"/>
                </a:tc>
                <a:tc>
                  <a:txBody>
                    <a:bodyPr/>
                    <a:lstStyle/>
                    <a:p>
                      <a:pPr algn="ctr" fontAlgn="b"/>
                      <a:endParaRPr lang="bs-Latn-BA"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44908462"/>
                  </a:ext>
                </a:extLst>
              </a:tr>
            </a:tbl>
          </a:graphicData>
        </a:graphic>
      </p:graphicFrame>
      <p:sp>
        <p:nvSpPr>
          <p:cNvPr id="9" name="TextBox 8">
            <a:extLst>
              <a:ext uri="{FF2B5EF4-FFF2-40B4-BE49-F238E27FC236}">
                <a16:creationId xmlns:a16="http://schemas.microsoft.com/office/drawing/2014/main" id="{222EC8DB-49BF-45F6-82FA-6DAD7776AD6E}"/>
              </a:ext>
            </a:extLst>
          </p:cNvPr>
          <p:cNvSpPr txBox="1"/>
          <p:nvPr/>
        </p:nvSpPr>
        <p:spPr>
          <a:xfrm>
            <a:off x="395536" y="4817264"/>
            <a:ext cx="822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Source: WITS, 2019 figures.</a:t>
            </a:r>
          </a:p>
        </p:txBody>
      </p:sp>
      <p:sp>
        <p:nvSpPr>
          <p:cNvPr id="10" name="TextBox 9">
            <a:extLst>
              <a:ext uri="{FF2B5EF4-FFF2-40B4-BE49-F238E27FC236}">
                <a16:creationId xmlns:a16="http://schemas.microsoft.com/office/drawing/2014/main" id="{2A97D86F-DB00-49FB-B220-468036F44BFC}"/>
              </a:ext>
            </a:extLst>
          </p:cNvPr>
          <p:cNvSpPr txBox="1"/>
          <p:nvPr/>
        </p:nvSpPr>
        <p:spPr>
          <a:xfrm>
            <a:off x="359321" y="5161191"/>
            <a:ext cx="8507286"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Strong trade linkages, with the prominent role of China. Also, strong financial linkages.  </a:t>
            </a:r>
          </a:p>
        </p:txBody>
      </p:sp>
    </p:spTree>
    <p:extLst>
      <p:ext uri="{BB962C8B-B14F-4D97-AF65-F5344CB8AC3E}">
        <p14:creationId xmlns:p14="http://schemas.microsoft.com/office/powerpoint/2010/main" val="328320110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15439B0-993D-4794-AAD6-7244C08FDD10}" type="slidenum">
              <a:rPr lang="en-US" smtClean="0">
                <a:latin typeface="Times New Roman" panose="02020603050405020304" pitchFamily="18" charset="0"/>
                <a:ea typeface="Tahoma" panose="020B0604030504040204" pitchFamily="34" charset="0"/>
                <a:cs typeface="Times New Roman" panose="02020603050405020304" pitchFamily="18" charset="0"/>
              </a:rPr>
              <a:pPr>
                <a:defRPr/>
              </a:pPr>
              <a:t>4</a:t>
            </a:fld>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165D7617-5A9E-4DB4-98A1-74DFE4A485FB}"/>
              </a:ext>
            </a:extLst>
          </p:cNvPr>
          <p:cNvSpPr txBox="1"/>
          <p:nvPr/>
        </p:nvSpPr>
        <p:spPr>
          <a:xfrm>
            <a:off x="395536" y="5229200"/>
            <a:ext cx="8507286"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Clearly not driven by the tr</a:t>
            </a:r>
            <a:r>
              <a:rPr lang="bs-Latn-BA"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de links between countries. The project focuses on development of a common platform for multi CBDC settlement.  </a:t>
            </a:r>
          </a:p>
        </p:txBody>
      </p:sp>
      <p:graphicFrame>
        <p:nvGraphicFramePr>
          <p:cNvPr id="3" name="Content Placeholder 2">
            <a:extLst>
              <a:ext uri="{FF2B5EF4-FFF2-40B4-BE49-F238E27FC236}">
                <a16:creationId xmlns:a16="http://schemas.microsoft.com/office/drawing/2014/main" id="{26F89395-6D13-4635-B77C-71E81D67D11F}"/>
              </a:ext>
            </a:extLst>
          </p:cNvPr>
          <p:cNvGraphicFramePr>
            <a:graphicFrameLocks noGrp="1"/>
          </p:cNvGraphicFramePr>
          <p:nvPr>
            <p:ph/>
            <p:extLst>
              <p:ext uri="{D42A27DB-BD31-4B8C-83A1-F6EECF244321}">
                <p14:modId xmlns:p14="http://schemas.microsoft.com/office/powerpoint/2010/main" val="270561886"/>
              </p:ext>
            </p:extLst>
          </p:nvPr>
        </p:nvGraphicFramePr>
        <p:xfrm>
          <a:off x="395536" y="1484784"/>
          <a:ext cx="8229600" cy="3332480"/>
        </p:xfrm>
        <a:graphic>
          <a:graphicData uri="http://schemas.openxmlformats.org/drawingml/2006/table">
            <a:tbl>
              <a:tblPr firstRow="1" bandRow="1">
                <a:tableStyleId>{5C22544A-7EE6-4342-B048-85BDC9FD1C3A}</a:tableStyleId>
              </a:tblPr>
              <a:tblGrid>
                <a:gridCol w="504056">
                  <a:extLst>
                    <a:ext uri="{9D8B030D-6E8A-4147-A177-3AD203B41FA5}">
                      <a16:colId xmlns:a16="http://schemas.microsoft.com/office/drawing/2014/main" val="3091914778"/>
                    </a:ext>
                  </a:extLst>
                </a:gridCol>
                <a:gridCol w="1584176">
                  <a:extLst>
                    <a:ext uri="{9D8B030D-6E8A-4147-A177-3AD203B41FA5}">
                      <a16:colId xmlns:a16="http://schemas.microsoft.com/office/drawing/2014/main" val="3814396649"/>
                    </a:ext>
                  </a:extLst>
                </a:gridCol>
                <a:gridCol w="1512168">
                  <a:extLst>
                    <a:ext uri="{9D8B030D-6E8A-4147-A177-3AD203B41FA5}">
                      <a16:colId xmlns:a16="http://schemas.microsoft.com/office/drawing/2014/main" val="1607684934"/>
                    </a:ext>
                  </a:extLst>
                </a:gridCol>
                <a:gridCol w="1440160">
                  <a:extLst>
                    <a:ext uri="{9D8B030D-6E8A-4147-A177-3AD203B41FA5}">
                      <a16:colId xmlns:a16="http://schemas.microsoft.com/office/drawing/2014/main" val="3093838430"/>
                    </a:ext>
                  </a:extLst>
                </a:gridCol>
                <a:gridCol w="1440160">
                  <a:extLst>
                    <a:ext uri="{9D8B030D-6E8A-4147-A177-3AD203B41FA5}">
                      <a16:colId xmlns:a16="http://schemas.microsoft.com/office/drawing/2014/main" val="2153530567"/>
                    </a:ext>
                  </a:extLst>
                </a:gridCol>
                <a:gridCol w="1748880">
                  <a:extLst>
                    <a:ext uri="{9D8B030D-6E8A-4147-A177-3AD203B41FA5}">
                      <a16:colId xmlns:a16="http://schemas.microsoft.com/office/drawing/2014/main" val="4024695676"/>
                    </a:ext>
                  </a:extLst>
                </a:gridCol>
              </a:tblGrid>
              <a:tr h="370840">
                <a:tc>
                  <a:txBody>
                    <a:bodyPr/>
                    <a:lstStyle/>
                    <a:p>
                      <a:pPr algn="ctr"/>
                      <a:endParaRPr lang="en-US" b="0" noProof="0">
                        <a:latin typeface="Times New Roman" panose="02020603050405020304" pitchFamily="18" charset="0"/>
                        <a:cs typeface="Times New Roman" panose="02020603050405020304" pitchFamily="18" charset="0"/>
                      </a:endParaRPr>
                    </a:p>
                  </a:txBody>
                  <a:tcPr>
                    <a:noFill/>
                  </a:tcPr>
                </a:tc>
                <a:tc>
                  <a:txBody>
                    <a:bodyPr/>
                    <a:lstStyle/>
                    <a:p>
                      <a:pPr algn="ctr"/>
                      <a:endParaRPr lang="en-US" b="0" noProof="0">
                        <a:latin typeface="Times New Roman" panose="02020603050405020304" pitchFamily="18" charset="0"/>
                        <a:cs typeface="Times New Roman" panose="02020603050405020304" pitchFamily="18" charset="0"/>
                      </a:endParaRPr>
                    </a:p>
                  </a:txBody>
                  <a:tcPr>
                    <a:noFill/>
                  </a:tcPr>
                </a:tc>
                <a:tc gridSpan="4">
                  <a:txBody>
                    <a:bodyPr/>
                    <a:lstStyle/>
                    <a:p>
                      <a:pPr algn="ctr"/>
                      <a:r>
                        <a:rPr lang="en-US" b="0" noProof="0" dirty="0">
                          <a:solidFill>
                            <a:schemeClr val="tx1"/>
                          </a:solidFill>
                          <a:latin typeface="Times New Roman" panose="02020603050405020304" pitchFamily="18" charset="0"/>
                          <a:cs typeface="Times New Roman" panose="02020603050405020304" pitchFamily="18" charset="0"/>
                        </a:rPr>
                        <a:t>Project Dunbar countries</a:t>
                      </a:r>
                    </a:p>
                  </a:txBody>
                  <a:tcPr/>
                </a:tc>
                <a:tc hMerge="1">
                  <a:txBody>
                    <a:bodyPr/>
                    <a:lstStyle/>
                    <a:p>
                      <a:endParaRPr lang="bs-Latn-BA" dirty="0"/>
                    </a:p>
                  </a:txBody>
                  <a:tcPr/>
                </a:tc>
                <a:tc hMerge="1">
                  <a:txBody>
                    <a:bodyPr/>
                    <a:lstStyle/>
                    <a:p>
                      <a:endParaRPr lang="bs-Latn-BA" dirty="0"/>
                    </a:p>
                  </a:txBody>
                  <a:tcPr/>
                </a:tc>
                <a:tc hMerge="1">
                  <a:txBody>
                    <a:bodyPr/>
                    <a:lstStyle/>
                    <a:p>
                      <a:endParaRPr lang="bs-Latn-BA" dirty="0"/>
                    </a:p>
                  </a:txBody>
                  <a:tcPr/>
                </a:tc>
                <a:extLst>
                  <a:ext uri="{0D108BD9-81ED-4DB2-BD59-A6C34878D82A}">
                    <a16:rowId xmlns:a16="http://schemas.microsoft.com/office/drawing/2014/main" val="2333484070"/>
                  </a:ext>
                </a:extLst>
              </a:tr>
              <a:tr h="152008">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noProof="0" dirty="0">
                          <a:latin typeface="Times New Roman" panose="02020603050405020304" pitchFamily="18" charset="0"/>
                          <a:cs typeface="Times New Roman" panose="02020603050405020304" pitchFamily="18" charset="0"/>
                        </a:rPr>
                        <a:t>Share in total trade</a:t>
                      </a:r>
                    </a:p>
                  </a:txBody>
                  <a:tcPr vert="vert270">
                    <a:noFill/>
                  </a:tcPr>
                </a:tc>
                <a:tc>
                  <a:txBody>
                    <a:bodyPr/>
                    <a:lstStyle/>
                    <a:p>
                      <a:pPr algn="ctr"/>
                      <a:endParaRPr lang="en-US" b="0" noProof="0">
                        <a:latin typeface="Times New Roman" panose="02020603050405020304" pitchFamily="18" charset="0"/>
                        <a:cs typeface="Times New Roman" panose="02020603050405020304" pitchFamily="18"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noProof="0">
                          <a:latin typeface="Times New Roman" panose="02020603050405020304" pitchFamily="18" charset="0"/>
                          <a:cs typeface="Times New Roman" panose="02020603050405020304" pitchFamily="18" charset="0"/>
                        </a:rPr>
                        <a:t>Australia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noProof="0">
                          <a:latin typeface="Times New Roman" panose="02020603050405020304" pitchFamily="18" charset="0"/>
                          <a:cs typeface="Times New Roman" panose="02020603050405020304" pitchFamily="18" charset="0"/>
                        </a:rPr>
                        <a:t>Malaysia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noProof="0">
                          <a:latin typeface="Times New Roman" panose="02020603050405020304" pitchFamily="18" charset="0"/>
                          <a:cs typeface="Times New Roman" panose="02020603050405020304" pitchFamily="18" charset="0"/>
                        </a:rPr>
                        <a:t>Singapore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noProof="0">
                          <a:latin typeface="Times New Roman" panose="02020603050405020304" pitchFamily="18" charset="0"/>
                          <a:cs typeface="Times New Roman" panose="02020603050405020304" pitchFamily="18" charset="0"/>
                        </a:rPr>
                        <a:t>South Africa</a:t>
                      </a:r>
                    </a:p>
                  </a:txBody>
                  <a:tcPr/>
                </a:tc>
                <a:extLst>
                  <a:ext uri="{0D108BD9-81ED-4DB2-BD59-A6C34878D82A}">
                    <a16:rowId xmlns:a16="http://schemas.microsoft.com/office/drawing/2014/main" val="2487072644"/>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China</a:t>
                      </a:r>
                    </a:p>
                  </a:txBody>
                  <a:tcP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17%</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9%</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7%</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7%</a:t>
                      </a:r>
                    </a:p>
                  </a:txBody>
                  <a:tcPr marL="9525" marR="9525" marT="9525" marB="0" anchor="ctr"/>
                </a:tc>
                <a:extLst>
                  <a:ext uri="{0D108BD9-81ED-4DB2-BD59-A6C34878D82A}">
                    <a16:rowId xmlns:a16="http://schemas.microsoft.com/office/drawing/2014/main" val="2976404032"/>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USA</a:t>
                      </a:r>
                    </a:p>
                  </a:txBody>
                  <a:tcP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4%</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5%</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5%</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3%</a:t>
                      </a:r>
                    </a:p>
                  </a:txBody>
                  <a:tcPr marL="9525" marR="9525" marT="9525" marB="0" anchor="ctr"/>
                </a:tc>
                <a:extLst>
                  <a:ext uri="{0D108BD9-81ED-4DB2-BD59-A6C34878D82A}">
                    <a16:rowId xmlns:a16="http://schemas.microsoft.com/office/drawing/2014/main" val="179327913"/>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Japan</a:t>
                      </a:r>
                    </a:p>
                  </a:txBody>
                  <a:tcP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6%</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4%</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2%</a:t>
                      </a:r>
                    </a:p>
                  </a:txBody>
                  <a:tcPr marL="9525" marR="9525" marT="9525" marB="0" anchor="ctr"/>
                </a:tc>
                <a:extLst>
                  <a:ext uri="{0D108BD9-81ED-4DB2-BD59-A6C34878D82A}">
                    <a16:rowId xmlns:a16="http://schemas.microsoft.com/office/drawing/2014/main" val="4126550106"/>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Australia</a:t>
                      </a:r>
                    </a:p>
                  </a:txBody>
                  <a:tcPr/>
                </a:tc>
                <a:tc>
                  <a:txBody>
                    <a:bodyPr/>
                    <a:lstStyle/>
                    <a:p>
                      <a:pPr algn="ctr" fontAlgn="b"/>
                      <a:endParaRPr lang="en-US" sz="1600" b="0" i="0" u="none" strike="noStrike" noProof="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extLst>
                  <a:ext uri="{0D108BD9-81ED-4DB2-BD59-A6C34878D82A}">
                    <a16:rowId xmlns:a16="http://schemas.microsoft.com/office/drawing/2014/main" val="1086347164"/>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Malaysia</a:t>
                      </a:r>
                    </a:p>
                  </a:txBody>
                  <a:tcP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endParaRPr lang="en-US" sz="1600" b="0" i="0" u="none" strike="noStrike" noProof="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6%</a:t>
                      </a: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extLst>
                  <a:ext uri="{0D108BD9-81ED-4DB2-BD59-A6C34878D82A}">
                    <a16:rowId xmlns:a16="http://schemas.microsoft.com/office/drawing/2014/main" val="1621351991"/>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Singapore</a:t>
                      </a:r>
                    </a:p>
                  </a:txBody>
                  <a:tcP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b"/>
                      <a:r>
                        <a:rPr lang="en-US" sz="1600" b="0" i="0" u="none" strike="noStrike" noProof="0">
                          <a:solidFill>
                            <a:srgbClr val="FF0000"/>
                          </a:solidFill>
                          <a:effectLst/>
                          <a:latin typeface="Times New Roman" panose="02020603050405020304" pitchFamily="18" charset="0"/>
                          <a:cs typeface="Times New Roman" panose="02020603050405020304" pitchFamily="18" charset="0"/>
                        </a:rPr>
                        <a:t>6%</a:t>
                      </a:r>
                    </a:p>
                  </a:txBody>
                  <a:tcPr marL="9525" marR="9525" marT="9525" marB="0" anchor="ctr"/>
                </a:tc>
                <a:tc>
                  <a:txBody>
                    <a:bodyPr/>
                    <a:lstStyle/>
                    <a:p>
                      <a:pPr algn="ctr" fontAlgn="b"/>
                      <a:endParaRPr lang="en-US" sz="1600" b="0" i="0" u="none" strike="noStrike" noProof="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extLst>
                  <a:ext uri="{0D108BD9-81ED-4DB2-BD59-A6C34878D82A}">
                    <a16:rowId xmlns:a16="http://schemas.microsoft.com/office/drawing/2014/main" val="4099066959"/>
                  </a:ext>
                </a:extLst>
              </a:tr>
              <a:tr h="370840">
                <a:tc vMerge="1">
                  <a:txBody>
                    <a:bodyPr/>
                    <a:lstStyle/>
                    <a:p>
                      <a:endParaRPr lang="bs-Latn-BA" dirty="0"/>
                    </a:p>
                  </a:txBody>
                  <a:tcPr/>
                </a:tc>
                <a:tc>
                  <a:txBody>
                    <a:bodyPr/>
                    <a:lstStyle/>
                    <a:p>
                      <a:pPr algn="ctr"/>
                      <a:r>
                        <a:rPr lang="en-US" b="0" noProof="0">
                          <a:latin typeface="Times New Roman" panose="02020603050405020304" pitchFamily="18" charset="0"/>
                          <a:cs typeface="Times New Roman" panose="02020603050405020304" pitchFamily="18" charset="0"/>
                        </a:rPr>
                        <a:t>South Africa</a:t>
                      </a:r>
                    </a:p>
                  </a:txBody>
                  <a:tcP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r>
                        <a:rPr lang="en-US" sz="1600" b="0" i="0" u="none" strike="noStrike" noProof="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algn="ctr" fontAlgn="b"/>
                      <a:endParaRPr lang="en-US" sz="1600" b="0" i="0" u="none" strike="noStrike" noProof="0"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20218345"/>
                  </a:ext>
                </a:extLst>
              </a:tr>
            </a:tbl>
          </a:graphicData>
        </a:graphic>
      </p:graphicFrame>
      <p:sp>
        <p:nvSpPr>
          <p:cNvPr id="2" name="TextBox 1">
            <a:extLst>
              <a:ext uri="{FF2B5EF4-FFF2-40B4-BE49-F238E27FC236}">
                <a16:creationId xmlns:a16="http://schemas.microsoft.com/office/drawing/2014/main" id="{D29AE253-3BBE-4F27-ACCC-71CEDD61AAA8}"/>
              </a:ext>
            </a:extLst>
          </p:cNvPr>
          <p:cNvSpPr txBox="1"/>
          <p:nvPr/>
        </p:nvSpPr>
        <p:spPr>
          <a:xfrm>
            <a:off x="395536" y="4817264"/>
            <a:ext cx="822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Source: WITS, 2019 figures.</a:t>
            </a:r>
          </a:p>
        </p:txBody>
      </p:sp>
    </p:spTree>
    <p:extLst>
      <p:ext uri="{BB962C8B-B14F-4D97-AF65-F5344CB8AC3E}">
        <p14:creationId xmlns:p14="http://schemas.microsoft.com/office/powerpoint/2010/main" val="264535140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174BBD5-9D92-4604-9F5D-C2A0CEA91AA8}"/>
              </a:ext>
            </a:extLst>
          </p:cNvPr>
          <p:cNvSpPr>
            <a:spLocks noGrp="1"/>
          </p:cNvSpPr>
          <p:nvPr>
            <p:ph idx="1"/>
          </p:nvPr>
        </p:nvSpPr>
        <p:spPr>
          <a:xfrm>
            <a:off x="444624" y="1340768"/>
            <a:ext cx="8229600" cy="5040560"/>
          </a:xfrm>
        </p:spPr>
        <p:txBody>
          <a:bodyPr/>
          <a:lstStyle/>
          <a:p>
            <a:pPr marL="0" indent="0">
              <a:buNone/>
            </a:pPr>
            <a:r>
              <a:rPr lang="en-US" sz="2400" dirty="0">
                <a:latin typeface="Times New Roman" panose="02020603050405020304" pitchFamily="18" charset="0"/>
                <a:cs typeface="Times New Roman" panose="02020603050405020304" pitchFamily="18" charset="0"/>
              </a:rPr>
              <a:t>The case of BH:</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CBBH operates under the CBA (EUR)</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Strong financial linkages with the Eurozone banking groups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Payment systems (gyro clearing and RTGS; all banks participating; the gyro clearing is compliant with the SEPA standard) maintained by the CBBH. Strict penalty for not meeting reserves requirement.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Widespread network of banks, ATM and POS, wages and pensions are largely distributed via bank accounts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Relatively low use of mobile money, relatively high use of cash</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Over 65% of total trade in goods in 2020 was with the EU, 11% with Serbia and just over 1% with Montenegro. Existing international payment clearing system between the central banks of BH, Serbia and Montenegro. Six banks in BH are participating, but rather low volume and value of transactions (with Serbia in 2020 10,622 transactions amounting to EUR 235 millions.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615439B0-993D-4794-AAD6-7244C08FDD10}" type="slidenum">
              <a:rPr lang="en-US" smtClean="0">
                <a:latin typeface="Times New Roman" panose="02020603050405020304" pitchFamily="18" charset="0"/>
                <a:ea typeface="Tahoma" panose="020B0604030504040204" pitchFamily="34" charset="0"/>
                <a:cs typeface="Times New Roman" panose="02020603050405020304" pitchFamily="18" charset="0"/>
              </a:rPr>
              <a:pPr>
                <a:defRPr/>
              </a:pPr>
              <a:t>5</a:t>
            </a:fld>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98257005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15439B0-993D-4794-AAD6-7244C08FDD10}" type="slidenum">
              <a:rPr lang="en-US" smtClean="0">
                <a:latin typeface="Times New Roman" panose="02020603050405020304" pitchFamily="18" charset="0"/>
                <a:ea typeface="Tahoma" panose="020B0604030504040204" pitchFamily="34" charset="0"/>
                <a:cs typeface="Times New Roman" panose="02020603050405020304" pitchFamily="18" charset="0"/>
              </a:rPr>
              <a:pPr>
                <a:defRPr/>
              </a:pPr>
              <a:t>6</a:t>
            </a:fld>
            <a:endParaRPr lang="en-US" dirty="0">
              <a:latin typeface="Times New Roman" panose="02020603050405020304" pitchFamily="18" charset="0"/>
              <a:ea typeface="Tahoma" panose="020B0604030504040204" pitchFamily="34"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06BBA58A-ACCB-4869-A31F-E1B95559562F}"/>
              </a:ext>
            </a:extLst>
          </p:cNvPr>
          <p:cNvGraphicFramePr>
            <a:graphicFrameLocks noGrp="1"/>
          </p:cNvGraphicFramePr>
          <p:nvPr>
            <p:extLst>
              <p:ext uri="{D42A27DB-BD31-4B8C-83A1-F6EECF244321}">
                <p14:modId xmlns:p14="http://schemas.microsoft.com/office/powerpoint/2010/main" val="1073606150"/>
              </p:ext>
            </p:extLst>
          </p:nvPr>
        </p:nvGraphicFramePr>
        <p:xfrm>
          <a:off x="323106" y="1740878"/>
          <a:ext cx="4824536" cy="3782282"/>
        </p:xfrm>
        <a:graphic>
          <a:graphicData uri="http://schemas.openxmlformats.org/drawingml/2006/table">
            <a:tbl>
              <a:tblPr firstRow="1" bandRow="1">
                <a:tableStyleId>{5C22544A-7EE6-4342-B048-85BDC9FD1C3A}</a:tableStyleId>
              </a:tblPr>
              <a:tblGrid>
                <a:gridCol w="1540270">
                  <a:extLst>
                    <a:ext uri="{9D8B030D-6E8A-4147-A177-3AD203B41FA5}">
                      <a16:colId xmlns:a16="http://schemas.microsoft.com/office/drawing/2014/main" val="449606699"/>
                    </a:ext>
                  </a:extLst>
                </a:gridCol>
                <a:gridCol w="1196034">
                  <a:extLst>
                    <a:ext uri="{9D8B030D-6E8A-4147-A177-3AD203B41FA5}">
                      <a16:colId xmlns:a16="http://schemas.microsoft.com/office/drawing/2014/main" val="3150893972"/>
                    </a:ext>
                  </a:extLst>
                </a:gridCol>
                <a:gridCol w="1080120">
                  <a:extLst>
                    <a:ext uri="{9D8B030D-6E8A-4147-A177-3AD203B41FA5}">
                      <a16:colId xmlns:a16="http://schemas.microsoft.com/office/drawing/2014/main" val="2611825785"/>
                    </a:ext>
                  </a:extLst>
                </a:gridCol>
                <a:gridCol w="1008112">
                  <a:extLst>
                    <a:ext uri="{9D8B030D-6E8A-4147-A177-3AD203B41FA5}">
                      <a16:colId xmlns:a16="http://schemas.microsoft.com/office/drawing/2014/main" val="2446984447"/>
                    </a:ext>
                  </a:extLst>
                </a:gridCol>
              </a:tblGrid>
              <a:tr h="552061">
                <a:tc>
                  <a:txBody>
                    <a:bodyPr/>
                    <a:lstStyle/>
                    <a:p>
                      <a:endParaRPr lang="bs-Latn-BA" dirty="0"/>
                    </a:p>
                  </a:txBody>
                  <a:tcPr/>
                </a:tc>
                <a:tc>
                  <a:txBody>
                    <a:bodyPr/>
                    <a:lstStyle/>
                    <a:p>
                      <a:r>
                        <a:rPr lang="en-GB" sz="1800" b="0" noProof="0" dirty="0">
                          <a:solidFill>
                            <a:schemeClr val="tx1"/>
                          </a:solidFill>
                          <a:latin typeface="Times New Roman" panose="02020603050405020304" pitchFamily="18" charset="0"/>
                          <a:cs typeface="Times New Roman" panose="02020603050405020304" pitchFamily="18" charset="0"/>
                        </a:rPr>
                        <a:t>Banknotes</a:t>
                      </a:r>
                    </a:p>
                  </a:txBody>
                  <a:tcPr/>
                </a:tc>
                <a:tc>
                  <a:txBody>
                    <a:bodyPr/>
                    <a:lstStyle/>
                    <a:p>
                      <a:r>
                        <a:rPr lang="en-GB" sz="1800" b="0" noProof="0" dirty="0">
                          <a:solidFill>
                            <a:schemeClr val="tx1"/>
                          </a:solidFill>
                          <a:latin typeface="Times New Roman" panose="02020603050405020304" pitchFamily="18" charset="0"/>
                          <a:cs typeface="Times New Roman" panose="02020603050405020304" pitchFamily="18" charset="0"/>
                        </a:rPr>
                        <a:t>Reserves</a:t>
                      </a:r>
                    </a:p>
                  </a:txBody>
                  <a:tcPr/>
                </a:tc>
                <a:tc>
                  <a:txBody>
                    <a:bodyPr/>
                    <a:lstStyle/>
                    <a:p>
                      <a:r>
                        <a:rPr lang="en-GB" sz="1800" b="0" noProof="0" dirty="0">
                          <a:solidFill>
                            <a:schemeClr val="tx1"/>
                          </a:solidFill>
                          <a:latin typeface="Times New Roman" panose="02020603050405020304" pitchFamily="18" charset="0"/>
                          <a:cs typeface="Times New Roman" panose="02020603050405020304" pitchFamily="18" charset="0"/>
                        </a:rPr>
                        <a:t>CBDC</a:t>
                      </a:r>
                    </a:p>
                  </a:txBody>
                  <a:tcPr/>
                </a:tc>
                <a:extLst>
                  <a:ext uri="{0D108BD9-81ED-4DB2-BD59-A6C34878D82A}">
                    <a16:rowId xmlns:a16="http://schemas.microsoft.com/office/drawing/2014/main" val="3335879301"/>
                  </a:ext>
                </a:extLst>
              </a:tr>
              <a:tr h="395581">
                <a:tc>
                  <a:txBody>
                    <a:bodyPr/>
                    <a:lstStyle/>
                    <a:p>
                      <a:r>
                        <a:rPr lang="en-GB" sz="1800" noProof="0" dirty="0">
                          <a:latin typeface="Times New Roman" panose="02020603050405020304" pitchFamily="18" charset="0"/>
                          <a:cs typeface="Times New Roman" panose="02020603050405020304" pitchFamily="18" charset="0"/>
                        </a:rPr>
                        <a:t>Digital</a:t>
                      </a:r>
                    </a:p>
                  </a:txBody>
                  <a:tcPr/>
                </a:tc>
                <a:tc>
                  <a:txBody>
                    <a:bodyPr/>
                    <a:lstStyle/>
                    <a:p>
                      <a:pPr algn="ctr"/>
                      <a:r>
                        <a:rPr lang="sr-Cyrl-BA"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algn="ct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48141106"/>
                  </a:ext>
                </a:extLst>
              </a:tr>
              <a:tr h="552061">
                <a:tc>
                  <a:txBody>
                    <a:bodyPr/>
                    <a:lstStyle/>
                    <a:p>
                      <a:r>
                        <a:rPr lang="en-GB" sz="1800" noProof="0" dirty="0">
                          <a:latin typeface="Times New Roman" panose="02020603050405020304" pitchFamily="18" charset="0"/>
                          <a:cs typeface="Times New Roman" panose="02020603050405020304" pitchFamily="18" charset="0"/>
                        </a:rPr>
                        <a:t>Widely accessible</a:t>
                      </a:r>
                    </a:p>
                  </a:txBody>
                  <a:tcPr/>
                </a:tc>
                <a:tc>
                  <a:txBody>
                    <a:bodyPr/>
                    <a:lstStyle/>
                    <a:p>
                      <a:pPr algn="ct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r-Cyrl-BA"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algn="ct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903834256"/>
                  </a:ext>
                </a:extLst>
              </a:tr>
              <a:tr h="368032">
                <a:tc>
                  <a:txBody>
                    <a:bodyPr/>
                    <a:lstStyle/>
                    <a:p>
                      <a:r>
                        <a:rPr lang="en-GB" sz="1800" noProof="0" dirty="0">
                          <a:latin typeface="Times New Roman" panose="02020603050405020304" pitchFamily="18" charset="0"/>
                          <a:cs typeface="Times New Roman" panose="02020603050405020304" pitchFamily="18" charset="0"/>
                        </a:rPr>
                        <a:t>Remuneration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r-Cyrl-BA"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algn="ctr"/>
                      <a:r>
                        <a:rPr lang="bs-Latn-BA" sz="1800" b="0" dirty="0">
                          <a:latin typeface="Times New Roman" panose="02020603050405020304" pitchFamily="18" charset="0"/>
                          <a:cs typeface="Times New Roman" panose="02020603050405020304" pitchFamily="18" charset="0"/>
                        </a:rPr>
                        <a:t>?</a:t>
                      </a:r>
                    </a:p>
                  </a:txBody>
                  <a:tcPr anchor="ctr"/>
                </a:tc>
                <a:extLst>
                  <a:ext uri="{0D108BD9-81ED-4DB2-BD59-A6C34878D82A}">
                    <a16:rowId xmlns:a16="http://schemas.microsoft.com/office/drawing/2014/main" val="3534702156"/>
                  </a:ext>
                </a:extLst>
              </a:tr>
              <a:tr h="552061">
                <a:tc>
                  <a:txBody>
                    <a:bodyPr/>
                    <a:lstStyle/>
                    <a:p>
                      <a:r>
                        <a:rPr lang="en-GB" sz="1800" noProof="0">
                          <a:latin typeface="Times New Roman" panose="02020603050405020304" pitchFamily="18" charset="0"/>
                          <a:cs typeface="Times New Roman" panose="02020603050405020304" pitchFamily="18" charset="0"/>
                        </a:rPr>
                        <a:t>Perfectly elastic supply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r-Cyrl-BA"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s-Latn-BA" sz="1800" b="0" dirty="0">
                          <a:latin typeface="Times New Roman" panose="02020603050405020304" pitchFamily="18" charset="0"/>
                          <a:cs typeface="Times New Roman" panose="02020603050405020304" pitchFamily="18" charset="0"/>
                        </a:rPr>
                        <a:t>?</a:t>
                      </a:r>
                    </a:p>
                    <a:p>
                      <a:pPr algn="ctr"/>
                      <a:endParaRPr lang="bs-Latn-BA" sz="1800" b="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80367585"/>
                  </a:ext>
                </a:extLst>
              </a:tr>
              <a:tr h="0">
                <a:tc>
                  <a:txBody>
                    <a:bodyPr/>
                    <a:lstStyle/>
                    <a:p>
                      <a:r>
                        <a:rPr lang="en-GB" sz="1800" noProof="0" dirty="0">
                          <a:latin typeface="Times New Roman" panose="02020603050405020304" pitchFamily="18" charset="0"/>
                          <a:cs typeface="Times New Roman" panose="02020603050405020304" pitchFamily="18" charset="0"/>
                        </a:rPr>
                        <a:t>Full convertibility into cash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AE" sz="1800" b="0" dirty="0">
                          <a:latin typeface="Times New Roman" panose="02020603050405020304" pitchFamily="18" charset="0"/>
                          <a:cs typeface="Times New Roman" panose="02020603050405020304" pitchFamily="18" charset="0"/>
                          <a:sym typeface="Wingdings" panose="05000000000000000000" pitchFamily="2" charset="2"/>
                        </a:rPr>
                        <a:t></a:t>
                      </a:r>
                      <a:endParaRPr lang="bs-Latn-BA" sz="1800" b="0" dirty="0">
                        <a:latin typeface="Times New Roman" panose="02020603050405020304" pitchFamily="18" charset="0"/>
                        <a:cs typeface="Times New Roman" panose="02020603050405020304" pitchFamily="18" charset="0"/>
                      </a:endParaRPr>
                    </a:p>
                    <a:p>
                      <a:pPr algn="ctr"/>
                      <a:endParaRPr lang="bs-Latn-BA" sz="1800" b="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s-Latn-BA" sz="1800" b="0" dirty="0">
                          <a:latin typeface="Times New Roman" panose="02020603050405020304" pitchFamily="18" charset="0"/>
                          <a:cs typeface="Times New Roman" panose="02020603050405020304" pitchFamily="18" charset="0"/>
                        </a:rPr>
                        <a:t>?</a:t>
                      </a:r>
                    </a:p>
                    <a:p>
                      <a:pPr algn="ctr"/>
                      <a:endParaRPr lang="bs-Latn-BA" sz="1800" b="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598767079"/>
                  </a:ext>
                </a:extLst>
              </a:tr>
            </a:tbl>
          </a:graphicData>
        </a:graphic>
      </p:graphicFrame>
      <p:sp>
        <p:nvSpPr>
          <p:cNvPr id="8" name="TextBox 7">
            <a:extLst>
              <a:ext uri="{FF2B5EF4-FFF2-40B4-BE49-F238E27FC236}">
                <a16:creationId xmlns:a16="http://schemas.microsoft.com/office/drawing/2014/main" id="{576D7EAF-E476-42DA-A8D9-ABF6FAC0037B}"/>
              </a:ext>
            </a:extLst>
          </p:cNvPr>
          <p:cNvSpPr txBox="1"/>
          <p:nvPr/>
        </p:nvSpPr>
        <p:spPr>
          <a:xfrm>
            <a:off x="323528" y="5661248"/>
            <a:ext cx="5112146"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CBDC shares features with banknotes (universally accessible) and reserves (digital)</a:t>
            </a:r>
            <a:r>
              <a:rPr lang="bs-Latn-BA"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4E5213BC-A537-42AF-8CDD-FB25C0BEDDC6}"/>
              </a:ext>
            </a:extLst>
          </p:cNvPr>
          <p:cNvSpPr txBox="1"/>
          <p:nvPr/>
        </p:nvSpPr>
        <p:spPr>
          <a:xfrm>
            <a:off x="323528" y="1340768"/>
            <a:ext cx="511214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Characteristics of core central bank liabilities</a:t>
            </a:r>
          </a:p>
        </p:txBody>
      </p:sp>
      <p:sp>
        <p:nvSpPr>
          <p:cNvPr id="13" name="Isosceles Triangle 12">
            <a:extLst>
              <a:ext uri="{FF2B5EF4-FFF2-40B4-BE49-F238E27FC236}">
                <a16:creationId xmlns:a16="http://schemas.microsoft.com/office/drawing/2014/main" id="{71AD2AE9-3D06-49E4-BAB5-BFC621945589}"/>
              </a:ext>
            </a:extLst>
          </p:cNvPr>
          <p:cNvSpPr/>
          <p:nvPr/>
        </p:nvSpPr>
        <p:spPr>
          <a:xfrm>
            <a:off x="6444208" y="2204864"/>
            <a:ext cx="1512168" cy="1592374"/>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s-Latn-BA"/>
          </a:p>
        </p:txBody>
      </p:sp>
      <p:sp>
        <p:nvSpPr>
          <p:cNvPr id="14" name="Isosceles Triangle 13">
            <a:extLst>
              <a:ext uri="{FF2B5EF4-FFF2-40B4-BE49-F238E27FC236}">
                <a16:creationId xmlns:a16="http://schemas.microsoft.com/office/drawing/2014/main" id="{42D1A27D-86D2-4A92-A0F0-EDE29FCF2085}"/>
              </a:ext>
            </a:extLst>
          </p:cNvPr>
          <p:cNvSpPr/>
          <p:nvPr/>
        </p:nvSpPr>
        <p:spPr>
          <a:xfrm>
            <a:off x="5688124" y="3805994"/>
            <a:ext cx="1512168" cy="1592374"/>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s-Latn-BA"/>
          </a:p>
        </p:txBody>
      </p:sp>
      <p:sp>
        <p:nvSpPr>
          <p:cNvPr id="15" name="Isosceles Triangle 14">
            <a:extLst>
              <a:ext uri="{FF2B5EF4-FFF2-40B4-BE49-F238E27FC236}">
                <a16:creationId xmlns:a16="http://schemas.microsoft.com/office/drawing/2014/main" id="{DF6D3925-5B01-42B8-B56B-12C3AACB40CA}"/>
              </a:ext>
            </a:extLst>
          </p:cNvPr>
          <p:cNvSpPr/>
          <p:nvPr/>
        </p:nvSpPr>
        <p:spPr>
          <a:xfrm>
            <a:off x="7193632" y="3805994"/>
            <a:ext cx="1512168" cy="1592374"/>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s-Latn-BA"/>
          </a:p>
        </p:txBody>
      </p:sp>
      <p:sp>
        <p:nvSpPr>
          <p:cNvPr id="16" name="TextBox 15">
            <a:extLst>
              <a:ext uri="{FF2B5EF4-FFF2-40B4-BE49-F238E27FC236}">
                <a16:creationId xmlns:a16="http://schemas.microsoft.com/office/drawing/2014/main" id="{F965FCBE-BC19-43DD-BD2B-D5B3497826D8}"/>
              </a:ext>
            </a:extLst>
          </p:cNvPr>
          <p:cNvSpPr txBox="1"/>
          <p:nvPr/>
        </p:nvSpPr>
        <p:spPr>
          <a:xfrm>
            <a:off x="6002585" y="1733547"/>
            <a:ext cx="267464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 impossible trinity</a:t>
            </a:r>
          </a:p>
        </p:txBody>
      </p:sp>
      <p:sp>
        <p:nvSpPr>
          <p:cNvPr id="17" name="TextBox 16">
            <a:extLst>
              <a:ext uri="{FF2B5EF4-FFF2-40B4-BE49-F238E27FC236}">
                <a16:creationId xmlns:a16="http://schemas.microsoft.com/office/drawing/2014/main" id="{30C2CB50-8CA2-4AA7-8E13-7585640F1C2F}"/>
              </a:ext>
            </a:extLst>
          </p:cNvPr>
          <p:cNvSpPr txBox="1"/>
          <p:nvPr/>
        </p:nvSpPr>
        <p:spPr>
          <a:xfrm>
            <a:off x="5652653" y="5520853"/>
            <a:ext cx="3279998"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At most two of these features can be chosen independently</a:t>
            </a:r>
          </a:p>
        </p:txBody>
      </p:sp>
      <p:sp>
        <p:nvSpPr>
          <p:cNvPr id="18" name="TextBox 17">
            <a:extLst>
              <a:ext uri="{FF2B5EF4-FFF2-40B4-BE49-F238E27FC236}">
                <a16:creationId xmlns:a16="http://schemas.microsoft.com/office/drawing/2014/main" id="{42E09F01-0688-432B-8456-81F3F2595A8E}"/>
              </a:ext>
            </a:extLst>
          </p:cNvPr>
          <p:cNvSpPr txBox="1"/>
          <p:nvPr/>
        </p:nvSpPr>
        <p:spPr>
          <a:xfrm>
            <a:off x="6221524" y="3212149"/>
            <a:ext cx="1944216"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Fixed remuneration</a:t>
            </a:r>
          </a:p>
        </p:txBody>
      </p:sp>
      <p:sp>
        <p:nvSpPr>
          <p:cNvPr id="19" name="TextBox 18">
            <a:extLst>
              <a:ext uri="{FF2B5EF4-FFF2-40B4-BE49-F238E27FC236}">
                <a16:creationId xmlns:a16="http://schemas.microsoft.com/office/drawing/2014/main" id="{2063065B-0DC6-4B74-8462-F95F1CD2A009}"/>
              </a:ext>
            </a:extLst>
          </p:cNvPr>
          <p:cNvSpPr txBox="1"/>
          <p:nvPr/>
        </p:nvSpPr>
        <p:spPr>
          <a:xfrm>
            <a:off x="6988435" y="4781897"/>
            <a:ext cx="1944216" cy="646331"/>
          </a:xfrm>
          <a:prstGeom prst="rect">
            <a:avLst/>
          </a:prstGeom>
          <a:noFill/>
        </p:spPr>
        <p:txBody>
          <a:bodyPr wrap="square" rtlCol="0">
            <a:spAutoFit/>
          </a:bodyPr>
          <a:lstStyle/>
          <a:p>
            <a:pPr algn="ctr"/>
            <a:r>
              <a:rPr lang="en-US">
                <a:latin typeface="Times New Roman" panose="02020603050405020304" pitchFamily="18" charset="0"/>
                <a:cs typeface="Times New Roman" panose="02020603050405020304" pitchFamily="18" charset="0"/>
              </a:rPr>
              <a:t>Parity with banknotes</a:t>
            </a:r>
          </a:p>
        </p:txBody>
      </p:sp>
      <p:sp>
        <p:nvSpPr>
          <p:cNvPr id="20" name="TextBox 19">
            <a:extLst>
              <a:ext uri="{FF2B5EF4-FFF2-40B4-BE49-F238E27FC236}">
                <a16:creationId xmlns:a16="http://schemas.microsoft.com/office/drawing/2014/main" id="{384AD85F-11F9-4BF1-BF7F-09B1412582E7}"/>
              </a:ext>
            </a:extLst>
          </p:cNvPr>
          <p:cNvSpPr txBox="1"/>
          <p:nvPr/>
        </p:nvSpPr>
        <p:spPr>
          <a:xfrm>
            <a:off x="5889215" y="4723566"/>
            <a:ext cx="1109985"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Fixed supply</a:t>
            </a:r>
          </a:p>
        </p:txBody>
      </p:sp>
    </p:spTree>
    <p:extLst>
      <p:ext uri="{BB962C8B-B14F-4D97-AF65-F5344CB8AC3E}">
        <p14:creationId xmlns:p14="http://schemas.microsoft.com/office/powerpoint/2010/main" val="2328440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B3041A0-1366-4147-AB75-2ADDB0954750}"/>
              </a:ext>
            </a:extLst>
          </p:cNvPr>
          <p:cNvSpPr>
            <a:spLocks noGrp="1"/>
          </p:cNvSpPr>
          <p:nvPr>
            <p:ph/>
          </p:nvPr>
        </p:nvSpPr>
        <p:spPr>
          <a:xfrm>
            <a:off x="395536" y="1412776"/>
            <a:ext cx="8229600" cy="4832449"/>
          </a:xfrm>
        </p:spPr>
        <p:txBody>
          <a:bodyPr/>
          <a:lstStyle/>
          <a:p>
            <a:pPr marL="0" indent="0">
              <a:buNone/>
            </a:pPr>
            <a:r>
              <a:rPr lang="en-US" sz="2000" dirty="0">
                <a:latin typeface="Times New Roman" panose="02020603050405020304" pitchFamily="18" charset="0"/>
                <a:cs typeface="Times New Roman" panose="02020603050405020304" pitchFamily="18" charset="0"/>
              </a:rPr>
              <a:t>Legal limitations related to the CBA.</a:t>
            </a:r>
          </a:p>
          <a:p>
            <a:pPr marL="0" indent="0">
              <a:buNone/>
            </a:pPr>
            <a:r>
              <a:rPr lang="en-US" sz="2000" dirty="0">
                <a:latin typeface="Times New Roman" panose="02020603050405020304" pitchFamily="18" charset="0"/>
                <a:cs typeface="Times New Roman" panose="02020603050405020304" pitchFamily="18" charset="0"/>
              </a:rPr>
              <a:t>Law on the CBBH, Article 34 Other financial transactions of the Central Bank, (3):</a:t>
            </a:r>
          </a:p>
          <a:p>
            <a:pPr marL="0" indent="0">
              <a:buNone/>
            </a:pPr>
            <a:r>
              <a:rPr lang="en-US" sz="2000" dirty="0">
                <a:latin typeface="Times New Roman" panose="02020603050405020304" pitchFamily="18" charset="0"/>
                <a:cs typeface="Times New Roman" panose="02020603050405020304" pitchFamily="18" charset="0"/>
              </a:rPr>
              <a:t>The total amount of the liabilities of the Central Bank that are denominated or payable in foreign currency shall not be increased at any time if as a result of such increase the total would exceed the equivalent of 50 percent of the aggregate amount of the unimpaired capital and reserves of the Central Bank. All the decisions on such liabilities have to be taken unanimously by the Governing Board</a:t>
            </a:r>
            <a:r>
              <a:rPr lang="bs-Latn-BA"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endParaRPr lang="en-US" dirty="0"/>
          </a:p>
          <a:p>
            <a:pPr marL="0" indent="0">
              <a:buNone/>
            </a:pPr>
            <a:r>
              <a:rPr lang="en-US" sz="2000" dirty="0">
                <a:latin typeface="Times New Roman" panose="02020603050405020304" pitchFamily="18" charset="0"/>
                <a:cs typeface="Times New Roman" panose="02020603050405020304" pitchFamily="18" charset="0"/>
              </a:rPr>
              <a:t>Additionally, a whole set of laws and bylaws regulating different aspects of international payments would need to change. National legislation on foreign exchange operations is, at best, partially in compliance with the relevant EU legislation.</a:t>
            </a:r>
          </a:p>
        </p:txBody>
      </p:sp>
      <p:sp>
        <p:nvSpPr>
          <p:cNvPr id="5" name="Slide Number Placeholder 4">
            <a:extLst>
              <a:ext uri="{FF2B5EF4-FFF2-40B4-BE49-F238E27FC236}">
                <a16:creationId xmlns:a16="http://schemas.microsoft.com/office/drawing/2014/main" id="{C053E818-3D24-4966-A5B1-ABFB41F57E7D}"/>
              </a:ext>
            </a:extLst>
          </p:cNvPr>
          <p:cNvSpPr>
            <a:spLocks noGrp="1"/>
          </p:cNvSpPr>
          <p:nvPr>
            <p:ph type="sldNum" sz="quarter" idx="12"/>
          </p:nvPr>
        </p:nvSpPr>
        <p:spPr/>
        <p:txBody>
          <a:bodyPr/>
          <a:lstStyle/>
          <a:p>
            <a:pPr>
              <a:defRPr/>
            </a:pPr>
            <a:fld id="{CFA11F26-7196-42FB-B227-A4DF582FD392}" type="slidenum">
              <a:rPr lang="en-US" smtClean="0"/>
              <a:pPr>
                <a:defRPr/>
              </a:pPr>
              <a:t>7</a:t>
            </a:fld>
            <a:endParaRPr lang="en-US"/>
          </a:p>
        </p:txBody>
      </p:sp>
    </p:spTree>
    <p:extLst>
      <p:ext uri="{BB962C8B-B14F-4D97-AF65-F5344CB8AC3E}">
        <p14:creationId xmlns:p14="http://schemas.microsoft.com/office/powerpoint/2010/main" val="278103533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68638"/>
            <a:ext cx="8229600" cy="1143000"/>
          </a:xfrm>
        </p:spPr>
        <p:txBody>
          <a:bodyPr/>
          <a:lstStyle/>
          <a:p>
            <a:pPr>
              <a:defRPr/>
            </a:pPr>
            <a:r>
              <a:rPr lang="en-US" sz="3200">
                <a:solidFill>
                  <a:schemeClr val="accent2">
                    <a:lumMod val="75000"/>
                  </a:schemeClr>
                </a:solidFill>
                <a:latin typeface="Times New Roman" panose="02020603050405020304" pitchFamily="18" charset="0"/>
                <a:cs typeface="Times New Roman" panose="02020603050405020304" pitchFamily="18" charset="0"/>
              </a:rPr>
              <a:t>Thank you for your attention.</a:t>
            </a:r>
          </a:p>
        </p:txBody>
      </p:sp>
      <p:sp>
        <p:nvSpPr>
          <p:cNvPr id="1229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8C453E01-A284-45EA-9197-2AA7FEF74DFA}" type="slidenum">
              <a:rPr lang="en-US" altLang="en-US" smtClean="0"/>
              <a:pPr/>
              <a:t>8</a:t>
            </a:fld>
            <a:endParaRPr lang="en-US" altLang="en-US"/>
          </a:p>
        </p:txBody>
      </p:sp>
    </p:spTree>
  </p:cSld>
  <p:clrMapOvr>
    <a:masterClrMapping/>
  </p:clrMapOvr>
  <p:transition spd="med"/>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10653</TotalTime>
  <Words>804</Words>
  <Application>Microsoft Office PowerPoint</Application>
  <PresentationFormat>Affichage à l'écran (4:3)</PresentationFormat>
  <Paragraphs>200</Paragraphs>
  <Slides>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8</vt:i4>
      </vt:variant>
    </vt:vector>
  </HeadingPairs>
  <TitlesOfParts>
    <vt:vector size="12" baseType="lpstr">
      <vt:lpstr>Tahoma</vt:lpstr>
      <vt:lpstr>Times New Roman</vt:lpstr>
      <vt:lpstr>Wingdings</vt:lpstr>
      <vt:lpstr>Default 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 for your attention.</vt:lpstr>
    </vt:vector>
  </TitlesOfParts>
  <Company>Centralna banka BiH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Almir Salihovic</dc:creator>
  <cp:lastModifiedBy>Elsa F</cp:lastModifiedBy>
  <cp:revision>849</cp:revision>
  <cp:lastPrinted>2021-05-27T07:16:22Z</cp:lastPrinted>
  <dcterms:created xsi:type="dcterms:W3CDTF">2003-09-19T09:12:56Z</dcterms:created>
  <dcterms:modified xsi:type="dcterms:W3CDTF">2021-09-24T12:55:23Z</dcterms:modified>
</cp:coreProperties>
</file>