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9"/>
  </p:notesMasterIdLst>
  <p:handoutMasterIdLst>
    <p:handoutMasterId r:id="rId30"/>
  </p:handoutMasterIdLst>
  <p:sldIdLst>
    <p:sldId id="279" r:id="rId2"/>
    <p:sldId id="604" r:id="rId3"/>
    <p:sldId id="370" r:id="rId4"/>
    <p:sldId id="609" r:id="rId5"/>
    <p:sldId id="605" r:id="rId6"/>
    <p:sldId id="610" r:id="rId7"/>
    <p:sldId id="611" r:id="rId8"/>
    <p:sldId id="614" r:id="rId9"/>
    <p:sldId id="615" r:id="rId10"/>
    <p:sldId id="606" r:id="rId11"/>
    <p:sldId id="616" r:id="rId12"/>
    <p:sldId id="617" r:id="rId13"/>
    <p:sldId id="618" r:id="rId14"/>
    <p:sldId id="619" r:id="rId15"/>
    <p:sldId id="620" r:id="rId16"/>
    <p:sldId id="607" r:id="rId17"/>
    <p:sldId id="621" r:id="rId18"/>
    <p:sldId id="622" r:id="rId19"/>
    <p:sldId id="623" r:id="rId20"/>
    <p:sldId id="624" r:id="rId21"/>
    <p:sldId id="625" r:id="rId22"/>
    <p:sldId id="626" r:id="rId23"/>
    <p:sldId id="627" r:id="rId24"/>
    <p:sldId id="628" r:id="rId25"/>
    <p:sldId id="631" r:id="rId26"/>
    <p:sldId id="632" r:id="rId27"/>
    <p:sldId id="630" r:id="rId28"/>
  </p:sldIdLst>
  <p:sldSz cx="9144000" cy="6858000" type="screen4x3"/>
  <p:notesSz cx="6794500" cy="99187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47" userDrawn="1">
          <p15:clr>
            <a:srgbClr val="A4A3A4"/>
          </p15:clr>
        </p15:guide>
        <p15:guide id="2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4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ía Gracia García Garcés" initials="MGGG" lastIdx="1" clrIdx="0">
    <p:extLst>
      <p:ext uri="{19B8F6BF-5375-455C-9EA6-DF929625EA0E}">
        <p15:presenceInfo xmlns:p15="http://schemas.microsoft.com/office/powerpoint/2012/main" xmlns="" userId="ed3b6dd73f6409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386294"/>
    <a:srgbClr val="000000"/>
    <a:srgbClr val="FFFFFF"/>
    <a:srgbClr val="FAC090"/>
    <a:srgbClr val="012875"/>
    <a:srgbClr val="1E2796"/>
    <a:srgbClr val="0E3D68"/>
    <a:srgbClr val="355E8F"/>
    <a:srgbClr val="3C56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24052F-106E-4B1F-8A42-266313CE3D86}" v="1337" dt="2021-09-15T18:18:07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72" autoAdjust="0"/>
    <p:restoredTop sz="94724" autoAdjust="0"/>
  </p:normalViewPr>
  <p:slideViewPr>
    <p:cSldViewPr>
      <p:cViewPr>
        <p:scale>
          <a:sx n="75" d="100"/>
          <a:sy n="75" d="100"/>
        </p:scale>
        <p:origin x="-1445" y="-182"/>
      </p:cViewPr>
      <p:guideLst>
        <p:guide orient="horz" pos="4247"/>
        <p:guide pos="29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512" y="-66"/>
      </p:cViewPr>
      <p:guideLst>
        <p:guide orient="horz" pos="3124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7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Value of sales by payment instrument, %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B10-4122-81F5-74AF05D60FF4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B10-4122-81F5-74AF05D60FF4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B10-4122-81F5-74AF05D60FF4}"/>
              </c:ext>
            </c:extLst>
          </c:dPt>
          <c:dLbls>
            <c:dLbl>
              <c:idx val="0"/>
              <c:layout>
                <c:manualLayout>
                  <c:x val="-0.17937484090819333"/>
                  <c:y val="-0.146447930931784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10-4122-81F5-74AF05D60FF4}"/>
                </c:ext>
              </c:extLst>
            </c:dLbl>
            <c:dLbl>
              <c:idx val="1"/>
              <c:layout>
                <c:manualLayout>
                  <c:x val="0.1343978755280118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10-4122-81F5-74AF05D60FF4}"/>
                </c:ext>
              </c:extLst>
            </c:dLbl>
            <c:dLbl>
              <c:idx val="2"/>
              <c:layout>
                <c:manualLayout>
                  <c:x val="9.5607004968997419E-2"/>
                  <c:y val="0.2153756377495282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P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10-4122-81F5-74AF05D60F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Cash</c:v>
                </c:pt>
                <c:pt idx="1">
                  <c:v>Credit cards</c:v>
                </c:pt>
                <c:pt idx="2">
                  <c:v>Debit cards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0.67</c:v>
                </c:pt>
                <c:pt idx="1">
                  <c:v>0.16</c:v>
                </c:pt>
                <c:pt idx="2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10-4122-81F5-74AF05D60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759" cy="46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defTabSz="91684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567" y="0"/>
            <a:ext cx="2976759" cy="46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 defTabSz="91684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219"/>
            <a:ext cx="2976759" cy="46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defTabSz="91684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567" y="9430219"/>
            <a:ext cx="2976759" cy="46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 defTabSz="916841">
              <a:defRPr sz="1200"/>
            </a:lvl1pPr>
          </a:lstStyle>
          <a:p>
            <a:pPr>
              <a:defRPr/>
            </a:pPr>
            <a:fld id="{B0F8CCFB-0EF2-4D5A-B95D-496938CCC65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131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4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defTabSz="916841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76" y="0"/>
            <a:ext cx="29434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 defTabSz="916841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56175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133" y="4711939"/>
            <a:ext cx="5436235" cy="446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noProof="0"/>
              <a:t>Haga clic para modificar el estilo de texto del patrón</a:t>
            </a:r>
          </a:p>
          <a:p>
            <a:pPr lvl="1"/>
            <a:r>
              <a:rPr lang="es-MX" noProof="0"/>
              <a:t>Segundo nivel</a:t>
            </a:r>
          </a:p>
          <a:p>
            <a:pPr lvl="2"/>
            <a:r>
              <a:rPr lang="es-MX" noProof="0"/>
              <a:t>Tercer nivel</a:t>
            </a:r>
          </a:p>
          <a:p>
            <a:pPr lvl="3"/>
            <a:r>
              <a:rPr lang="es-MX" noProof="0"/>
              <a:t>Cuarto nivel</a:t>
            </a:r>
          </a:p>
          <a:p>
            <a:pPr lvl="4"/>
            <a:r>
              <a:rPr lang="es-MX" noProof="0"/>
              <a:t>Quinto nivel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9118"/>
            <a:ext cx="2943438" cy="497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defTabSz="916841">
              <a:defRPr sz="12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76" y="9419118"/>
            <a:ext cx="2943438" cy="497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 defTabSz="916841">
              <a:defRPr sz="1200"/>
            </a:lvl1pPr>
          </a:lstStyle>
          <a:p>
            <a:pPr>
              <a:defRPr/>
            </a:pPr>
            <a:fld id="{8C4E8C7D-82C2-4058-87AE-B4656323C95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8735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4E8C7D-82C2-4058-87AE-B4656323C950}" type="slidenum">
              <a:rPr lang="es-MX" smtClean="0"/>
              <a:pPr>
                <a:defRPr/>
              </a:pPr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577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s-PE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2857496"/>
            <a:ext cx="7623175" cy="836613"/>
          </a:xfrm>
        </p:spPr>
        <p:txBody>
          <a:bodyPr/>
          <a:lstStyle>
            <a:lvl1pPr algn="ctr">
              <a:defRPr sz="42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s-MX" altLang="en-US" dirty="0"/>
              <a:t>Haga clic para cambiar el estilo de título	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642942"/>
          </a:xfrm>
        </p:spPr>
        <p:txBody>
          <a:bodyPr/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202123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98FF7-40DA-44CA-B314-7D7C0DE6D8A6}" type="slidenum">
              <a:rPr lang="es-MX" altLang="en-US"/>
              <a:pPr>
                <a:defRPr/>
              </a:pPr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925511"/>
          </a:xfrm>
        </p:spPr>
        <p:txBody>
          <a:bodyPr/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Haga clic para modificar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000240"/>
            <a:ext cx="4038600" cy="41306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000240"/>
            <a:ext cx="4038600" cy="41306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CF5EC-7DEF-4F50-8AD6-D4B34FA457EC}" type="slidenum">
              <a:rPr lang="es-MX" altLang="en-US"/>
              <a:pPr>
                <a:defRPr/>
              </a:pPr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30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5775" y="1016000"/>
            <a:ext cx="82296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n-US" dirty="0"/>
              <a:t>Haga clic para cambiar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57375"/>
            <a:ext cx="8229600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n-US"/>
              <a:t>Haga clic para modificar el estilo de texto del patrón</a:t>
            </a:r>
          </a:p>
          <a:p>
            <a:pPr lvl="1"/>
            <a:r>
              <a:rPr lang="es-MX" altLang="en-US"/>
              <a:t>Segundo nivel</a:t>
            </a:r>
          </a:p>
          <a:p>
            <a:pPr lvl="2"/>
            <a:r>
              <a:rPr lang="es-MX" altLang="en-US"/>
              <a:t>Tercer nivel</a:t>
            </a:r>
          </a:p>
          <a:p>
            <a:pPr lvl="3"/>
            <a:r>
              <a:rPr lang="es-MX" altLang="en-US"/>
              <a:t>Cuarto nivel</a:t>
            </a:r>
          </a:p>
          <a:p>
            <a:pPr lvl="4"/>
            <a:r>
              <a:rPr lang="es-MX" altLang="en-US"/>
              <a:t>Quinto nivel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s-MX" alt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s-MX" alt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24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30FE29AB-072A-4776-9DB6-0FD4EF633E7D}" type="slidenum">
              <a:rPr lang="es-MX" altLang="en-US"/>
              <a:pPr>
                <a:defRPr/>
              </a:pPr>
              <a:t>‹Nº›</a:t>
            </a:fld>
            <a:endParaRPr lang="es-MX" altLang="en-US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391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6" r:id="rId2"/>
    <p:sldLayoutId id="2147483687" r:id="rId3"/>
    <p:sldLayoutId id="2147483692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openxmlformats.org/officeDocument/2006/relationships/image" Target="../media/image19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5 Título"/>
          <p:cNvSpPr>
            <a:spLocks noGrp="1"/>
          </p:cNvSpPr>
          <p:nvPr>
            <p:ph type="ctrTitle"/>
          </p:nvPr>
        </p:nvSpPr>
        <p:spPr>
          <a:xfrm>
            <a:off x="755576" y="1268760"/>
            <a:ext cx="7623175" cy="2132757"/>
          </a:xfrm>
        </p:spPr>
        <p:txBody>
          <a:bodyPr/>
          <a:lstStyle/>
          <a:p>
            <a:r>
              <a:rPr lang="en-US" dirty="0">
                <a:latin typeface="Times New Roman" charset="0"/>
                <a:cs typeface="Times New Roman" charset="0"/>
              </a:rPr>
              <a:t>Card acceptance by small merchants: An application of the Tourist Test to Peru</a:t>
            </a:r>
            <a:endParaRPr lang="es-PE" dirty="0">
              <a:latin typeface="Times New Roman" charset="0"/>
              <a:cs typeface="Times New Roman" charset="0"/>
            </a:endParaRPr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451725" y="6400800"/>
            <a:ext cx="1692275" cy="457200"/>
          </a:xfrm>
        </p:spPr>
        <p:txBody>
          <a:bodyPr/>
          <a:lstStyle/>
          <a:p>
            <a:pPr>
              <a:defRPr/>
            </a:pPr>
            <a:fld id="{C912FEC9-C178-4CF0-BC9E-6D2AFCA4A686}" type="slidenum">
              <a:rPr lang="es-MX" altLang="en-US"/>
              <a:pPr>
                <a:defRPr/>
              </a:pPr>
              <a:t>1</a:t>
            </a:fld>
            <a:endParaRPr lang="es-MX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2FF46D4-77FA-41D7-AA93-78498E6CB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806" y="3429000"/>
            <a:ext cx="56388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José Aurazo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BCRP, TSE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9D68791F-3C20-49FB-9B1D-8FEE18E29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3429000"/>
            <a:ext cx="56388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Milton Vega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BCRP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DF827B6-0DAA-40BF-A597-2CF3160E611C}"/>
              </a:ext>
            </a:extLst>
          </p:cNvPr>
          <p:cNvSpPr txBox="1"/>
          <p:nvPr/>
        </p:nvSpPr>
        <p:spPr>
          <a:xfrm>
            <a:off x="2267744" y="472514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BCC 9th Annual Conference 2021</a:t>
            </a:r>
            <a:endParaRPr lang="es-PE" sz="105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81712" y="6021288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The </a:t>
            </a:r>
            <a:r>
              <a:rPr lang="en-US" sz="1400" dirty="0">
                <a:solidFill>
                  <a:schemeClr val="tx2"/>
                </a:solidFill>
              </a:rPr>
              <a:t>views expressed </a:t>
            </a:r>
            <a:r>
              <a:rPr lang="en-US" sz="1400" dirty="0" smtClean="0">
                <a:solidFill>
                  <a:schemeClr val="tx2"/>
                </a:solidFill>
              </a:rPr>
              <a:t>by the </a:t>
            </a:r>
            <a:r>
              <a:rPr lang="en-US" sz="1400" dirty="0">
                <a:solidFill>
                  <a:schemeClr val="tx2"/>
                </a:solidFill>
              </a:rPr>
              <a:t>authors </a:t>
            </a:r>
            <a:r>
              <a:rPr lang="en-US" sz="1400" dirty="0" smtClean="0">
                <a:solidFill>
                  <a:schemeClr val="tx2"/>
                </a:solidFill>
              </a:rPr>
              <a:t>should </a:t>
            </a:r>
            <a:r>
              <a:rPr lang="en-US" sz="1400" dirty="0">
                <a:solidFill>
                  <a:schemeClr val="tx2"/>
                </a:solidFill>
              </a:rPr>
              <a:t>not be interpreted as those of the Central Reserve Bank of Peru</a:t>
            </a:r>
            <a:r>
              <a:rPr lang="en-US" dirty="0">
                <a:solidFill>
                  <a:schemeClr val="tx2"/>
                </a:solidFill>
              </a:rPr>
              <a:t>. </a:t>
            </a:r>
            <a:endParaRPr lang="es-PE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>
            <a:extLst>
              <a:ext uri="{FF2B5EF4-FFF2-40B4-BE49-F238E27FC236}">
                <a16:creationId xmlns:a16="http://schemas.microsoft.com/office/drawing/2014/main" xmlns="" id="{42DEB0FD-6A4F-4923-904F-5AF9C8281EED}"/>
              </a:ext>
            </a:extLst>
          </p:cNvPr>
          <p:cNvSpPr/>
          <p:nvPr/>
        </p:nvSpPr>
        <p:spPr>
          <a:xfrm>
            <a:off x="468313" y="935780"/>
            <a:ext cx="3825770" cy="5924087"/>
          </a:xfrm>
          <a:prstGeom prst="rect">
            <a:avLst/>
          </a:prstGeom>
          <a:solidFill>
            <a:srgbClr val="4F81B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591A18A-7559-4485-BC2C-6ACBBA9F87DF}"/>
              </a:ext>
            </a:extLst>
          </p:cNvPr>
          <p:cNvSpPr txBox="1"/>
          <p:nvPr/>
        </p:nvSpPr>
        <p:spPr>
          <a:xfrm>
            <a:off x="5422251" y="1385753"/>
            <a:ext cx="3496380" cy="461665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Motivation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4499992" y="1241737"/>
            <a:ext cx="786848" cy="769441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C79CA3D-1245-4812-BE2C-A17717D31459}"/>
              </a:ext>
            </a:extLst>
          </p:cNvPr>
          <p:cNvSpPr txBox="1"/>
          <p:nvPr/>
        </p:nvSpPr>
        <p:spPr>
          <a:xfrm>
            <a:off x="5447749" y="2348880"/>
            <a:ext cx="3496380" cy="461665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Tourist test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627DDE9-FE7C-4B7E-A047-E092B6A88859}"/>
              </a:ext>
            </a:extLst>
          </p:cNvPr>
          <p:cNvSpPr txBox="1"/>
          <p:nvPr/>
        </p:nvSpPr>
        <p:spPr>
          <a:xfrm>
            <a:off x="4525490" y="2204864"/>
            <a:ext cx="786848" cy="769441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A5757E4-1723-4073-9FC5-1D351F20A151}"/>
              </a:ext>
            </a:extLst>
          </p:cNvPr>
          <p:cNvSpPr txBox="1"/>
          <p:nvPr/>
        </p:nvSpPr>
        <p:spPr>
          <a:xfrm>
            <a:off x="5446361" y="3312007"/>
            <a:ext cx="3496380" cy="830997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Data and estimation approaches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B9AF74-CA02-49F9-88D7-98D77F70D10F}"/>
              </a:ext>
            </a:extLst>
          </p:cNvPr>
          <p:cNvSpPr txBox="1"/>
          <p:nvPr/>
        </p:nvSpPr>
        <p:spPr>
          <a:xfrm>
            <a:off x="4528673" y="3242411"/>
            <a:ext cx="786848" cy="769441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93DF382-44DD-45C3-9704-34E8893BC3AC}"/>
              </a:ext>
            </a:extLst>
          </p:cNvPr>
          <p:cNvSpPr txBox="1"/>
          <p:nvPr/>
        </p:nvSpPr>
        <p:spPr>
          <a:xfrm>
            <a:off x="5452074" y="4301715"/>
            <a:ext cx="3496380" cy="830997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Calculations of the tourist test threshold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611BD74-B8C0-4D62-99FC-2DBC909A434D}"/>
              </a:ext>
            </a:extLst>
          </p:cNvPr>
          <p:cNvSpPr txBox="1"/>
          <p:nvPr/>
        </p:nvSpPr>
        <p:spPr>
          <a:xfrm>
            <a:off x="4497136" y="4252010"/>
            <a:ext cx="786848" cy="769441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42C12F7-AE9B-40D2-A6C4-2F1B6BC860EE}"/>
              </a:ext>
            </a:extLst>
          </p:cNvPr>
          <p:cNvSpPr txBox="1"/>
          <p:nvPr/>
        </p:nvSpPr>
        <p:spPr>
          <a:xfrm>
            <a:off x="1475656" y="1226348"/>
            <a:ext cx="228069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Outline</a:t>
            </a: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xmlns="" id="{4D21FAD7-189D-4B1B-94DB-DA5B1E8BEF76}"/>
              </a:ext>
            </a:extLst>
          </p:cNvPr>
          <p:cNvSpPr txBox="1"/>
          <p:nvPr/>
        </p:nvSpPr>
        <p:spPr>
          <a:xfrm>
            <a:off x="5446361" y="5401045"/>
            <a:ext cx="3496380" cy="461665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Conclusions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xmlns="" id="{B07C9536-0EF0-40FB-921C-CE028AF6400D}"/>
              </a:ext>
            </a:extLst>
          </p:cNvPr>
          <p:cNvSpPr txBox="1"/>
          <p:nvPr/>
        </p:nvSpPr>
        <p:spPr>
          <a:xfrm>
            <a:off x="4496319" y="5253104"/>
            <a:ext cx="786848" cy="769441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6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>
            <a:extLst>
              <a:ext uri="{FF2B5EF4-FFF2-40B4-BE49-F238E27FC236}">
                <a16:creationId xmlns:a16="http://schemas.microsoft.com/office/drawing/2014/main" xmlns="" id="{FC4146CF-7202-456C-9D82-F0057968935F}"/>
              </a:ext>
            </a:extLst>
          </p:cNvPr>
          <p:cNvSpPr/>
          <p:nvPr/>
        </p:nvSpPr>
        <p:spPr>
          <a:xfrm>
            <a:off x="0" y="1999505"/>
            <a:ext cx="9144000" cy="379548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59FDD72C-A40E-4DB9-A330-FE2CE8C58DF1}"/>
              </a:ext>
            </a:extLst>
          </p:cNvPr>
          <p:cNvSpPr/>
          <p:nvPr/>
        </p:nvSpPr>
        <p:spPr>
          <a:xfrm>
            <a:off x="-2365" y="2177816"/>
            <a:ext cx="9144000" cy="3438866"/>
          </a:xfrm>
          <a:prstGeom prst="rect">
            <a:avLst/>
          </a:prstGeom>
          <a:solidFill>
            <a:srgbClr val="4F81B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oogle Shape;353;p47">
            <a:extLst>
              <a:ext uri="{FF2B5EF4-FFF2-40B4-BE49-F238E27FC236}">
                <a16:creationId xmlns:a16="http://schemas.microsoft.com/office/drawing/2014/main" xmlns="" id="{2BA08642-BFEA-4E72-826B-82437C8B99E1}"/>
              </a:ext>
            </a:extLst>
          </p:cNvPr>
          <p:cNvSpPr txBox="1">
            <a:spLocks/>
          </p:cNvSpPr>
          <p:nvPr/>
        </p:nvSpPr>
        <p:spPr>
          <a:xfrm flipH="1">
            <a:off x="2699792" y="4019679"/>
            <a:ext cx="2979300" cy="7545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" sz="9600" kern="0" dirty="0">
                <a:solidFill>
                  <a:schemeClr val="bg1"/>
                </a:solidFill>
              </a:rPr>
              <a:t>1</a:t>
            </a:r>
            <a:endParaRPr lang="en-US" sz="9600" kern="0" dirty="0">
              <a:solidFill>
                <a:schemeClr val="bg1"/>
              </a:solidFill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0A6D5388-E4F7-4915-B5BE-54DFFFA67547}"/>
              </a:ext>
            </a:extLst>
          </p:cNvPr>
          <p:cNvCxnSpPr>
            <a:cxnSpLocks/>
          </p:cNvCxnSpPr>
          <p:nvPr/>
        </p:nvCxnSpPr>
        <p:spPr>
          <a:xfrm flipH="1">
            <a:off x="4567270" y="2013153"/>
            <a:ext cx="2365" cy="325062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25FDAEF8-BC0E-4015-8F7D-2503A405C826}"/>
              </a:ext>
            </a:extLst>
          </p:cNvPr>
          <p:cNvSpPr txBox="1"/>
          <p:nvPr/>
        </p:nvSpPr>
        <p:spPr>
          <a:xfrm>
            <a:off x="197075" y="3851623"/>
            <a:ext cx="41754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Motivation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3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AFA8FC-C629-4BB2-8FAF-C2B84928B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71" y="1071546"/>
            <a:ext cx="8229600" cy="642942"/>
          </a:xfrm>
        </p:spPr>
        <p:txBody>
          <a:bodyPr/>
          <a:lstStyle/>
          <a:p>
            <a:r>
              <a:rPr lang="es-MX" dirty="0" err="1"/>
              <a:t>Motivation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659FC1D-C636-459D-88CB-8CBC6EE4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4</a:t>
            </a:fld>
            <a:endParaRPr lang="es-MX" altLang="en-US"/>
          </a:p>
        </p:txBody>
      </p:sp>
      <p:sp>
        <p:nvSpPr>
          <p:cNvPr id="65" name="TextBox 107">
            <a:extLst>
              <a:ext uri="{FF2B5EF4-FFF2-40B4-BE49-F238E27FC236}">
                <a16:creationId xmlns:a16="http://schemas.microsoft.com/office/drawing/2014/main" xmlns="" id="{919FFF8D-FBBC-4179-BC7F-0C22EE3241F5}"/>
              </a:ext>
            </a:extLst>
          </p:cNvPr>
          <p:cNvSpPr txBox="1"/>
          <p:nvPr/>
        </p:nvSpPr>
        <p:spPr>
          <a:xfrm>
            <a:off x="273238" y="5398129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28</a:t>
            </a:r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70" name="Group 20">
            <a:extLst>
              <a:ext uri="{FF2B5EF4-FFF2-40B4-BE49-F238E27FC236}">
                <a16:creationId xmlns:a16="http://schemas.microsoft.com/office/drawing/2014/main" xmlns="" id="{3F026B4D-87D3-4E86-BFC6-FDB1A7A53DAC}"/>
              </a:ext>
            </a:extLst>
          </p:cNvPr>
          <p:cNvGrpSpPr/>
          <p:nvPr/>
        </p:nvGrpSpPr>
        <p:grpSpPr>
          <a:xfrm>
            <a:off x="107504" y="2266273"/>
            <a:ext cx="2541472" cy="2208173"/>
            <a:chOff x="2497293" y="4209691"/>
            <a:chExt cx="1044641" cy="1973625"/>
          </a:xfrm>
        </p:grpSpPr>
        <p:sp>
          <p:nvSpPr>
            <p:cNvPr id="71" name="TextBox 21">
              <a:extLst>
                <a:ext uri="{FF2B5EF4-FFF2-40B4-BE49-F238E27FC236}">
                  <a16:creationId xmlns:a16="http://schemas.microsoft.com/office/drawing/2014/main" xmlns="" id="{3ACDFA3B-3A05-4F2F-ABEC-2F9FBD197EE2}"/>
                </a:ext>
              </a:extLst>
            </p:cNvPr>
            <p:cNvSpPr txBox="1"/>
            <p:nvPr/>
          </p:nvSpPr>
          <p:spPr>
            <a:xfrm>
              <a:off x="2551706" y="4560313"/>
              <a:ext cx="935717" cy="1623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latin typeface="Arial" pitchFamily="34" charset="0"/>
                  <a:cs typeface="Arial" pitchFamily="34" charset="0"/>
                </a:rPr>
                <a:t>Low level of financial inclusion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latin typeface="Arial" pitchFamily="34" charset="0"/>
                  <a:cs typeface="Arial" pitchFamily="34" charset="0"/>
                </a:rPr>
                <a:t>Large informal economy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latin typeface="Arial" pitchFamily="34" charset="0"/>
                  <a:cs typeface="Arial" pitchFamily="34" charset="0"/>
                </a:rPr>
                <a:t>Low access and usage of digital payments</a:t>
              </a:r>
              <a:endParaRPr lang="ko-KR" alt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TextBox 22">
              <a:extLst>
                <a:ext uri="{FF2B5EF4-FFF2-40B4-BE49-F238E27FC236}">
                  <a16:creationId xmlns:a16="http://schemas.microsoft.com/office/drawing/2014/main" xmlns="" id="{CA97EEF4-1D23-4287-84E8-2B7E14AE0F20}"/>
                </a:ext>
              </a:extLst>
            </p:cNvPr>
            <p:cNvSpPr txBox="1"/>
            <p:nvPr/>
          </p:nvSpPr>
          <p:spPr>
            <a:xfrm>
              <a:off x="2497293" y="4209691"/>
              <a:ext cx="1044641" cy="330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Issues</a:t>
              </a:r>
              <a:endParaRPr lang="ko-KR" altLang="en-U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6" name="Picture 2" descr="Grey Map of Peru | Free Vector Maps">
            <a:extLst>
              <a:ext uri="{FF2B5EF4-FFF2-40B4-BE49-F238E27FC236}">
                <a16:creationId xmlns:a16="http://schemas.microsoft.com/office/drawing/2014/main" xmlns="" id="{03560961-09C1-4FED-9732-05DAAEF36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00" b="93467" l="10000" r="90000">
                        <a14:foregroundMark x1="50233" y1="9200" x2="50233" y2="9200"/>
                        <a14:foregroundMark x1="50233" y1="9200" x2="49433" y2="5911"/>
                        <a14:foregroundMark x1="49433" y1="5911" x2="52100" y2="9911"/>
                        <a14:foregroundMark x1="50767" y1="6800" x2="49667" y2="5200"/>
                        <a14:foregroundMark x1="52100" y1="10978" x2="51767" y2="10222"/>
                        <a14:foregroundMark x1="50433" y1="6667" x2="50433" y2="6667"/>
                        <a14:foregroundMark x1="52333" y1="14089" x2="52333" y2="14089"/>
                        <a14:foregroundMark x1="65433" y1="90800" x2="65433" y2="90800"/>
                        <a14:foregroundMark x1="65000" y1="88133" x2="66900" y2="934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471" y="2699870"/>
            <a:ext cx="3020203" cy="226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4" name="Group 20">
            <a:extLst>
              <a:ext uri="{FF2B5EF4-FFF2-40B4-BE49-F238E27FC236}">
                <a16:creationId xmlns:a16="http://schemas.microsoft.com/office/drawing/2014/main" xmlns="" id="{27CAC83C-F651-4F91-971C-E5CCA91430D2}"/>
              </a:ext>
            </a:extLst>
          </p:cNvPr>
          <p:cNvGrpSpPr/>
          <p:nvPr/>
        </p:nvGrpSpPr>
        <p:grpSpPr>
          <a:xfrm>
            <a:off x="5224550" y="1071546"/>
            <a:ext cx="3532592" cy="1199923"/>
            <a:chOff x="2551705" y="4283421"/>
            <a:chExt cx="1046603" cy="900584"/>
          </a:xfrm>
        </p:grpSpPr>
        <p:sp>
          <p:nvSpPr>
            <p:cNvPr id="75" name="TextBox 21">
              <a:extLst>
                <a:ext uri="{FF2B5EF4-FFF2-40B4-BE49-F238E27FC236}">
                  <a16:creationId xmlns:a16="http://schemas.microsoft.com/office/drawing/2014/main" xmlns="" id="{76BCC7B7-D48E-4D77-8DC5-CAF375303F4A}"/>
                </a:ext>
              </a:extLst>
            </p:cNvPr>
            <p:cNvSpPr txBox="1"/>
            <p:nvPr/>
          </p:nvSpPr>
          <p:spPr>
            <a:xfrm>
              <a:off x="2551705" y="4560313"/>
              <a:ext cx="1046603" cy="623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latin typeface="Arial" pitchFamily="34" charset="0"/>
                  <a:cs typeface="Arial" pitchFamily="34" charset="0"/>
                </a:rPr>
                <a:t>Weak competition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latin typeface="Arial" pitchFamily="34" charset="0"/>
                  <a:cs typeface="Arial" pitchFamily="34" charset="0"/>
                </a:rPr>
                <a:t>High merchant discount rates (MDR) and interchange fees</a:t>
              </a:r>
            </a:p>
          </p:txBody>
        </p:sp>
        <p:sp>
          <p:nvSpPr>
            <p:cNvPr id="76" name="TextBox 22">
              <a:extLst>
                <a:ext uri="{FF2B5EF4-FFF2-40B4-BE49-F238E27FC236}">
                  <a16:creationId xmlns:a16="http://schemas.microsoft.com/office/drawing/2014/main" xmlns="" id="{EBB5DD75-3ABF-41C2-BB34-4BD308565148}"/>
                </a:ext>
              </a:extLst>
            </p:cNvPr>
            <p:cNvSpPr txBox="1"/>
            <p:nvPr/>
          </p:nvSpPr>
          <p:spPr>
            <a:xfrm>
              <a:off x="2551705" y="4283421"/>
              <a:ext cx="1046603" cy="27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Competition</a:t>
              </a:r>
              <a:endParaRPr lang="ko-KR" altLang="en-U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2" name="CuadroTexto 101">
            <a:extLst>
              <a:ext uri="{FF2B5EF4-FFF2-40B4-BE49-F238E27FC236}">
                <a16:creationId xmlns:a16="http://schemas.microsoft.com/office/drawing/2014/main" xmlns="" id="{3A6FCCE1-CF44-42B0-840C-B36E623F74B9}"/>
              </a:ext>
            </a:extLst>
          </p:cNvPr>
          <p:cNvSpPr txBox="1"/>
          <p:nvPr/>
        </p:nvSpPr>
        <p:spPr>
          <a:xfrm>
            <a:off x="6239070" y="4564866"/>
            <a:ext cx="251807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tx2"/>
                </a:solidFill>
              </a:rPr>
              <a:t>The two main acquirers became multi-brand and </a:t>
            </a:r>
            <a:r>
              <a:rPr lang="en-US" sz="1400" dirty="0" smtClean="0">
                <a:solidFill>
                  <a:schemeClr val="tx2"/>
                </a:solidFill>
              </a:rPr>
              <a:t>the </a:t>
            </a:r>
            <a:r>
              <a:rPr lang="en-US" sz="1400" dirty="0">
                <a:solidFill>
                  <a:schemeClr val="tx2"/>
                </a:solidFill>
              </a:rPr>
              <a:t>card networks (e.g., VISA, Mastercard) started to set the interchange fees       (before it was set by the 80/20 rule of the MDR).</a:t>
            </a:r>
            <a:endParaRPr lang="es-PE" sz="1400" dirty="0">
              <a:solidFill>
                <a:schemeClr val="tx2"/>
              </a:solidFill>
            </a:endParaRPr>
          </a:p>
        </p:txBody>
      </p:sp>
      <p:sp>
        <p:nvSpPr>
          <p:cNvPr id="104" name="CuadroTexto 103">
            <a:extLst>
              <a:ext uri="{FF2B5EF4-FFF2-40B4-BE49-F238E27FC236}">
                <a16:creationId xmlns:a16="http://schemas.microsoft.com/office/drawing/2014/main" xmlns="" id="{7C1BAA27-E466-4B9B-87BD-0FC1F3A166C2}"/>
              </a:ext>
            </a:extLst>
          </p:cNvPr>
          <p:cNvSpPr txBox="1"/>
          <p:nvPr/>
        </p:nvSpPr>
        <p:spPr>
          <a:xfrm>
            <a:off x="6239070" y="2835513"/>
            <a:ext cx="25180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tx2"/>
                </a:solidFill>
              </a:rPr>
              <a:t>Peru’s Competition Authority launched a Market Study to assess competition conditions in the market for payment cards.</a:t>
            </a:r>
          </a:p>
        </p:txBody>
      </p:sp>
      <p:sp>
        <p:nvSpPr>
          <p:cNvPr id="105" name="TextBox 5">
            <a:extLst>
              <a:ext uri="{FF2B5EF4-FFF2-40B4-BE49-F238E27FC236}">
                <a16:creationId xmlns:a16="http://schemas.microsoft.com/office/drawing/2014/main" xmlns="" id="{DFA945E1-6555-4B37-911C-C3B8B811C91E}"/>
              </a:ext>
            </a:extLst>
          </p:cNvPr>
          <p:cNvSpPr txBox="1"/>
          <p:nvPr/>
        </p:nvSpPr>
        <p:spPr>
          <a:xfrm>
            <a:off x="6796770" y="2430867"/>
            <a:ext cx="141192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6" name="TextBox 5">
            <a:extLst>
              <a:ext uri="{FF2B5EF4-FFF2-40B4-BE49-F238E27FC236}">
                <a16:creationId xmlns:a16="http://schemas.microsoft.com/office/drawing/2014/main" xmlns="" id="{9649B532-BD27-4BEB-9BF2-DED82DD53322}"/>
              </a:ext>
            </a:extLst>
          </p:cNvPr>
          <p:cNvSpPr txBox="1"/>
          <p:nvPr/>
        </p:nvSpPr>
        <p:spPr>
          <a:xfrm>
            <a:off x="6850510" y="4178269"/>
            <a:ext cx="1411922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2020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9" name="자유형: 도형 96">
            <a:extLst>
              <a:ext uri="{FF2B5EF4-FFF2-40B4-BE49-F238E27FC236}">
                <a16:creationId xmlns:a16="http://schemas.microsoft.com/office/drawing/2014/main" xmlns="" id="{119EBA40-E7BE-4E86-BF8E-816D726C55AF}"/>
              </a:ext>
            </a:extLst>
          </p:cNvPr>
          <p:cNvSpPr/>
          <p:nvPr/>
        </p:nvSpPr>
        <p:spPr>
          <a:xfrm rot="8348922">
            <a:off x="5939948" y="4926618"/>
            <a:ext cx="306777" cy="2301677"/>
          </a:xfrm>
          <a:custGeom>
            <a:avLst/>
            <a:gdLst>
              <a:gd name="connsiteX0" fmla="*/ 0 w 281140"/>
              <a:gd name="connsiteY0" fmla="*/ 2109328 h 2109330"/>
              <a:gd name="connsiteX1" fmla="*/ 0 w 281140"/>
              <a:gd name="connsiteY1" fmla="*/ 0 h 2109330"/>
              <a:gd name="connsiteX2" fmla="*/ 281140 w 281140"/>
              <a:gd name="connsiteY2" fmla="*/ 243113 h 2109330"/>
              <a:gd name="connsiteX3" fmla="*/ 281140 w 281140"/>
              <a:gd name="connsiteY3" fmla="*/ 2109330 h 210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140" h="2109330">
                <a:moveTo>
                  <a:pt x="0" y="2109328"/>
                </a:moveTo>
                <a:lnTo>
                  <a:pt x="0" y="0"/>
                </a:lnTo>
                <a:lnTo>
                  <a:pt x="281140" y="243113"/>
                </a:lnTo>
                <a:lnTo>
                  <a:pt x="281140" y="210933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110" name="Donut 4">
            <a:extLst>
              <a:ext uri="{FF2B5EF4-FFF2-40B4-BE49-F238E27FC236}">
                <a16:creationId xmlns:a16="http://schemas.microsoft.com/office/drawing/2014/main" xmlns="" id="{CD7575AD-EF63-4096-B830-98D5132181F5}"/>
              </a:ext>
            </a:extLst>
          </p:cNvPr>
          <p:cNvSpPr/>
          <p:nvPr/>
        </p:nvSpPr>
        <p:spPr>
          <a:xfrm>
            <a:off x="2648976" y="2276872"/>
            <a:ext cx="3099805" cy="3099806"/>
          </a:xfrm>
          <a:prstGeom prst="donut">
            <a:avLst>
              <a:gd name="adj" fmla="val 3665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111" name="Round Same Side Corner Rectangle 5">
            <a:extLst>
              <a:ext uri="{FF2B5EF4-FFF2-40B4-BE49-F238E27FC236}">
                <a16:creationId xmlns:a16="http://schemas.microsoft.com/office/drawing/2014/main" xmlns="" id="{3F1CD0A7-C56F-4D5D-A6B6-F5C00746034C}"/>
              </a:ext>
            </a:extLst>
          </p:cNvPr>
          <p:cNvSpPr/>
          <p:nvPr/>
        </p:nvSpPr>
        <p:spPr>
          <a:xfrm rot="8399802">
            <a:off x="4998526" y="4948084"/>
            <a:ext cx="498891" cy="307559"/>
          </a:xfrm>
          <a:prstGeom prst="round2SameRect">
            <a:avLst>
              <a:gd name="adj1" fmla="val 31004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xmlns="" id="{57577592-8274-4F15-A926-7C789FD11F73}"/>
              </a:ext>
            </a:extLst>
          </p:cNvPr>
          <p:cNvSpPr txBox="1"/>
          <p:nvPr/>
        </p:nvSpPr>
        <p:spPr>
          <a:xfrm>
            <a:off x="1055597" y="5498914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of adults in Peru have a debit card</a:t>
            </a:r>
            <a:endParaRPr lang="es-PE" dirty="0"/>
          </a:p>
        </p:txBody>
      </p:sp>
      <p:sp>
        <p:nvSpPr>
          <p:cNvPr id="119" name="TextBox 107">
            <a:extLst>
              <a:ext uri="{FF2B5EF4-FFF2-40B4-BE49-F238E27FC236}">
                <a16:creationId xmlns:a16="http://schemas.microsoft.com/office/drawing/2014/main" xmlns="" id="{6B052C1B-72AD-49F9-A208-FA860A22310A}"/>
              </a:ext>
            </a:extLst>
          </p:cNvPr>
          <p:cNvSpPr txBox="1"/>
          <p:nvPr/>
        </p:nvSpPr>
        <p:spPr>
          <a:xfrm>
            <a:off x="273238" y="5829673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12</a:t>
            </a:r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xmlns="" id="{D5577D66-F217-4FCC-BE36-23508065512C}"/>
              </a:ext>
            </a:extLst>
          </p:cNvPr>
          <p:cNvSpPr txBox="1"/>
          <p:nvPr/>
        </p:nvSpPr>
        <p:spPr>
          <a:xfrm>
            <a:off x="1055597" y="5960922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of adults in Peru have a </a:t>
            </a:r>
            <a:r>
              <a:rPr lang="en-US" dirty="0">
                <a:solidFill>
                  <a:schemeClr val="tx2"/>
                </a:solidFill>
              </a:rPr>
              <a:t>credit</a:t>
            </a:r>
            <a:r>
              <a:rPr lang="en-US" sz="1800" dirty="0">
                <a:solidFill>
                  <a:schemeClr val="tx2"/>
                </a:solidFill>
              </a:rPr>
              <a:t> card</a:t>
            </a:r>
            <a:endParaRPr lang="es-PE" dirty="0"/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xmlns="" id="{6DDA8D03-B35F-457D-9DF7-EEBB9A3A6F40}"/>
              </a:ext>
            </a:extLst>
          </p:cNvPr>
          <p:cNvSpPr txBox="1"/>
          <p:nvPr/>
        </p:nvSpPr>
        <p:spPr>
          <a:xfrm>
            <a:off x="156195" y="637553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Source: Global Findex (2017)</a:t>
            </a:r>
            <a:endParaRPr lang="es-PE" sz="1200" dirty="0"/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xmlns="" id="{164FDDA1-1DC6-49DB-8EE8-F6834B9CFCB6}"/>
              </a:ext>
            </a:extLst>
          </p:cNvPr>
          <p:cNvSpPr txBox="1"/>
          <p:nvPr/>
        </p:nvSpPr>
        <p:spPr>
          <a:xfrm>
            <a:off x="3745656" y="3642109"/>
            <a:ext cx="773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Peru</a:t>
            </a:r>
            <a:endParaRPr lang="es-P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4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71581495-876B-472B-AB3C-C88FF6809870}"/>
              </a:ext>
            </a:extLst>
          </p:cNvPr>
          <p:cNvSpPr/>
          <p:nvPr/>
        </p:nvSpPr>
        <p:spPr>
          <a:xfrm>
            <a:off x="0" y="1999505"/>
            <a:ext cx="9144000" cy="379548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C9F41A1B-4826-4639-A595-E29E7376EB1F}"/>
              </a:ext>
            </a:extLst>
          </p:cNvPr>
          <p:cNvSpPr/>
          <p:nvPr/>
        </p:nvSpPr>
        <p:spPr>
          <a:xfrm>
            <a:off x="-2365" y="2177816"/>
            <a:ext cx="9144000" cy="3438866"/>
          </a:xfrm>
          <a:prstGeom prst="rect">
            <a:avLst/>
          </a:prstGeom>
          <a:solidFill>
            <a:srgbClr val="4F81B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oogle Shape;353;p47">
            <a:extLst>
              <a:ext uri="{FF2B5EF4-FFF2-40B4-BE49-F238E27FC236}">
                <a16:creationId xmlns:a16="http://schemas.microsoft.com/office/drawing/2014/main" xmlns="" id="{2BA08642-BFEA-4E72-826B-82437C8B99E1}"/>
              </a:ext>
            </a:extLst>
          </p:cNvPr>
          <p:cNvSpPr txBox="1">
            <a:spLocks/>
          </p:cNvSpPr>
          <p:nvPr/>
        </p:nvSpPr>
        <p:spPr>
          <a:xfrm flipH="1">
            <a:off x="2699792" y="4019679"/>
            <a:ext cx="2979300" cy="7545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" sz="9600" kern="0" dirty="0">
                <a:solidFill>
                  <a:schemeClr val="bg1"/>
                </a:solidFill>
              </a:rPr>
              <a:t>2</a:t>
            </a:r>
            <a:endParaRPr lang="en-US" sz="9600" kern="0" dirty="0">
              <a:solidFill>
                <a:schemeClr val="bg1"/>
              </a:solidFill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0A6D5388-E4F7-4915-B5BE-54DFFFA67547}"/>
              </a:ext>
            </a:extLst>
          </p:cNvPr>
          <p:cNvCxnSpPr>
            <a:cxnSpLocks/>
          </p:cNvCxnSpPr>
          <p:nvPr/>
        </p:nvCxnSpPr>
        <p:spPr>
          <a:xfrm flipH="1">
            <a:off x="4569635" y="1999504"/>
            <a:ext cx="2365" cy="325062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1F8CF5C-0EEF-4E2A-B969-C6099AE4D58E}"/>
              </a:ext>
            </a:extLst>
          </p:cNvPr>
          <p:cNvSpPr txBox="1"/>
          <p:nvPr/>
        </p:nvSpPr>
        <p:spPr>
          <a:xfrm>
            <a:off x="197075" y="3851623"/>
            <a:ext cx="41754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Tourist Test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4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B1327F-A79F-4295-9463-9F3815051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2942"/>
          </a:xfrm>
        </p:spPr>
        <p:txBody>
          <a:bodyPr/>
          <a:lstStyle/>
          <a:p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Tourist</a:t>
            </a:r>
            <a:r>
              <a:rPr lang="es-ES" sz="4000" dirty="0"/>
              <a:t> Test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E4266A1-EA26-48DC-B013-F98EC92B9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16837"/>
            <a:ext cx="8229600" cy="1826565"/>
          </a:xfrm>
        </p:spPr>
        <p:txBody>
          <a:bodyPr/>
          <a:lstStyle/>
          <a:p>
            <a:pPr algn="just"/>
            <a:r>
              <a:rPr lang="en-US" sz="2200" dirty="0">
                <a:latin typeface="Arial (Cuerpo)"/>
              </a:rPr>
              <a:t>Merchants will accept </a:t>
            </a:r>
            <a:r>
              <a:rPr lang="en-US" sz="2200" dirty="0" smtClean="0">
                <a:latin typeface="Arial (Cuerpo)"/>
              </a:rPr>
              <a:t>debit card </a:t>
            </a:r>
            <a:r>
              <a:rPr lang="en-US" sz="2200" dirty="0">
                <a:latin typeface="Arial (Cuerpo)"/>
              </a:rPr>
              <a:t>payments if </a:t>
            </a:r>
            <a:r>
              <a:rPr lang="en-US" sz="2200" dirty="0" smtClean="0">
                <a:latin typeface="Arial (Cuerpo)"/>
              </a:rPr>
              <a:t>they are </a:t>
            </a:r>
            <a:r>
              <a:rPr lang="en-US" sz="2200" dirty="0">
                <a:latin typeface="Arial (Cuerpo)"/>
              </a:rPr>
              <a:t>as costly as cash. </a:t>
            </a:r>
            <a:r>
              <a:rPr lang="es-ES" sz="2200" dirty="0" err="1">
                <a:latin typeface="Arial (Cuerpo)"/>
              </a:rPr>
              <a:t>The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level</a:t>
            </a:r>
            <a:r>
              <a:rPr lang="es-ES" sz="2200" dirty="0">
                <a:latin typeface="Arial (Cuerpo)"/>
              </a:rPr>
              <a:t> of </a:t>
            </a:r>
            <a:r>
              <a:rPr lang="es-ES" sz="2200" dirty="0" err="1">
                <a:latin typeface="Arial (Cuerpo)"/>
              </a:rPr>
              <a:t>interchange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fee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that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meets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that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criteria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is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called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by</a:t>
            </a:r>
            <a:r>
              <a:rPr lang="es-ES" sz="2200" dirty="0">
                <a:latin typeface="Arial (Cuerpo)"/>
              </a:rPr>
              <a:t> </a:t>
            </a:r>
            <a:r>
              <a:rPr lang="es-ES" sz="2200" dirty="0" err="1">
                <a:latin typeface="Arial (Cuerpo)"/>
              </a:rPr>
              <a:t>Rochet</a:t>
            </a:r>
            <a:r>
              <a:rPr lang="es-ES" sz="2200" dirty="0">
                <a:latin typeface="Arial (Cuerpo)"/>
              </a:rPr>
              <a:t> and </a:t>
            </a:r>
            <a:r>
              <a:rPr lang="es-ES" sz="2200" dirty="0" err="1">
                <a:latin typeface="Arial (Cuerpo)"/>
              </a:rPr>
              <a:t>Tirole</a:t>
            </a:r>
            <a:r>
              <a:rPr lang="es-ES" sz="2200" dirty="0">
                <a:latin typeface="Arial (Cuerpo)"/>
              </a:rPr>
              <a:t> (RT 2011) as </a:t>
            </a:r>
            <a:r>
              <a:rPr lang="es-ES" sz="2200" dirty="0" err="1">
                <a:latin typeface="Arial (Cuerpo)"/>
              </a:rPr>
              <a:t>the</a:t>
            </a:r>
            <a:r>
              <a:rPr lang="es-ES" sz="2200" dirty="0">
                <a:latin typeface="Arial (Cuerpo)"/>
              </a:rPr>
              <a:t> “</a:t>
            </a:r>
            <a:r>
              <a:rPr lang="es-ES" sz="2200" dirty="0" err="1">
                <a:latin typeface="Arial (Cuerpo)"/>
              </a:rPr>
              <a:t>tourist</a:t>
            </a:r>
            <a:r>
              <a:rPr lang="es-ES" sz="2200" dirty="0">
                <a:latin typeface="Arial (Cuerpo)"/>
              </a:rPr>
              <a:t> test </a:t>
            </a:r>
            <a:r>
              <a:rPr lang="es-ES" sz="2200" dirty="0" err="1">
                <a:latin typeface="Arial (Cuerpo)"/>
              </a:rPr>
              <a:t>threshold</a:t>
            </a:r>
            <a:r>
              <a:rPr lang="es-ES" sz="2200" dirty="0" smtClean="0">
                <a:latin typeface="Arial (Cuerpo)"/>
              </a:rPr>
              <a:t>”. </a:t>
            </a:r>
            <a:r>
              <a:rPr lang="es-ES" sz="2200" dirty="0" err="1" smtClean="0">
                <a:latin typeface="Arial (Cuerpo)"/>
              </a:rPr>
              <a:t>According</a:t>
            </a:r>
            <a:r>
              <a:rPr lang="es-ES" sz="2200" dirty="0" smtClean="0">
                <a:latin typeface="Arial (Cuerpo)"/>
              </a:rPr>
              <a:t> </a:t>
            </a:r>
            <a:r>
              <a:rPr lang="es-ES" sz="2200" dirty="0" err="1" smtClean="0">
                <a:latin typeface="Arial (Cuerpo)"/>
              </a:rPr>
              <a:t>to</a:t>
            </a:r>
            <a:r>
              <a:rPr lang="es-ES" sz="2200" dirty="0" smtClean="0">
                <a:latin typeface="Arial (Cuerpo)"/>
              </a:rPr>
              <a:t> </a:t>
            </a:r>
            <a:r>
              <a:rPr lang="es-ES" sz="2200" dirty="0" err="1" smtClean="0">
                <a:latin typeface="Arial (Cuerpo)"/>
              </a:rPr>
              <a:t>Fung</a:t>
            </a:r>
            <a:r>
              <a:rPr lang="es-ES" sz="2200" dirty="0" smtClean="0">
                <a:latin typeface="Arial (Cuerpo)"/>
              </a:rPr>
              <a:t> et al. (2018): </a:t>
            </a:r>
            <a:endParaRPr lang="es-ES" sz="2200" dirty="0">
              <a:latin typeface="Arial (Cuerpo)"/>
            </a:endParaRPr>
          </a:p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6EEE37D-17C3-4FC1-81EC-D3AAF0C8A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6</a:t>
            </a:fld>
            <a:endParaRPr lang="es-MX" altLang="en-US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49854DC2-C224-44C5-8DEA-C51D40423BB3}"/>
              </a:ext>
            </a:extLst>
          </p:cNvPr>
          <p:cNvGrpSpPr/>
          <p:nvPr/>
        </p:nvGrpSpPr>
        <p:grpSpPr>
          <a:xfrm>
            <a:off x="3537782" y="3212976"/>
            <a:ext cx="1345636" cy="1497099"/>
            <a:chOff x="2192842" y="4380259"/>
            <a:chExt cx="1345636" cy="698479"/>
          </a:xfrm>
        </p:grpSpPr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xmlns="" id="{2CEA6425-75E4-4370-BCB0-2B1FC9BD78F6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xmlns="" id="{E3662062-E404-42A6-A7FD-26E97025EB4F}"/>
                    </a:ext>
                  </a:extLst>
                </p:cNvPr>
                <p:cNvSpPr txBox="1"/>
                <p:nvPr/>
              </p:nvSpPr>
              <p:spPr>
                <a:xfrm>
                  <a:off x="2192842" y="4450013"/>
                  <a:ext cx="1345636" cy="268383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solidFill>
                        <a:schemeClr val="bg1"/>
                      </a:solidFill>
                    </a:rPr>
                    <a:t>Interchange fee </a:t>
                  </a:r>
                  <a14:m>
                    <m:oMath xmlns:m="http://schemas.openxmlformats.org/officeDocument/2006/math">
                      <m:r>
                        <a:rPr lang="es-MX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s-MX" sz="14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ko-KR" altLang="en-US" sz="14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id="{E3662062-E404-42A6-A7FD-26E97025EB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2842" y="4450013"/>
                  <a:ext cx="1345636" cy="268383"/>
                </a:xfrm>
                <a:prstGeom prst="rect">
                  <a:avLst/>
                </a:prstGeom>
                <a:blipFill>
                  <a:blip r:embed="rId2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s-P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xmlns="" id="{896DAA95-71CA-429B-AF79-5F0A06439829}"/>
              </a:ext>
            </a:extLst>
          </p:cNvPr>
          <p:cNvGrpSpPr/>
          <p:nvPr/>
        </p:nvGrpSpPr>
        <p:grpSpPr>
          <a:xfrm>
            <a:off x="3516389" y="4779327"/>
            <a:ext cx="1367029" cy="642134"/>
            <a:chOff x="2171449" y="4380259"/>
            <a:chExt cx="1367029" cy="698479"/>
          </a:xfrm>
        </p:grpSpPr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xmlns="" id="{BF84A9BF-88D0-4E54-884E-964F0E372E0D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12">
                  <a:extLst>
                    <a:ext uri="{FF2B5EF4-FFF2-40B4-BE49-F238E27FC236}">
                      <a16:creationId xmlns:a16="http://schemas.microsoft.com/office/drawing/2014/main" xmlns="" id="{2EB1A28C-EB35-4114-9896-6531C635AC49}"/>
                    </a:ext>
                  </a:extLst>
                </p:cNvPr>
                <p:cNvSpPr txBox="1"/>
                <p:nvPr/>
              </p:nvSpPr>
              <p:spPr>
                <a:xfrm>
                  <a:off x="2171449" y="4444933"/>
                  <a:ext cx="1345636" cy="5691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solidFill>
                        <a:schemeClr val="bg1"/>
                      </a:solidFill>
                    </a:rPr>
                    <a:t>Acquirer cost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s-PE" sz="14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1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s-MX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ko-KR" altLang="en-US" sz="14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12">
                  <a:extLst>
                    <a:ext uri="{FF2B5EF4-FFF2-40B4-BE49-F238E27FC236}">
                      <a16:creationId xmlns:a16="http://schemas.microsoft.com/office/drawing/2014/main" id="{2EB1A28C-EB35-4114-9896-6531C635AC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449" y="4444933"/>
                  <a:ext cx="1345636" cy="569131"/>
                </a:xfrm>
                <a:prstGeom prst="rect">
                  <a:avLst/>
                </a:prstGeom>
                <a:blipFill>
                  <a:blip r:embed="rId3"/>
                  <a:stretch>
                    <a:fillRect l="-905" t="-1163" r="-4072" b="-5814"/>
                  </a:stretch>
                </a:blipFill>
              </p:spPr>
              <p:txBody>
                <a:bodyPr/>
                <a:lstStyle/>
                <a:p>
                  <a:r>
                    <a:rPr lang="es-P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xmlns="" id="{9089871D-DCC8-4E01-9F48-82CF4152AC7A}"/>
              </a:ext>
            </a:extLst>
          </p:cNvPr>
          <p:cNvGrpSpPr/>
          <p:nvPr/>
        </p:nvGrpSpPr>
        <p:grpSpPr>
          <a:xfrm>
            <a:off x="5940152" y="3988319"/>
            <a:ext cx="1367029" cy="746046"/>
            <a:chOff x="2171449" y="4358274"/>
            <a:chExt cx="1367029" cy="742447"/>
          </a:xfrm>
        </p:grpSpPr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xmlns="" id="{6BFE5747-87D8-4EED-A5DF-4F0A73495DF1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12">
                  <a:extLst>
                    <a:ext uri="{FF2B5EF4-FFF2-40B4-BE49-F238E27FC236}">
                      <a16:creationId xmlns:a16="http://schemas.microsoft.com/office/drawing/2014/main" xmlns="" id="{F23EA707-A46B-4D9F-AE81-39A34905E92A}"/>
                    </a:ext>
                  </a:extLst>
                </p:cNvPr>
                <p:cNvSpPr txBox="1"/>
                <p:nvPr/>
              </p:nvSpPr>
              <p:spPr>
                <a:xfrm>
                  <a:off x="2171449" y="4358274"/>
                  <a:ext cx="1345636" cy="74244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solidFill>
                        <a:schemeClr val="bg1"/>
                      </a:solidFill>
                    </a:rPr>
                    <a:t>Interchange fee of the TT </a:t>
                  </a:r>
                  <a14:m>
                    <m:oMath xmlns:m="http://schemas.openxmlformats.org/officeDocument/2006/math">
                      <m:r>
                        <a:rPr lang="es-MX" sz="14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s-PE" sz="14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s-MX" sz="14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ko-KR" altLang="en-US" sz="14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12">
                  <a:extLst>
                    <a:ext uri="{FF2B5EF4-FFF2-40B4-BE49-F238E27FC236}">
                      <a16:creationId xmlns:a16="http://schemas.microsoft.com/office/drawing/2014/main" id="{F23EA707-A46B-4D9F-AE81-39A34905E9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449" y="4358274"/>
                  <a:ext cx="1345636" cy="742447"/>
                </a:xfrm>
                <a:prstGeom prst="rect">
                  <a:avLst/>
                </a:prstGeom>
                <a:blipFill>
                  <a:blip r:embed="rId4"/>
                  <a:stretch>
                    <a:fillRect t="-820" r="-452" b="-4098"/>
                  </a:stretch>
                </a:blipFill>
              </p:spPr>
              <p:txBody>
                <a:bodyPr/>
                <a:lstStyle/>
                <a:p>
                  <a:r>
                    <a:rPr lang="es-P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661DB4DB-1C61-4BBD-AD89-8FACD6524350}"/>
              </a:ext>
            </a:extLst>
          </p:cNvPr>
          <p:cNvGrpSpPr/>
          <p:nvPr/>
        </p:nvGrpSpPr>
        <p:grpSpPr>
          <a:xfrm>
            <a:off x="5934849" y="4779327"/>
            <a:ext cx="1367029" cy="633967"/>
            <a:chOff x="2171449" y="4380259"/>
            <a:chExt cx="1367029" cy="698479"/>
          </a:xfrm>
        </p:grpSpPr>
        <p:sp>
          <p:nvSpPr>
            <p:cNvPr id="28" name="Rectangle 14">
              <a:extLst>
                <a:ext uri="{FF2B5EF4-FFF2-40B4-BE49-F238E27FC236}">
                  <a16:creationId xmlns:a16="http://schemas.microsoft.com/office/drawing/2014/main" xmlns="" id="{7446FF33-DA50-4248-B09E-FAC9A887AF32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12">
                  <a:extLst>
                    <a:ext uri="{FF2B5EF4-FFF2-40B4-BE49-F238E27FC236}">
                      <a16:creationId xmlns:a16="http://schemas.microsoft.com/office/drawing/2014/main" xmlns="" id="{5136F792-A9C0-4977-8C9B-E0F28FDA49A5}"/>
                    </a:ext>
                  </a:extLst>
                </p:cNvPr>
                <p:cNvSpPr txBox="1"/>
                <p:nvPr/>
              </p:nvSpPr>
              <p:spPr>
                <a:xfrm>
                  <a:off x="2171449" y="4444933"/>
                  <a:ext cx="1345636" cy="56913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solidFill>
                        <a:schemeClr val="bg1"/>
                      </a:solidFill>
                    </a:rPr>
                    <a:t>Acquirer cost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s-PE" sz="14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MX" sz="1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s-MX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ko-KR" altLang="en-US" sz="14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12">
                  <a:extLst>
                    <a:ext uri="{FF2B5EF4-FFF2-40B4-BE49-F238E27FC236}">
                      <a16:creationId xmlns:a16="http://schemas.microsoft.com/office/drawing/2014/main" id="{5136F792-A9C0-4977-8C9B-E0F28FDA49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449" y="4444933"/>
                  <a:ext cx="1345636" cy="569131"/>
                </a:xfrm>
                <a:prstGeom prst="rect">
                  <a:avLst/>
                </a:prstGeom>
                <a:blipFill>
                  <a:blip r:embed="rId5"/>
                  <a:stretch>
                    <a:fillRect l="-909" t="-2326" r="-4545" b="-4651"/>
                  </a:stretch>
                </a:blipFill>
              </p:spPr>
              <p:txBody>
                <a:bodyPr/>
                <a:lstStyle/>
                <a:p>
                  <a:r>
                    <a:rPr lang="es-P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xmlns="" id="{DF168685-6917-43C7-98F2-EDF103E9A93F}"/>
              </a:ext>
            </a:extLst>
          </p:cNvPr>
          <p:cNvSpPr txBox="1"/>
          <p:nvPr/>
        </p:nvSpPr>
        <p:spPr>
          <a:xfrm>
            <a:off x="5667287" y="6016737"/>
            <a:ext cx="1923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Tourist test (TT)</a:t>
            </a:r>
            <a:endParaRPr lang="es-PE" sz="1600" dirty="0"/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xmlns="" id="{7AFFBBF9-AA63-4F76-96AF-B7AC684670D6}"/>
              </a:ext>
            </a:extLst>
          </p:cNvPr>
          <p:cNvGrpSpPr/>
          <p:nvPr/>
        </p:nvGrpSpPr>
        <p:grpSpPr>
          <a:xfrm>
            <a:off x="5896215" y="5475451"/>
            <a:ext cx="1465689" cy="480479"/>
            <a:chOff x="2132815" y="4380259"/>
            <a:chExt cx="1465689" cy="698479"/>
          </a:xfrm>
        </p:grpSpPr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xmlns="" id="{54419541-D80A-401B-B703-65BBEC1B801A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38" name="TextBox 12">
              <a:extLst>
                <a:ext uri="{FF2B5EF4-FFF2-40B4-BE49-F238E27FC236}">
                  <a16:creationId xmlns:a16="http://schemas.microsoft.com/office/drawing/2014/main" xmlns="" id="{660ABE09-9B7A-4262-A4CD-1AD80BF459E1}"/>
                </a:ext>
              </a:extLst>
            </p:cNvPr>
            <p:cNvSpPr txBox="1"/>
            <p:nvPr/>
          </p:nvSpPr>
          <p:spPr>
            <a:xfrm>
              <a:off x="2132815" y="4394135"/>
              <a:ext cx="1465689" cy="6560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Operating and other costs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xmlns="" id="{97378F7A-E24C-4C84-B68B-B4EF995A42D1}"/>
              </a:ext>
            </a:extLst>
          </p:cNvPr>
          <p:cNvSpPr txBox="1"/>
          <p:nvPr/>
        </p:nvSpPr>
        <p:spPr>
          <a:xfrm>
            <a:off x="3248828" y="6018852"/>
            <a:ext cx="1923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Marginal cost 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</a:rPr>
              <a:t>of cards</a:t>
            </a:r>
            <a:endParaRPr lang="es-PE" sz="16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xmlns="" id="{A936DAA7-C911-4485-A78A-50C1CA5ADBC4}"/>
              </a:ext>
            </a:extLst>
          </p:cNvPr>
          <p:cNvSpPr txBox="1"/>
          <p:nvPr/>
        </p:nvSpPr>
        <p:spPr>
          <a:xfrm>
            <a:off x="662330" y="6016737"/>
            <a:ext cx="1923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Marginal cost 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</a:rPr>
              <a:t>of cash</a:t>
            </a:r>
            <a:endParaRPr lang="es-PE" sz="1600" dirty="0"/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xmlns="" id="{D0CADC3A-F610-4DDD-9313-A70939C6761A}"/>
              </a:ext>
            </a:extLst>
          </p:cNvPr>
          <p:cNvGrpSpPr/>
          <p:nvPr/>
        </p:nvGrpSpPr>
        <p:grpSpPr>
          <a:xfrm>
            <a:off x="955790" y="5219271"/>
            <a:ext cx="1367029" cy="736659"/>
            <a:chOff x="2171449" y="4380259"/>
            <a:chExt cx="1367029" cy="698479"/>
          </a:xfrm>
        </p:grpSpPr>
        <p:sp>
          <p:nvSpPr>
            <p:cNvPr id="42" name="Rectangle 14">
              <a:extLst>
                <a:ext uri="{FF2B5EF4-FFF2-40B4-BE49-F238E27FC236}">
                  <a16:creationId xmlns:a16="http://schemas.microsoft.com/office/drawing/2014/main" xmlns="" id="{F8360B1C-882D-461B-A776-8D3C16C4313B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43" name="TextBox 12">
              <a:extLst>
                <a:ext uri="{FF2B5EF4-FFF2-40B4-BE49-F238E27FC236}">
                  <a16:creationId xmlns:a16="http://schemas.microsoft.com/office/drawing/2014/main" xmlns="" id="{7366AAE4-55C9-423B-A822-451E327243B7}"/>
                </a:ext>
              </a:extLst>
            </p:cNvPr>
            <p:cNvSpPr txBox="1"/>
            <p:nvPr/>
          </p:nvSpPr>
          <p:spPr>
            <a:xfrm>
              <a:off x="2171449" y="4481446"/>
              <a:ext cx="1345636" cy="4961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Fraud and other costs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xmlns="" id="{D2F61247-7EC5-4C55-9F9C-2F4D511CE01A}"/>
              </a:ext>
            </a:extLst>
          </p:cNvPr>
          <p:cNvGrpSpPr/>
          <p:nvPr/>
        </p:nvGrpSpPr>
        <p:grpSpPr>
          <a:xfrm>
            <a:off x="951284" y="4011593"/>
            <a:ext cx="1367029" cy="1134685"/>
            <a:chOff x="2171449" y="4380259"/>
            <a:chExt cx="1367029" cy="698479"/>
          </a:xfrm>
        </p:grpSpPr>
        <p:sp>
          <p:nvSpPr>
            <p:cNvPr id="45" name="Rectangle 14">
              <a:extLst>
                <a:ext uri="{FF2B5EF4-FFF2-40B4-BE49-F238E27FC236}">
                  <a16:creationId xmlns:a16="http://schemas.microsoft.com/office/drawing/2014/main" xmlns="" id="{8271E7C3-0F75-480F-97DC-00B581A2ADDD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46" name="TextBox 12">
              <a:extLst>
                <a:ext uri="{FF2B5EF4-FFF2-40B4-BE49-F238E27FC236}">
                  <a16:creationId xmlns:a16="http://schemas.microsoft.com/office/drawing/2014/main" xmlns="" id="{884ED683-66A7-4966-971F-6367F7E4F666}"/>
                </a:ext>
              </a:extLst>
            </p:cNvPr>
            <p:cNvSpPr txBox="1"/>
            <p:nvPr/>
          </p:nvSpPr>
          <p:spPr>
            <a:xfrm>
              <a:off x="2171449" y="4435972"/>
              <a:ext cx="1345636" cy="5870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Operating  costs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xmlns="" id="{08EDDC8F-7306-47E9-8709-FED281DF3D05}"/>
              </a:ext>
            </a:extLst>
          </p:cNvPr>
          <p:cNvCxnSpPr>
            <a:cxnSpLocks/>
          </p:cNvCxnSpPr>
          <p:nvPr/>
        </p:nvCxnSpPr>
        <p:spPr>
          <a:xfrm flipV="1">
            <a:off x="699694" y="3991190"/>
            <a:ext cx="7112666" cy="1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errar llave 48">
            <a:extLst>
              <a:ext uri="{FF2B5EF4-FFF2-40B4-BE49-F238E27FC236}">
                <a16:creationId xmlns:a16="http://schemas.microsoft.com/office/drawing/2014/main" xmlns="" id="{6A09371D-E2E4-4B27-AD49-B035295248B2}"/>
              </a:ext>
            </a:extLst>
          </p:cNvPr>
          <p:cNvSpPr/>
          <p:nvPr/>
        </p:nvSpPr>
        <p:spPr>
          <a:xfrm>
            <a:off x="4972443" y="3224083"/>
            <a:ext cx="154973" cy="735647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 sz="2000"/>
          </a:p>
        </p:txBody>
      </p:sp>
      <p:sp>
        <p:nvSpPr>
          <p:cNvPr id="50" name="Cerrar llave 49">
            <a:extLst>
              <a:ext uri="{FF2B5EF4-FFF2-40B4-BE49-F238E27FC236}">
                <a16:creationId xmlns:a16="http://schemas.microsoft.com/office/drawing/2014/main" xmlns="" id="{7B56FFD3-953C-408D-9CCB-1A2228F668F7}"/>
              </a:ext>
            </a:extLst>
          </p:cNvPr>
          <p:cNvSpPr/>
          <p:nvPr/>
        </p:nvSpPr>
        <p:spPr>
          <a:xfrm>
            <a:off x="7405841" y="4020497"/>
            <a:ext cx="154973" cy="1361701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 sz="2000"/>
          </a:p>
        </p:txBody>
      </p:sp>
      <p:sp>
        <p:nvSpPr>
          <p:cNvPr id="51" name="Cerrar llave 50">
            <a:extLst>
              <a:ext uri="{FF2B5EF4-FFF2-40B4-BE49-F238E27FC236}">
                <a16:creationId xmlns:a16="http://schemas.microsoft.com/office/drawing/2014/main" xmlns="" id="{9258C6FD-E3F5-4D00-8DF8-04044D172C07}"/>
              </a:ext>
            </a:extLst>
          </p:cNvPr>
          <p:cNvSpPr/>
          <p:nvPr/>
        </p:nvSpPr>
        <p:spPr>
          <a:xfrm flipH="1">
            <a:off x="3305320" y="3212976"/>
            <a:ext cx="124455" cy="2201353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xmlns="" id="{CE72945A-69F6-4905-B159-66124E0666DC}"/>
                  </a:ext>
                </a:extLst>
              </p:cNvPr>
              <p:cNvSpPr txBox="1"/>
              <p:nvPr/>
            </p:nvSpPr>
            <p:spPr>
              <a:xfrm>
                <a:off x="2234700" y="4084585"/>
                <a:ext cx="1303082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2"/>
                    </a:solidFill>
                  </a:rPr>
                  <a:t>Merchant discount</a:t>
                </a:r>
              </a:p>
              <a:p>
                <a:pPr algn="ctr"/>
                <a:r>
                  <a:rPr lang="en-US" sz="1400" dirty="0">
                    <a:solidFill>
                      <a:schemeClr val="tx2"/>
                    </a:solidFill>
                  </a:rPr>
                  <a:t>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1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MX" sz="1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1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s-MX" sz="1400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s-MX" sz="1400" b="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E72945A-69F6-4905-B159-66124E066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700" y="4084585"/>
                <a:ext cx="1303082" cy="738664"/>
              </a:xfrm>
              <a:prstGeom prst="rect">
                <a:avLst/>
              </a:prstGeom>
              <a:blipFill rotWithShape="1">
                <a:blip r:embed="rId6"/>
                <a:stretch>
                  <a:fillRect t="-826" b="-7438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800E15E2-82B0-4BC7-9A44-0C3473ACA578}"/>
              </a:ext>
            </a:extLst>
          </p:cNvPr>
          <p:cNvSpPr txBox="1"/>
          <p:nvPr/>
        </p:nvSpPr>
        <p:spPr>
          <a:xfrm>
            <a:off x="4862025" y="3443402"/>
            <a:ext cx="1303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Excess</a:t>
            </a:r>
            <a:endParaRPr lang="es-PE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xmlns="" id="{7D9C18D8-FDD4-49B7-A3E1-06AC5784F8C0}"/>
                  </a:ext>
                </a:extLst>
              </p:cNvPr>
              <p:cNvSpPr txBox="1"/>
              <p:nvPr/>
            </p:nvSpPr>
            <p:spPr>
              <a:xfrm>
                <a:off x="7483327" y="4506893"/>
                <a:ext cx="1422934" cy="7587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2"/>
                    </a:solidFill>
                  </a:rPr>
                  <a:t>Merchant discount rate </a:t>
                </a:r>
              </a:p>
              <a:p>
                <a:pPr algn="ctr"/>
                <a:r>
                  <a:rPr lang="en-US" sz="1400" dirty="0">
                    <a:solidFill>
                      <a:schemeClr val="tx2"/>
                    </a:solidFill>
                  </a:rPr>
                  <a:t>of the TT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PE" sz="14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s-PE" sz="140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s-MX" sz="1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s-ES" sz="1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  <m:sup>
                        <m:r>
                          <a:rPr lang="en-US" sz="1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s-MX" sz="1400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s-PE" sz="1400" dirty="0"/>
              </a:p>
            </p:txBody>
          </p:sp>
        </mc:Choice>
        <mc:Fallback xmlns=""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D9C18D8-FDD4-49B7-A3E1-06AC5784F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327" y="4506893"/>
                <a:ext cx="1422934" cy="758734"/>
              </a:xfrm>
              <a:prstGeom prst="rect">
                <a:avLst/>
              </a:prstGeom>
              <a:blipFill rotWithShape="1">
                <a:blip r:embed="rId7"/>
                <a:stretch>
                  <a:fillRect t="-800" b="-7200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upo 46">
            <a:extLst>
              <a:ext uri="{FF2B5EF4-FFF2-40B4-BE49-F238E27FC236}">
                <a16:creationId xmlns:a16="http://schemas.microsoft.com/office/drawing/2014/main" xmlns="" id="{1F078EF8-E5A8-4BA4-8C0A-58F7C1E67896}"/>
              </a:ext>
            </a:extLst>
          </p:cNvPr>
          <p:cNvGrpSpPr/>
          <p:nvPr/>
        </p:nvGrpSpPr>
        <p:grpSpPr>
          <a:xfrm>
            <a:off x="3477755" y="5482609"/>
            <a:ext cx="1465689" cy="473322"/>
            <a:chOff x="2132815" y="4380259"/>
            <a:chExt cx="1465689" cy="698479"/>
          </a:xfrm>
        </p:grpSpPr>
        <p:sp>
          <p:nvSpPr>
            <p:cNvPr id="53" name="Rectangle 14">
              <a:extLst>
                <a:ext uri="{FF2B5EF4-FFF2-40B4-BE49-F238E27FC236}">
                  <a16:creationId xmlns:a16="http://schemas.microsoft.com/office/drawing/2014/main" xmlns="" id="{80CBE5FF-CEAB-4424-B8D2-894F3E4BB23A}"/>
                </a:ext>
              </a:extLst>
            </p:cNvPr>
            <p:cNvSpPr/>
            <p:nvPr/>
          </p:nvSpPr>
          <p:spPr>
            <a:xfrm>
              <a:off x="2192842" y="4380259"/>
              <a:ext cx="1345636" cy="6984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54" name="TextBox 12">
              <a:extLst>
                <a:ext uri="{FF2B5EF4-FFF2-40B4-BE49-F238E27FC236}">
                  <a16:creationId xmlns:a16="http://schemas.microsoft.com/office/drawing/2014/main" xmlns="" id="{C5EF9136-66AE-4A41-BAEF-3DB62FA693DA}"/>
                </a:ext>
              </a:extLst>
            </p:cNvPr>
            <p:cNvSpPr txBox="1"/>
            <p:nvPr/>
          </p:nvSpPr>
          <p:spPr>
            <a:xfrm>
              <a:off x="2132815" y="4394135"/>
              <a:ext cx="1465689" cy="6560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Operating and other costs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99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1777B5FB-F067-41DC-8400-CB4697441C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14488"/>
                <a:ext cx="8229600" cy="5135383"/>
              </a:xfrm>
            </p:spPr>
            <p:txBody>
              <a:bodyPr/>
              <a:lstStyle/>
              <a:p>
                <a:pPr algn="just"/>
                <a:r>
                  <a:rPr lang="es-ES" sz="2200" dirty="0">
                    <a:latin typeface="Arial (Cuerpo)"/>
                  </a:rPr>
                  <a:t>More </a:t>
                </a:r>
                <a:r>
                  <a:rPr lang="es-ES" sz="2200" dirty="0" err="1">
                    <a:latin typeface="Arial (Cuerpo)"/>
                  </a:rPr>
                  <a:t>formally</a:t>
                </a:r>
                <a:r>
                  <a:rPr lang="es-ES" sz="2200" dirty="0">
                    <a:latin typeface="Arial (Cuerpo)"/>
                  </a:rPr>
                  <a:t>, </a:t>
                </a:r>
                <a:r>
                  <a:rPr lang="es-ES" sz="2200" dirty="0" err="1">
                    <a:latin typeface="Arial (Cuerpo)"/>
                  </a:rPr>
                  <a:t>the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merchant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discount</a:t>
                </a:r>
                <a:r>
                  <a:rPr lang="es-ES" sz="2200" dirty="0">
                    <a:latin typeface="Arial (Cuerpo)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s-ES" sz="220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s-ES" sz="2200" dirty="0">
                    <a:latin typeface="Arial (Cuerpo)"/>
                  </a:rPr>
                  <a:t>) should </a:t>
                </a:r>
                <a:r>
                  <a:rPr lang="es-ES" sz="2200" dirty="0" err="1">
                    <a:latin typeface="Arial (Cuerpo)"/>
                  </a:rPr>
                  <a:t>not</a:t>
                </a:r>
                <a:r>
                  <a:rPr lang="es-ES" sz="2200" dirty="0">
                    <a:latin typeface="Arial (Cuerpo)"/>
                  </a:rPr>
                  <a:t> be </a:t>
                </a:r>
                <a:r>
                  <a:rPr lang="es-ES" sz="2200" dirty="0" err="1">
                    <a:latin typeface="Arial (Cuerpo)"/>
                  </a:rPr>
                  <a:t>higher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than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the</a:t>
                </a:r>
                <a:r>
                  <a:rPr lang="es-ES" sz="2200" dirty="0">
                    <a:latin typeface="Arial (Cuerpo)"/>
                  </a:rPr>
                  <a:t> net </a:t>
                </a:r>
                <a:r>
                  <a:rPr lang="es-ES" sz="2200" dirty="0" err="1">
                    <a:latin typeface="Arial (Cuerpo)"/>
                  </a:rPr>
                  <a:t>benefit</a:t>
                </a:r>
                <a:r>
                  <a:rPr lang="es-ES" sz="2200" dirty="0">
                    <a:latin typeface="Arial (Cuerpo)"/>
                  </a:rPr>
                  <a:t> of </a:t>
                </a:r>
                <a:r>
                  <a:rPr lang="es-ES" sz="2200" dirty="0" err="1">
                    <a:latin typeface="Arial (Cuerpo)"/>
                  </a:rPr>
                  <a:t>accepting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 smtClean="0">
                    <a:latin typeface="Arial (Cuerpo)"/>
                  </a:rPr>
                  <a:t>debit</a:t>
                </a:r>
                <a:r>
                  <a:rPr lang="es-ES" sz="2200" dirty="0" smtClean="0">
                    <a:latin typeface="Arial (Cuerpo)"/>
                  </a:rPr>
                  <a:t> </a:t>
                </a:r>
                <a:r>
                  <a:rPr lang="es-ES" sz="2200" dirty="0" err="1" smtClean="0">
                    <a:latin typeface="Arial (Cuerpo)"/>
                  </a:rPr>
                  <a:t>cards</a:t>
                </a:r>
                <a:r>
                  <a:rPr lang="es-ES" sz="2200" dirty="0" smtClean="0">
                    <a:latin typeface="Arial (Cuerpo)"/>
                  </a:rPr>
                  <a:t> </a:t>
                </a:r>
                <a:r>
                  <a:rPr lang="es-ES" sz="2200" dirty="0">
                    <a:latin typeface="Arial (Cuerpo)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s-ES" sz="2200" dirty="0">
                    <a:latin typeface="Arial (Cuerpo)"/>
                  </a:rPr>
                  <a:t>) </a:t>
                </a:r>
                <a:r>
                  <a:rPr lang="en-US" sz="2200" dirty="0">
                    <a:latin typeface="Arial (Cuerpo)"/>
                  </a:rPr>
                  <a:t>(or equivalently, the net cost of cash)</a:t>
                </a:r>
                <a:r>
                  <a:rPr lang="es-ES" sz="2200" dirty="0">
                    <a:latin typeface="Arial (Cuerpo)"/>
                  </a:rPr>
                  <a:t>. </a:t>
                </a:r>
                <a:r>
                  <a:rPr lang="es-ES" sz="2200" dirty="0" err="1">
                    <a:latin typeface="Arial (Cuerpo)"/>
                  </a:rPr>
                  <a:t>See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Equation</a:t>
                </a:r>
                <a:r>
                  <a:rPr lang="es-ES" sz="2200" dirty="0">
                    <a:latin typeface="Arial (Cuerpo)"/>
                  </a:rPr>
                  <a:t> 1: </a:t>
                </a:r>
              </a:p>
              <a:p>
                <a:pPr marL="0" indent="0" algn="just">
                  <a:buNone/>
                </a:pPr>
                <a:endParaRPr lang="es-ES" sz="2200" dirty="0">
                  <a:latin typeface="Arial (Cuerpo)"/>
                </a:endParaRPr>
              </a:p>
              <a:p>
                <a:pPr marL="0" indent="0" algn="just">
                  <a:buNone/>
                </a:pPr>
                <a:endParaRPr lang="es-ES" sz="2200" dirty="0">
                  <a:latin typeface="Arial (Cuerpo)"/>
                </a:endParaRPr>
              </a:p>
              <a:p>
                <a:pPr algn="just"/>
                <a:r>
                  <a:rPr lang="en-US" sz="2200" dirty="0">
                    <a:latin typeface="Arial (Cuerpo)"/>
                  </a:rPr>
                  <a:t>W</a:t>
                </a:r>
                <a:r>
                  <a:rPr lang="es-ES" sz="2200" dirty="0">
                    <a:latin typeface="Arial (Cuerpo)"/>
                  </a:rPr>
                  <a:t>e can </a:t>
                </a:r>
                <a:r>
                  <a:rPr lang="es-ES" sz="2200" dirty="0" err="1">
                    <a:latin typeface="Arial (Cuerpo)"/>
                  </a:rPr>
                  <a:t>reexpress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Eq</a:t>
                </a:r>
                <a:r>
                  <a:rPr lang="es-ES" sz="2200" dirty="0">
                    <a:latin typeface="Arial (Cuerpo)"/>
                  </a:rPr>
                  <a:t>. (1) as a </a:t>
                </a:r>
                <a:r>
                  <a:rPr lang="es-ES" sz="2200" dirty="0" err="1">
                    <a:latin typeface="Arial (Cuerpo)"/>
                  </a:rPr>
                  <a:t>function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of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the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interchange</a:t>
                </a:r>
                <a:r>
                  <a:rPr lang="es-ES" sz="2200" dirty="0">
                    <a:latin typeface="Arial (Cuerpo)"/>
                  </a:rPr>
                  <a:t> fee (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s-ES" sz="2200" dirty="0">
                    <a:latin typeface="Arial (Cuerpo)"/>
                  </a:rPr>
                  <a:t>), so </a:t>
                </a:r>
                <a:r>
                  <a:rPr lang="es-ES" sz="2200" dirty="0" err="1">
                    <a:latin typeface="Arial (Cuerpo)"/>
                  </a:rPr>
                  <a:t>the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interchange</a:t>
                </a:r>
                <a:r>
                  <a:rPr lang="es-ES" sz="2200" dirty="0">
                    <a:latin typeface="Arial (Cuerpo)"/>
                  </a:rPr>
                  <a:t> fee </a:t>
                </a:r>
                <a:r>
                  <a:rPr lang="es-ES" sz="2200" dirty="0" err="1">
                    <a:latin typeface="Arial (Cuerpo)"/>
                  </a:rPr>
                  <a:t>should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not</a:t>
                </a:r>
                <a:r>
                  <a:rPr lang="es-ES" sz="2200" dirty="0">
                    <a:latin typeface="Arial (Cuerpo)"/>
                  </a:rPr>
                  <a:t> be </a:t>
                </a:r>
                <a:r>
                  <a:rPr lang="es-ES" sz="2200" dirty="0" err="1">
                    <a:latin typeface="Arial (Cuerpo)"/>
                  </a:rPr>
                  <a:t>higher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than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the</a:t>
                </a:r>
                <a:r>
                  <a:rPr lang="es-ES" sz="2200" dirty="0">
                    <a:latin typeface="Arial (Cuerpo)"/>
                  </a:rPr>
                  <a:t> net </a:t>
                </a:r>
                <a:r>
                  <a:rPr lang="es-ES" sz="2200" dirty="0" err="1">
                    <a:latin typeface="Arial (Cuerpo)"/>
                  </a:rPr>
                  <a:t>cost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of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accepting</a:t>
                </a:r>
                <a:r>
                  <a:rPr lang="es-ES" sz="2200" dirty="0">
                    <a:latin typeface="Arial (Cuerpo)"/>
                  </a:rPr>
                  <a:t> cash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s-ES" sz="2200" dirty="0">
                    <a:latin typeface="Arial (Cuerpo)"/>
                  </a:rPr>
                  <a:t>) </a:t>
                </a:r>
                <a:r>
                  <a:rPr lang="es-ES" sz="2200" dirty="0" err="1">
                    <a:latin typeface="Arial (Cuerpo)"/>
                  </a:rPr>
                  <a:t>minus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the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acquirer’s</a:t>
                </a:r>
                <a:r>
                  <a:rPr lang="es-ES" sz="2200" dirty="0">
                    <a:latin typeface="Arial (Cuerpo)"/>
                  </a:rPr>
                  <a:t> </a:t>
                </a:r>
                <a:r>
                  <a:rPr lang="es-ES" sz="2200" dirty="0" err="1">
                    <a:latin typeface="Arial (Cuerpo)"/>
                  </a:rPr>
                  <a:t>cost</a:t>
                </a:r>
                <a:r>
                  <a:rPr lang="es-ES" sz="2200" dirty="0">
                    <a:latin typeface="Arial (Cuerpo)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2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200" dirty="0">
                    <a:latin typeface="Arial (Cuerpo)"/>
                  </a:rPr>
                  <a:t>): </a:t>
                </a:r>
                <a:endParaRPr lang="es-PE" sz="2200" dirty="0">
                  <a:latin typeface="Arial (Cuerpo)"/>
                </a:endParaRPr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777B5FB-F067-41DC-8400-CB4697441C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14488"/>
                <a:ext cx="8229600" cy="5135383"/>
              </a:xfrm>
              <a:blipFill rotWithShape="1">
                <a:blip r:embed="rId2"/>
                <a:stretch>
                  <a:fillRect l="-74" t="-593" r="-963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CD66D2C8-65D4-4B0D-8850-428D052A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7</a:t>
            </a:fld>
            <a:endParaRPr lang="es-MX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xmlns="" id="{1DE15A66-3518-422D-ABCA-D0B35B91A13A}"/>
                  </a:ext>
                </a:extLst>
              </p:cNvPr>
              <p:cNvSpPr txBox="1"/>
              <p:nvPr/>
            </p:nvSpPr>
            <p:spPr>
              <a:xfrm>
                <a:off x="782241" y="2826247"/>
                <a:ext cx="7704856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PE" sz="2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E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s-PE" sz="2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s-PE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1DE15A66-3518-422D-ABCA-D0B35B91A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241" y="2826247"/>
                <a:ext cx="7704856" cy="430887"/>
              </a:xfrm>
              <a:prstGeom prst="rect">
                <a:avLst/>
              </a:prstGeom>
              <a:blipFill>
                <a:blip r:embed="rId3"/>
                <a:stretch>
                  <a:fillRect b="-12857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FF0B2779-AD04-4121-A501-CE170440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642942"/>
          </a:xfrm>
        </p:spPr>
        <p:txBody>
          <a:bodyPr/>
          <a:lstStyle/>
          <a:p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Tourist</a:t>
            </a:r>
            <a:r>
              <a:rPr lang="es-ES" sz="4000" dirty="0"/>
              <a:t> Test </a:t>
            </a:r>
            <a:endParaRPr lang="es-P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xmlns="" id="{BA53674B-1B73-4E70-A621-CC1B69B3BD02}"/>
                  </a:ext>
                </a:extLst>
              </p:cNvPr>
              <p:cNvSpPr txBox="1"/>
              <p:nvPr/>
            </p:nvSpPr>
            <p:spPr>
              <a:xfrm>
                <a:off x="800522" y="4826941"/>
                <a:ext cx="7290360" cy="1508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tx2"/>
                    </a:solidFill>
                    <a:latin typeface="Arial (Cuerpo)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s-PE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s-PE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s-MX" sz="2200" dirty="0">
                  <a:solidFill>
                    <a:schemeClr val="tx1"/>
                  </a:solidFill>
                  <a:latin typeface="Arial (Cuerpo)"/>
                </a:endParaRPr>
              </a:p>
              <a:p>
                <a:endParaRPr lang="es-PE" sz="1400" dirty="0">
                  <a:solidFill>
                    <a:schemeClr val="tx1"/>
                  </a:solidFill>
                </a:endParaRPr>
              </a:p>
              <a:p>
                <a:r>
                  <a:rPr lang="es-PE" sz="1400" dirty="0" err="1">
                    <a:solidFill>
                      <a:schemeClr val="tx1"/>
                    </a:solidFill>
                  </a:rPr>
                  <a:t>where</a:t>
                </a:r>
                <a:r>
                  <a:rPr lang="es-PE" sz="1400" dirty="0">
                    <a:solidFill>
                      <a:schemeClr val="tx1"/>
                    </a:solidFill>
                  </a:rPr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MX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s-PE" sz="1400" dirty="0" err="1">
                    <a:solidFill>
                      <a:schemeClr val="tx1"/>
                    </a:solidFill>
                  </a:rPr>
                  <a:t>is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the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interchange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fee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paid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by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acquirers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to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card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issuers</a:t>
                </a:r>
                <a:r>
                  <a:rPr lang="es-PE" sz="1400" dirty="0">
                    <a:solidFill>
                      <a:schemeClr val="tx1"/>
                    </a:solidFill>
                  </a:rPr>
                  <a:t>,</a:t>
                </a:r>
                <a:endParaRPr lang="es-PE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PE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s-PE" sz="1400" dirty="0"/>
                  <a:t>: </a:t>
                </a:r>
                <a:r>
                  <a:rPr lang="es-PE" sz="1400" dirty="0" err="1"/>
                  <a:t>is</a:t>
                </a:r>
                <a:r>
                  <a:rPr lang="es-PE" sz="1400" dirty="0"/>
                  <a:t> </a:t>
                </a:r>
                <a:r>
                  <a:rPr lang="es-PE" sz="1400" dirty="0" err="1"/>
                  <a:t>the</a:t>
                </a:r>
                <a:r>
                  <a:rPr lang="es-PE" sz="1400" dirty="0"/>
                  <a:t> net </a:t>
                </a:r>
                <a:r>
                  <a:rPr lang="es-PE" sz="1400" dirty="0" err="1"/>
                  <a:t>benefit</a:t>
                </a:r>
                <a:r>
                  <a:rPr lang="es-PE" sz="1400" dirty="0"/>
                  <a:t> </a:t>
                </a:r>
                <a:r>
                  <a:rPr lang="es-PE" sz="1400" dirty="0" err="1"/>
                  <a:t>of</a:t>
                </a:r>
                <a:r>
                  <a:rPr lang="es-PE" sz="1400" dirty="0"/>
                  <a:t> </a:t>
                </a:r>
                <a:r>
                  <a:rPr lang="es-PE" sz="1400" dirty="0" err="1"/>
                  <a:t>accepting</a:t>
                </a:r>
                <a:r>
                  <a:rPr lang="es-PE" sz="1400" dirty="0"/>
                  <a:t> </a:t>
                </a:r>
                <a:r>
                  <a:rPr lang="es-PE" sz="1400" dirty="0" err="1"/>
                  <a:t>cards</a:t>
                </a:r>
                <a:r>
                  <a:rPr lang="es-PE" sz="1400" dirty="0"/>
                  <a:t> </a:t>
                </a:r>
                <a:r>
                  <a:rPr lang="es-PE" sz="1400" dirty="0" err="1"/>
                  <a:t>or</a:t>
                </a:r>
                <a:r>
                  <a:rPr lang="es-PE" sz="1400" dirty="0"/>
                  <a:t> </a:t>
                </a:r>
                <a:r>
                  <a:rPr lang="es-PE" sz="1400" dirty="0" err="1"/>
                  <a:t>the</a:t>
                </a:r>
                <a:r>
                  <a:rPr lang="es-PE" sz="1400" dirty="0"/>
                  <a:t> net </a:t>
                </a:r>
                <a:r>
                  <a:rPr lang="es-PE" sz="1400" dirty="0" err="1"/>
                  <a:t>cost</a:t>
                </a:r>
                <a:r>
                  <a:rPr lang="es-PE" sz="1400" dirty="0"/>
                  <a:t> </a:t>
                </a:r>
                <a:r>
                  <a:rPr lang="es-PE" sz="1400" dirty="0" err="1"/>
                  <a:t>of</a:t>
                </a:r>
                <a:r>
                  <a:rPr lang="es-PE" sz="1400" dirty="0"/>
                  <a:t> cash, and</a:t>
                </a:r>
                <a:endParaRPr lang="es-MX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PE" sz="1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MX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s-PE" sz="1400" dirty="0">
                    <a:solidFill>
                      <a:schemeClr val="tx1"/>
                    </a:solidFill>
                  </a:rPr>
                  <a:t>: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is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the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acquirer’s</a:t>
                </a:r>
                <a:r>
                  <a:rPr lang="es-PE" sz="1400" dirty="0">
                    <a:solidFill>
                      <a:schemeClr val="tx1"/>
                    </a:solidFill>
                  </a:rPr>
                  <a:t> </a:t>
                </a:r>
                <a:r>
                  <a:rPr lang="es-PE" sz="1400" dirty="0" err="1">
                    <a:solidFill>
                      <a:schemeClr val="tx1"/>
                    </a:solidFill>
                  </a:rPr>
                  <a:t>cost</a:t>
                </a:r>
                <a:r>
                  <a:rPr lang="es-PE" sz="1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BA53674B-1B73-4E70-A621-CC1B69B3B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22" y="4826941"/>
                <a:ext cx="7290360" cy="1508105"/>
              </a:xfrm>
              <a:prstGeom prst="rect">
                <a:avLst/>
              </a:prstGeom>
              <a:blipFill>
                <a:blip r:embed="rId4"/>
                <a:stretch>
                  <a:fillRect l="-251" b="-3239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CA5B6977-A2C0-4FD5-AB11-ECD420779973}"/>
              </a:ext>
            </a:extLst>
          </p:cNvPr>
          <p:cNvSpPr txBox="1"/>
          <p:nvPr/>
        </p:nvSpPr>
        <p:spPr>
          <a:xfrm>
            <a:off x="8117944" y="2842453"/>
            <a:ext cx="5688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b="0" dirty="0">
                <a:solidFill>
                  <a:schemeClr val="tx1"/>
                </a:solidFill>
              </a:rPr>
              <a:t>(1)</a:t>
            </a:r>
            <a:endParaRPr lang="es-PE" sz="22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AEACDA05-EE06-46B0-A9CA-AA7F7C7A0C8A}"/>
              </a:ext>
            </a:extLst>
          </p:cNvPr>
          <p:cNvSpPr txBox="1"/>
          <p:nvPr/>
        </p:nvSpPr>
        <p:spPr>
          <a:xfrm>
            <a:off x="8117944" y="5273218"/>
            <a:ext cx="5688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b="0" dirty="0">
                <a:solidFill>
                  <a:schemeClr val="tx1"/>
                </a:solidFill>
              </a:rPr>
              <a:t>(2)</a:t>
            </a:r>
            <a:endParaRPr lang="es-PE" sz="2200" dirty="0"/>
          </a:p>
        </p:txBody>
      </p:sp>
    </p:spTree>
    <p:extLst>
      <p:ext uri="{BB962C8B-B14F-4D97-AF65-F5344CB8AC3E}">
        <p14:creationId xmlns:p14="http://schemas.microsoft.com/office/powerpoint/2010/main" val="1076823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F868EC-D50F-4CDD-9F85-1FD710484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err="1"/>
              <a:t>Tourist</a:t>
            </a:r>
            <a:r>
              <a:rPr lang="es-ES" sz="4000" dirty="0"/>
              <a:t> Test </a:t>
            </a:r>
            <a:r>
              <a:rPr lang="es-ES" sz="4000" dirty="0" err="1"/>
              <a:t>with</a:t>
            </a:r>
            <a:r>
              <a:rPr lang="es-ES" sz="4000" dirty="0"/>
              <a:t> </a:t>
            </a:r>
            <a:r>
              <a:rPr lang="es-ES" sz="4000" dirty="0" err="1"/>
              <a:t>tax</a:t>
            </a:r>
            <a:r>
              <a:rPr lang="es-ES" sz="4000" dirty="0"/>
              <a:t> evasión (I)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4115EDD-622E-4970-98E3-E091B000B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0784"/>
            <a:ext cx="8229600" cy="4752416"/>
          </a:xfrm>
        </p:spPr>
        <p:txBody>
          <a:bodyPr/>
          <a:lstStyle/>
          <a:p>
            <a:pPr algn="just"/>
            <a:r>
              <a:rPr lang="en-US" sz="2200" dirty="0"/>
              <a:t>In RT 2011, the operating costs are the main factors involved in accepting </a:t>
            </a:r>
            <a:r>
              <a:rPr lang="en-US" sz="2200" dirty="0" smtClean="0"/>
              <a:t>debit card </a:t>
            </a:r>
            <a:r>
              <a:rPr lang="en-US" sz="2200" dirty="0"/>
              <a:t>payments. However, for developing countries like Peru, there is another factor to consider in the merchant’s decision: tax evasion (associated with cash payments). </a:t>
            </a:r>
          </a:p>
          <a:p>
            <a:pPr algn="just"/>
            <a:endParaRPr lang="en-US" sz="600" dirty="0"/>
          </a:p>
          <a:p>
            <a:pPr algn="just"/>
            <a:r>
              <a:rPr lang="en-US" sz="2200" dirty="0"/>
              <a:t>This concept was developed by </a:t>
            </a:r>
            <a:r>
              <a:rPr lang="en-US" sz="2200" dirty="0" err="1"/>
              <a:t>Aurazo</a:t>
            </a:r>
            <a:r>
              <a:rPr lang="en-US" sz="2200" dirty="0"/>
              <a:t> and Vasquez (2020) who included evasion of the VAT in cash payments in the tourist test model. </a:t>
            </a:r>
          </a:p>
          <a:p>
            <a:pPr algn="just"/>
            <a:endParaRPr lang="en-US" sz="600" dirty="0"/>
          </a:p>
          <a:p>
            <a:pPr algn="just"/>
            <a:r>
              <a:rPr lang="en-US" sz="2200" dirty="0"/>
              <a:t>The idea is that a share of cash payments are not reported to the Tax Authority, so merchants receive an extra benefit derived from evading VAT when accepting cash payments.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9103725-A9AA-455A-AA1E-9B25C804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8</a:t>
            </a:fld>
            <a:endParaRPr lang="es-MX" altLang="en-US"/>
          </a:p>
        </p:txBody>
      </p:sp>
    </p:spTree>
    <p:extLst>
      <p:ext uri="{BB962C8B-B14F-4D97-AF65-F5344CB8AC3E}">
        <p14:creationId xmlns:p14="http://schemas.microsoft.com/office/powerpoint/2010/main" val="1014163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CC2A2A-8595-4BD6-8751-07AF26968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642942"/>
          </a:xfrm>
        </p:spPr>
        <p:txBody>
          <a:bodyPr/>
          <a:lstStyle/>
          <a:p>
            <a:r>
              <a:rPr lang="es-ES" sz="4000" dirty="0" err="1"/>
              <a:t>Tourist</a:t>
            </a:r>
            <a:r>
              <a:rPr lang="es-ES" sz="4000" dirty="0"/>
              <a:t> test </a:t>
            </a:r>
            <a:r>
              <a:rPr lang="es-ES" sz="4000" dirty="0" err="1"/>
              <a:t>with</a:t>
            </a:r>
            <a:r>
              <a:rPr lang="es-ES" sz="4000" dirty="0"/>
              <a:t> </a:t>
            </a:r>
            <a:r>
              <a:rPr lang="es-ES" sz="4000" dirty="0" err="1"/>
              <a:t>tax</a:t>
            </a:r>
            <a:r>
              <a:rPr lang="es-ES" sz="4000" dirty="0"/>
              <a:t> evasión (II)</a:t>
            </a:r>
            <a:endParaRPr lang="es-P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1B244AC1-403D-43FC-9627-D9881C69BF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60362"/>
                <a:ext cx="8229600" cy="4964982"/>
              </a:xfrm>
            </p:spPr>
            <p:txBody>
              <a:bodyPr/>
              <a:lstStyle/>
              <a:p>
                <a:pPr algn="just"/>
                <a:r>
                  <a:rPr lang="es-PE" sz="2200" dirty="0"/>
                  <a:t>We can compute </a:t>
                </a:r>
                <a:r>
                  <a:rPr lang="es-PE" sz="2200" dirty="0" err="1"/>
                  <a:t>the</a:t>
                </a:r>
                <a:r>
                  <a:rPr lang="es-PE" sz="2200" dirty="0"/>
                  <a:t> </a:t>
                </a:r>
                <a:r>
                  <a:rPr lang="es-PE" sz="2200" dirty="0" err="1"/>
                  <a:t>benefit</a:t>
                </a:r>
                <a:r>
                  <a:rPr lang="es-PE" sz="2200" dirty="0"/>
                  <a:t> </a:t>
                </a:r>
                <a:r>
                  <a:rPr lang="es-PE" sz="2200" dirty="0" err="1"/>
                  <a:t>from</a:t>
                </a:r>
                <a:r>
                  <a:rPr lang="es-PE" sz="2200" dirty="0"/>
                  <a:t> </a:t>
                </a:r>
                <a:r>
                  <a:rPr lang="es-PE" sz="2200" dirty="0" err="1"/>
                  <a:t>evading</a:t>
                </a:r>
                <a:r>
                  <a:rPr lang="es-PE" sz="2200" dirty="0"/>
                  <a:t> </a:t>
                </a:r>
                <a:r>
                  <a:rPr lang="es-PE" sz="2200" dirty="0" err="1"/>
                  <a:t>taxes</a:t>
                </a:r>
                <a:r>
                  <a:rPr lang="es-PE" sz="2200" dirty="0"/>
                  <a:t> in cash </a:t>
                </a:r>
                <a:r>
                  <a:rPr lang="es-PE" sz="2200" dirty="0" err="1"/>
                  <a:t>payments</a:t>
                </a:r>
                <a:r>
                  <a:rPr lang="es-PE" sz="2200" dirty="0"/>
                  <a:t> (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s-PE" sz="2200" dirty="0"/>
                  <a:t>) as: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𝜙</m:t>
                    </m:r>
                    <m:r>
                      <a:rPr lang="en-US" sz="22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s-PE" sz="22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a:rPr lang="en-US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  <m:r>
                      <a:rPr lang="en-US" sz="22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327025" lvl="1" indent="0">
                  <a:buNone/>
                </a:pPr>
                <a:r>
                  <a:rPr lang="en-US" sz="14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where:</a:t>
                </a:r>
              </a:p>
              <a:p>
                <a:pPr marL="327025" lvl="1" indent="0">
                  <a:buNone/>
                </a:pPr>
                <a:r>
                  <a:rPr lang="en-US" sz="14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θ: </a:t>
                </a:r>
                <a:r>
                  <a:rPr lang="en-US" sz="1400" dirty="0">
                    <a:ea typeface="Times New Roman" panose="02020603050405020304" pitchFamily="18" charset="0"/>
                  </a:rPr>
                  <a:t>is the </a:t>
                </a:r>
                <a:r>
                  <a:rPr lang="en-US" sz="14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share of cash payments the merchant </a:t>
                </a:r>
                <a:r>
                  <a:rPr lang="en-US" sz="1400" dirty="0">
                    <a:ea typeface="Times New Roman" panose="02020603050405020304" pitchFamily="18" charset="0"/>
                  </a:rPr>
                  <a:t>reports (i.e. payments with invoice), and</a:t>
                </a:r>
              </a:p>
              <a:p>
                <a:pPr marL="327025" lvl="1" indent="0">
                  <a:buNone/>
                </a:pPr>
                <a14:m>
                  <m:oMath xmlns:m="http://schemas.openxmlformats.org/officeDocument/2006/math">
                    <m:r>
                      <a:rPr lang="en-US" sz="14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s-MX" sz="14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: </m:t>
                    </m:r>
                  </m:oMath>
                </a14:m>
                <a:r>
                  <a:rPr lang="en-US" sz="1400" dirty="0">
                    <a:ea typeface="Times New Roman" panose="02020603050405020304" pitchFamily="18" charset="0"/>
                  </a:rPr>
                  <a:t>is the Value Added Tax (VAT).</a:t>
                </a:r>
              </a:p>
              <a:p>
                <a:pPr algn="just"/>
                <a:r>
                  <a:rPr lang="en-US" sz="2200" dirty="0">
                    <a:ea typeface="+mn-ea"/>
                    <a:cs typeface="+mn-cs"/>
                  </a:rPr>
                  <a:t>Therefore, the interchange fee that meets the tourist test is now defined as:</a:t>
                </a:r>
              </a:p>
              <a:p>
                <a:pPr algn="just"/>
                <a:endParaRPr lang="en-US" sz="2200" dirty="0"/>
              </a:p>
              <a:p>
                <a:pPr marL="0" indent="0" algn="just">
                  <a:buNone/>
                </a:pPr>
                <a:endParaRPr lang="en-US" sz="2200" dirty="0"/>
              </a:p>
              <a:p>
                <a:pPr marL="0" indent="0" algn="just">
                  <a:buNone/>
                </a:pPr>
                <a:endParaRPr lang="en-US" sz="2200" dirty="0"/>
              </a:p>
              <a:p>
                <a:pPr algn="just"/>
                <a:r>
                  <a:rPr lang="en-US" sz="2200" dirty="0"/>
                  <a:t>Intuitively, the benefit from evading taxes reduces the net cost of cash, so the merchant discount rate should be </a:t>
                </a:r>
                <a:r>
                  <a:rPr lang="en-US" sz="2200" dirty="0" smtClean="0"/>
                  <a:t>lower in order to accept card payments. 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244AC1-403D-43FC-9627-D9881C69BF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60362"/>
                <a:ext cx="8229600" cy="4964982"/>
              </a:xfrm>
              <a:blipFill rotWithShape="1">
                <a:blip r:embed="rId2"/>
                <a:stretch>
                  <a:fillRect l="-74" t="-614" r="-963" b="-3071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95CFE0A-5FD1-4F76-A2FF-0A0B07D18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9</a:t>
            </a:fld>
            <a:endParaRPr lang="es-MX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xmlns="" id="{9F24342F-33A8-4B53-AA91-11EB8CA3C0F2}"/>
                  </a:ext>
                </a:extLst>
              </p:cNvPr>
              <p:cNvSpPr txBox="1"/>
              <p:nvPr/>
            </p:nvSpPr>
            <p:spPr>
              <a:xfrm>
                <a:off x="827584" y="4363833"/>
                <a:ext cx="7859216" cy="1415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s-PE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s-PE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s-E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𝜙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200" dirty="0">
                    <a:solidFill>
                      <a:schemeClr val="tx1"/>
                    </a:solidFill>
                  </a:rPr>
                  <a:t>Or equivalently: </a:t>
                </a:r>
              </a:p>
              <a:p>
                <a:pPr lvl="2" algn="ctr"/>
                <a:r>
                  <a:rPr lang="es-PE" sz="2200" dirty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s-E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s-PE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s-E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𝜙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	</a:t>
                </a:r>
                <a:r>
                  <a:rPr lang="en-US" dirty="0">
                    <a:solidFill>
                      <a:schemeClr val="tx1"/>
                    </a:solidFill>
                  </a:rPr>
                  <a:t>   	</a:t>
                </a:r>
                <a:endParaRPr lang="en-US" dirty="0"/>
              </a:p>
              <a:p>
                <a:pPr lvl="2" algn="ctr"/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9F24342F-33A8-4B53-AA91-11EB8CA3C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363833"/>
                <a:ext cx="7859216" cy="1415772"/>
              </a:xfrm>
              <a:prstGeom prst="rect">
                <a:avLst/>
              </a:prstGeom>
              <a:blipFill>
                <a:blip r:embed="rId3"/>
                <a:stretch>
                  <a:fillRect l="-1009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69A0836-E85F-4D47-A198-5A7329EABAF2}"/>
              </a:ext>
            </a:extLst>
          </p:cNvPr>
          <p:cNvSpPr txBox="1"/>
          <p:nvPr/>
        </p:nvSpPr>
        <p:spPr>
          <a:xfrm>
            <a:off x="8117944" y="4363833"/>
            <a:ext cx="5688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b="0" dirty="0">
                <a:solidFill>
                  <a:schemeClr val="tx1"/>
                </a:solidFill>
              </a:rPr>
              <a:t>(3)</a:t>
            </a:r>
            <a:endParaRPr lang="es-PE" sz="22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4922CEE-1239-4A63-A450-4F306950E9B9}"/>
              </a:ext>
            </a:extLst>
          </p:cNvPr>
          <p:cNvSpPr txBox="1"/>
          <p:nvPr/>
        </p:nvSpPr>
        <p:spPr>
          <a:xfrm>
            <a:off x="8117944" y="5091725"/>
            <a:ext cx="5688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b="0" dirty="0">
                <a:solidFill>
                  <a:schemeClr val="tx1"/>
                </a:solidFill>
              </a:rPr>
              <a:t>(4)</a:t>
            </a:r>
            <a:endParaRPr lang="es-PE" sz="2200" dirty="0"/>
          </a:p>
        </p:txBody>
      </p:sp>
    </p:spTree>
    <p:extLst>
      <p:ext uri="{BB962C8B-B14F-4D97-AF65-F5344CB8AC3E}">
        <p14:creationId xmlns:p14="http://schemas.microsoft.com/office/powerpoint/2010/main" val="3923428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>
            <a:extLst>
              <a:ext uri="{FF2B5EF4-FFF2-40B4-BE49-F238E27FC236}">
                <a16:creationId xmlns:a16="http://schemas.microsoft.com/office/drawing/2014/main" xmlns="" id="{1A251023-9EC1-43F2-9AA9-0887C6CF44E4}"/>
              </a:ext>
            </a:extLst>
          </p:cNvPr>
          <p:cNvSpPr/>
          <p:nvPr/>
        </p:nvSpPr>
        <p:spPr>
          <a:xfrm>
            <a:off x="0" y="1999505"/>
            <a:ext cx="9144000" cy="379548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xmlns="" id="{AE37D720-39B6-4551-8053-5B63F806EDBB}"/>
              </a:ext>
            </a:extLst>
          </p:cNvPr>
          <p:cNvSpPr/>
          <p:nvPr/>
        </p:nvSpPr>
        <p:spPr>
          <a:xfrm>
            <a:off x="-2365" y="2177816"/>
            <a:ext cx="9144000" cy="3438866"/>
          </a:xfrm>
          <a:prstGeom prst="rect">
            <a:avLst/>
          </a:prstGeom>
          <a:solidFill>
            <a:srgbClr val="4F81B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852E3158-9D27-4E52-BB60-1DABFA52D564}"/>
              </a:ext>
            </a:extLst>
          </p:cNvPr>
          <p:cNvSpPr txBox="1"/>
          <p:nvPr/>
        </p:nvSpPr>
        <p:spPr>
          <a:xfrm>
            <a:off x="197075" y="3195551"/>
            <a:ext cx="41754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Data and estimation approaches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Google Shape;353;p47">
            <a:extLst>
              <a:ext uri="{FF2B5EF4-FFF2-40B4-BE49-F238E27FC236}">
                <a16:creationId xmlns:a16="http://schemas.microsoft.com/office/drawing/2014/main" xmlns="" id="{2BA08642-BFEA-4E72-826B-82437C8B99E1}"/>
              </a:ext>
            </a:extLst>
          </p:cNvPr>
          <p:cNvSpPr txBox="1">
            <a:spLocks/>
          </p:cNvSpPr>
          <p:nvPr/>
        </p:nvSpPr>
        <p:spPr>
          <a:xfrm flipH="1">
            <a:off x="2699792" y="4019679"/>
            <a:ext cx="2979300" cy="7545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" sz="9600" kern="0" dirty="0">
                <a:solidFill>
                  <a:schemeClr val="bg1"/>
                </a:solidFill>
              </a:rPr>
              <a:t>3</a:t>
            </a:r>
            <a:endParaRPr lang="en-US" sz="9600" kern="0" dirty="0">
              <a:solidFill>
                <a:schemeClr val="bg1"/>
              </a:solidFill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0A6D5388-E4F7-4915-B5BE-54DFFFA67547}"/>
              </a:ext>
            </a:extLst>
          </p:cNvPr>
          <p:cNvCxnSpPr>
            <a:cxnSpLocks/>
          </p:cNvCxnSpPr>
          <p:nvPr/>
        </p:nvCxnSpPr>
        <p:spPr>
          <a:xfrm flipH="1">
            <a:off x="4569635" y="1999504"/>
            <a:ext cx="2365" cy="325062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562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1A411CC-4182-4CFB-AABD-2053AE01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52" y="961358"/>
            <a:ext cx="8229600" cy="642942"/>
          </a:xfrm>
        </p:spPr>
        <p:txBody>
          <a:bodyPr/>
          <a:lstStyle/>
          <a:p>
            <a:r>
              <a:rPr lang="es-ES" sz="4000" dirty="0" err="1"/>
              <a:t>The</a:t>
            </a:r>
            <a:r>
              <a:rPr lang="es-ES" sz="4000" dirty="0"/>
              <a:t> Small </a:t>
            </a:r>
            <a:r>
              <a:rPr lang="es-ES" sz="4000" dirty="0" err="1"/>
              <a:t>Merchants</a:t>
            </a:r>
            <a:r>
              <a:rPr lang="es-ES" sz="4000" dirty="0"/>
              <a:t> </a:t>
            </a:r>
            <a:r>
              <a:rPr lang="es-ES" sz="4000" dirty="0" err="1"/>
              <a:t>Survey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FA3786D-983F-4A2F-A7A8-D315AEF6C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5244" y="6324599"/>
            <a:ext cx="2133600" cy="457200"/>
          </a:xfrm>
        </p:spPr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11</a:t>
            </a:fld>
            <a:endParaRPr lang="es-MX" altLang="en-US" dirty="0"/>
          </a:p>
        </p:txBody>
      </p:sp>
      <p:sp>
        <p:nvSpPr>
          <p:cNvPr id="26" name="Oval 11">
            <a:extLst>
              <a:ext uri="{FF2B5EF4-FFF2-40B4-BE49-F238E27FC236}">
                <a16:creationId xmlns:a16="http://schemas.microsoft.com/office/drawing/2014/main" xmlns="" id="{269CF23E-33B3-43E2-B767-F668EAE7A702}"/>
              </a:ext>
            </a:extLst>
          </p:cNvPr>
          <p:cNvSpPr/>
          <p:nvPr/>
        </p:nvSpPr>
        <p:spPr>
          <a:xfrm>
            <a:off x="338194" y="4465814"/>
            <a:ext cx="1249102" cy="128133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altLang="ko-KR" sz="1400" b="1" dirty="0"/>
          </a:p>
        </p:txBody>
      </p:sp>
      <p:sp>
        <p:nvSpPr>
          <p:cNvPr id="27" name="Oval 12">
            <a:extLst>
              <a:ext uri="{FF2B5EF4-FFF2-40B4-BE49-F238E27FC236}">
                <a16:creationId xmlns:a16="http://schemas.microsoft.com/office/drawing/2014/main" xmlns="" id="{555D688A-F4DD-49C0-8564-93898A8A657E}"/>
              </a:ext>
            </a:extLst>
          </p:cNvPr>
          <p:cNvSpPr/>
          <p:nvPr/>
        </p:nvSpPr>
        <p:spPr>
          <a:xfrm>
            <a:off x="1720981" y="3737895"/>
            <a:ext cx="1441227" cy="144122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9" name="Oval 14">
            <a:extLst>
              <a:ext uri="{FF2B5EF4-FFF2-40B4-BE49-F238E27FC236}">
                <a16:creationId xmlns:a16="http://schemas.microsoft.com/office/drawing/2014/main" xmlns="" id="{809D544B-A6A3-458F-8C40-946581A32D5B}"/>
              </a:ext>
            </a:extLst>
          </p:cNvPr>
          <p:cNvSpPr/>
          <p:nvPr/>
        </p:nvSpPr>
        <p:spPr>
          <a:xfrm>
            <a:off x="905001" y="1676949"/>
            <a:ext cx="1878793" cy="18786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8" name="Oval 13">
            <a:extLst>
              <a:ext uri="{FF2B5EF4-FFF2-40B4-BE49-F238E27FC236}">
                <a16:creationId xmlns:a16="http://schemas.microsoft.com/office/drawing/2014/main" xmlns="" id="{2A284F62-1380-4278-A689-C7BD307BE0A5}"/>
              </a:ext>
            </a:extLst>
          </p:cNvPr>
          <p:cNvSpPr/>
          <p:nvPr/>
        </p:nvSpPr>
        <p:spPr>
          <a:xfrm>
            <a:off x="475118" y="3072983"/>
            <a:ext cx="1287121" cy="1287121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xmlns="" id="{66118A62-A8D2-4986-97E6-D55EFE46E7B0}"/>
              </a:ext>
            </a:extLst>
          </p:cNvPr>
          <p:cNvSpPr txBox="1"/>
          <p:nvPr/>
        </p:nvSpPr>
        <p:spPr>
          <a:xfrm>
            <a:off x="1784697" y="4350980"/>
            <a:ext cx="12872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Between April-July 2019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6" name="Group 31">
            <a:extLst>
              <a:ext uri="{FF2B5EF4-FFF2-40B4-BE49-F238E27FC236}">
                <a16:creationId xmlns:a16="http://schemas.microsoft.com/office/drawing/2014/main" xmlns="" id="{B804652D-4945-463E-A2CC-DA4BA4B2CE71}"/>
              </a:ext>
            </a:extLst>
          </p:cNvPr>
          <p:cNvGrpSpPr/>
          <p:nvPr/>
        </p:nvGrpSpPr>
        <p:grpSpPr>
          <a:xfrm>
            <a:off x="496982" y="3278708"/>
            <a:ext cx="1287121" cy="680427"/>
            <a:chOff x="3233575" y="1769881"/>
            <a:chExt cx="1400519" cy="977064"/>
          </a:xfrm>
        </p:grpSpPr>
        <p:sp>
          <p:nvSpPr>
            <p:cNvPr id="37" name="TextBox 25">
              <a:extLst>
                <a:ext uri="{FF2B5EF4-FFF2-40B4-BE49-F238E27FC236}">
                  <a16:creationId xmlns:a16="http://schemas.microsoft.com/office/drawing/2014/main" xmlns="" id="{BD71CB0C-A0B4-484C-8AD8-E0079794F278}"/>
                </a:ext>
              </a:extLst>
            </p:cNvPr>
            <p:cNvSpPr txBox="1"/>
            <p:nvPr/>
          </p:nvSpPr>
          <p:spPr>
            <a:xfrm>
              <a:off x="3233575" y="1769881"/>
              <a:ext cx="1400519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1 063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xmlns="" id="{D2D16BCD-D3C0-4E1B-8BD6-D80F2167F233}"/>
                </a:ext>
              </a:extLst>
            </p:cNvPr>
            <p:cNvSpPr txBox="1"/>
            <p:nvPr/>
          </p:nvSpPr>
          <p:spPr>
            <a:xfrm>
              <a:off x="3243490" y="2171403"/>
              <a:ext cx="1323646" cy="575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Small merchants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28">
            <a:extLst>
              <a:ext uri="{FF2B5EF4-FFF2-40B4-BE49-F238E27FC236}">
                <a16:creationId xmlns:a16="http://schemas.microsoft.com/office/drawing/2014/main" xmlns="" id="{FCDE8B2C-37A6-47F8-B422-FDD21C8708FD}"/>
              </a:ext>
            </a:extLst>
          </p:cNvPr>
          <p:cNvGrpSpPr/>
          <p:nvPr/>
        </p:nvGrpSpPr>
        <p:grpSpPr>
          <a:xfrm>
            <a:off x="923034" y="2197887"/>
            <a:ext cx="1878793" cy="992133"/>
            <a:chOff x="3233964" y="1954419"/>
            <a:chExt cx="1400519" cy="645922"/>
          </a:xfrm>
        </p:grpSpPr>
        <p:sp>
          <p:nvSpPr>
            <p:cNvPr id="40" name="TextBox 28">
              <a:extLst>
                <a:ext uri="{FF2B5EF4-FFF2-40B4-BE49-F238E27FC236}">
                  <a16:creationId xmlns:a16="http://schemas.microsoft.com/office/drawing/2014/main" xmlns="" id="{6A323390-12DF-469C-97FA-E2B85554E5A4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40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2"/>
                  </a:solidFill>
                  <a:cs typeface="Arial" pitchFamily="34" charset="0"/>
                </a:rPr>
                <a:t>Objective population</a:t>
              </a:r>
              <a:endParaRPr lang="ko-KR" altLang="en-US" sz="14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41" name="TextBox 29">
              <a:extLst>
                <a:ext uri="{FF2B5EF4-FFF2-40B4-BE49-F238E27FC236}">
                  <a16:creationId xmlns:a16="http://schemas.microsoft.com/office/drawing/2014/main" xmlns="" id="{6FF8E28A-0D72-4C7C-BD19-59AE437EADE1}"/>
                </a:ext>
              </a:extLst>
            </p:cNvPr>
            <p:cNvSpPr txBox="1"/>
            <p:nvPr/>
          </p:nvSpPr>
          <p:spPr>
            <a:xfrm>
              <a:off x="3259971" y="2259702"/>
              <a:ext cx="1320690" cy="340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2"/>
                  </a:solidFill>
                  <a:cs typeface="Arial" pitchFamily="34" charset="0"/>
                </a:rPr>
                <a:t>Small merchants with a POS</a:t>
              </a:r>
              <a:endParaRPr lang="ko-KR" altLang="en-US" sz="1400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</p:grpSp>
      <p:grpSp>
        <p:nvGrpSpPr>
          <p:cNvPr id="46" name="그룹 4">
            <a:extLst>
              <a:ext uri="{FF2B5EF4-FFF2-40B4-BE49-F238E27FC236}">
                <a16:creationId xmlns:a16="http://schemas.microsoft.com/office/drawing/2014/main" xmlns="" id="{10303C33-4C66-4348-A9A9-44839EC5B03D}"/>
              </a:ext>
            </a:extLst>
          </p:cNvPr>
          <p:cNvGrpSpPr/>
          <p:nvPr/>
        </p:nvGrpSpPr>
        <p:grpSpPr>
          <a:xfrm>
            <a:off x="475679" y="2045930"/>
            <a:ext cx="968128" cy="827136"/>
            <a:chOff x="595505" y="2676523"/>
            <a:chExt cx="3699190" cy="2629754"/>
          </a:xfrm>
        </p:grpSpPr>
        <p:grpSp>
          <p:nvGrpSpPr>
            <p:cNvPr id="47" name="Group 8">
              <a:extLst>
                <a:ext uri="{FF2B5EF4-FFF2-40B4-BE49-F238E27FC236}">
                  <a16:creationId xmlns:a16="http://schemas.microsoft.com/office/drawing/2014/main" xmlns="" id="{4F9F5CF8-76B6-4A58-A833-75FA2CC3DC7E}"/>
                </a:ext>
              </a:extLst>
            </p:cNvPr>
            <p:cNvGrpSpPr/>
            <p:nvPr/>
          </p:nvGrpSpPr>
          <p:grpSpPr>
            <a:xfrm>
              <a:off x="595505" y="2676523"/>
              <a:ext cx="2943711" cy="2629754"/>
              <a:chOff x="-218628" y="1563638"/>
              <a:chExt cx="2943711" cy="2629754"/>
            </a:xfrm>
          </p:grpSpPr>
          <p:sp>
            <p:nvSpPr>
              <p:cNvPr id="59" name="Oval 20">
                <a:extLst>
                  <a:ext uri="{FF2B5EF4-FFF2-40B4-BE49-F238E27FC236}">
                    <a16:creationId xmlns:a16="http://schemas.microsoft.com/office/drawing/2014/main" xmlns="" id="{1A183A1D-B8B6-4171-B999-3763055FB092}"/>
                  </a:ext>
                </a:extLst>
              </p:cNvPr>
              <p:cNvSpPr/>
              <p:nvPr/>
            </p:nvSpPr>
            <p:spPr>
              <a:xfrm>
                <a:off x="-218628" y="3808671"/>
                <a:ext cx="2232248" cy="38472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grpSp>
            <p:nvGrpSpPr>
              <p:cNvPr id="60" name="Group 21">
                <a:extLst>
                  <a:ext uri="{FF2B5EF4-FFF2-40B4-BE49-F238E27FC236}">
                    <a16:creationId xmlns:a16="http://schemas.microsoft.com/office/drawing/2014/main" xmlns="" id="{5D4F8B02-8081-487C-941A-7C083FE851B5}"/>
                  </a:ext>
                </a:extLst>
              </p:cNvPr>
              <p:cNvGrpSpPr/>
              <p:nvPr/>
            </p:nvGrpSpPr>
            <p:grpSpPr>
              <a:xfrm>
                <a:off x="276811" y="1563638"/>
                <a:ext cx="2448272" cy="2448272"/>
                <a:chOff x="276811" y="1563638"/>
                <a:chExt cx="2448272" cy="2448272"/>
              </a:xfrm>
              <a:scene3d>
                <a:camera prst="perspectiveRight">
                  <a:rot lat="0" lon="18299991" rev="900000"/>
                </a:camera>
                <a:lightRig rig="threePt" dir="t"/>
              </a:scene3d>
            </p:grpSpPr>
            <p:sp>
              <p:nvSpPr>
                <p:cNvPr id="61" name="Oval 22">
                  <a:extLst>
                    <a:ext uri="{FF2B5EF4-FFF2-40B4-BE49-F238E27FC236}">
                      <a16:creationId xmlns:a16="http://schemas.microsoft.com/office/drawing/2014/main" xmlns="" id="{DF8844C2-5BC9-4DC6-A821-31EE1574E212}"/>
                    </a:ext>
                  </a:extLst>
                </p:cNvPr>
                <p:cNvSpPr/>
                <p:nvPr/>
              </p:nvSpPr>
              <p:spPr>
                <a:xfrm>
                  <a:off x="276811" y="1563638"/>
                  <a:ext cx="2448272" cy="244827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62" name="Oval 23">
                  <a:extLst>
                    <a:ext uri="{FF2B5EF4-FFF2-40B4-BE49-F238E27FC236}">
                      <a16:creationId xmlns:a16="http://schemas.microsoft.com/office/drawing/2014/main" xmlns="" id="{15B85172-43BF-4EE5-ACA7-0CB3F0FFA3BD}"/>
                    </a:ext>
                  </a:extLst>
                </p:cNvPr>
                <p:cNvSpPr/>
                <p:nvPr/>
              </p:nvSpPr>
              <p:spPr>
                <a:xfrm>
                  <a:off x="492835" y="1779662"/>
                  <a:ext cx="2016224" cy="2016224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63" name="Oval 24">
                  <a:extLst>
                    <a:ext uri="{FF2B5EF4-FFF2-40B4-BE49-F238E27FC236}">
                      <a16:creationId xmlns:a16="http://schemas.microsoft.com/office/drawing/2014/main" xmlns="" id="{3DD918A8-DBBE-44D3-8086-7148EBF9EEF9}"/>
                    </a:ext>
                  </a:extLst>
                </p:cNvPr>
                <p:cNvSpPr/>
                <p:nvPr/>
              </p:nvSpPr>
              <p:spPr>
                <a:xfrm>
                  <a:off x="677047" y="1963874"/>
                  <a:ext cx="1647800" cy="16478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64" name="Oval 25">
                  <a:extLst>
                    <a:ext uri="{FF2B5EF4-FFF2-40B4-BE49-F238E27FC236}">
                      <a16:creationId xmlns:a16="http://schemas.microsoft.com/office/drawing/2014/main" xmlns="" id="{3E4C0551-8038-4D8F-8F61-CD3052FDE201}"/>
                    </a:ext>
                  </a:extLst>
                </p:cNvPr>
                <p:cNvSpPr/>
                <p:nvPr/>
              </p:nvSpPr>
              <p:spPr>
                <a:xfrm>
                  <a:off x="861259" y="2148086"/>
                  <a:ext cx="1279376" cy="1279376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65" name="Oval 26">
                  <a:extLst>
                    <a:ext uri="{FF2B5EF4-FFF2-40B4-BE49-F238E27FC236}">
                      <a16:creationId xmlns:a16="http://schemas.microsoft.com/office/drawing/2014/main" xmlns="" id="{A6D1EEE6-B91B-4C4B-92E6-99120C02E14B}"/>
                    </a:ext>
                  </a:extLst>
                </p:cNvPr>
                <p:cNvSpPr/>
                <p:nvPr/>
              </p:nvSpPr>
              <p:spPr>
                <a:xfrm>
                  <a:off x="1045471" y="2332298"/>
                  <a:ext cx="910952" cy="910952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66" name="Oval 27">
                  <a:extLst>
                    <a:ext uri="{FF2B5EF4-FFF2-40B4-BE49-F238E27FC236}">
                      <a16:creationId xmlns:a16="http://schemas.microsoft.com/office/drawing/2014/main" xmlns="" id="{D7258B4F-B91D-470A-B4AF-9C7B455EEBA3}"/>
                    </a:ext>
                  </a:extLst>
                </p:cNvPr>
                <p:cNvSpPr/>
                <p:nvPr/>
              </p:nvSpPr>
              <p:spPr>
                <a:xfrm>
                  <a:off x="1229522" y="2516349"/>
                  <a:ext cx="542851" cy="542851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67" name="Oval 28">
                  <a:extLst>
                    <a:ext uri="{FF2B5EF4-FFF2-40B4-BE49-F238E27FC236}">
                      <a16:creationId xmlns:a16="http://schemas.microsoft.com/office/drawing/2014/main" xmlns="" id="{887FEE70-DCED-4490-B0F6-B580AD01BAE8}"/>
                    </a:ext>
                  </a:extLst>
                </p:cNvPr>
                <p:cNvSpPr/>
                <p:nvPr/>
              </p:nvSpPr>
              <p:spPr>
                <a:xfrm>
                  <a:off x="1377891" y="2664718"/>
                  <a:ext cx="246112" cy="24611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48" name="Group 9">
              <a:extLst>
                <a:ext uri="{FF2B5EF4-FFF2-40B4-BE49-F238E27FC236}">
                  <a16:creationId xmlns:a16="http://schemas.microsoft.com/office/drawing/2014/main" xmlns="" id="{858B4ADD-C510-4CFF-AED1-307649E4A8D6}"/>
                </a:ext>
              </a:extLst>
            </p:cNvPr>
            <p:cNvGrpSpPr/>
            <p:nvPr/>
          </p:nvGrpSpPr>
          <p:grpSpPr>
            <a:xfrm>
              <a:off x="2284260" y="2825026"/>
              <a:ext cx="2010435" cy="954090"/>
              <a:chOff x="1719925" y="2675941"/>
              <a:chExt cx="2010435" cy="954090"/>
            </a:xfrm>
          </p:grpSpPr>
          <p:sp>
            <p:nvSpPr>
              <p:cNvPr id="49" name="Parallelogram 10">
                <a:extLst>
                  <a:ext uri="{FF2B5EF4-FFF2-40B4-BE49-F238E27FC236}">
                    <a16:creationId xmlns:a16="http://schemas.microsoft.com/office/drawing/2014/main" xmlns="" id="{17284587-1BE9-49EF-9A9B-03E2EC4C94EE}"/>
                  </a:ext>
                </a:extLst>
              </p:cNvPr>
              <p:cNvSpPr/>
              <p:nvPr/>
            </p:nvSpPr>
            <p:spPr>
              <a:xfrm rot="8894940">
                <a:off x="2608993" y="2707412"/>
                <a:ext cx="1054848" cy="208549"/>
              </a:xfrm>
              <a:prstGeom prst="parallelogram">
                <a:avLst>
                  <a:gd name="adj" fmla="val 19222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50" name="Rectangle 34">
                <a:extLst>
                  <a:ext uri="{FF2B5EF4-FFF2-40B4-BE49-F238E27FC236}">
                    <a16:creationId xmlns:a16="http://schemas.microsoft.com/office/drawing/2014/main" xmlns="" id="{33951908-ED96-4854-AE05-DAA4AC7B724D}"/>
                  </a:ext>
                </a:extLst>
              </p:cNvPr>
              <p:cNvSpPr/>
              <p:nvPr/>
            </p:nvSpPr>
            <p:spPr>
              <a:xfrm rot="19800000">
                <a:off x="1719925" y="3606561"/>
                <a:ext cx="459118" cy="23470"/>
              </a:xfrm>
              <a:custGeom>
                <a:avLst/>
                <a:gdLst/>
                <a:ahLst/>
                <a:cxnLst/>
                <a:rect l="l" t="t" r="r" b="b"/>
                <a:pathLst>
                  <a:path w="704227" h="36000">
                    <a:moveTo>
                      <a:pt x="0" y="0"/>
                    </a:moveTo>
                    <a:lnTo>
                      <a:pt x="704227" y="0"/>
                    </a:lnTo>
                    <a:lnTo>
                      <a:pt x="704227" y="36000"/>
                    </a:lnTo>
                    <a:lnTo>
                      <a:pt x="0" y="360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grpSp>
            <p:nvGrpSpPr>
              <p:cNvPr id="51" name="Group 12">
                <a:extLst>
                  <a:ext uri="{FF2B5EF4-FFF2-40B4-BE49-F238E27FC236}">
                    <a16:creationId xmlns:a16="http://schemas.microsoft.com/office/drawing/2014/main" xmlns="" id="{F9739CFF-36FB-4FA2-90F3-1CE7932B89B8}"/>
                  </a:ext>
                </a:extLst>
              </p:cNvPr>
              <p:cNvGrpSpPr/>
              <p:nvPr/>
            </p:nvGrpSpPr>
            <p:grpSpPr>
              <a:xfrm rot="19800000">
                <a:off x="1953619" y="2675941"/>
                <a:ext cx="1776741" cy="850143"/>
                <a:chOff x="1475656" y="3331348"/>
                <a:chExt cx="2725289" cy="1304008"/>
              </a:xfrm>
            </p:grpSpPr>
            <p:sp>
              <p:nvSpPr>
                <p:cNvPr id="52" name="Parallelogram 13">
                  <a:extLst>
                    <a:ext uri="{FF2B5EF4-FFF2-40B4-BE49-F238E27FC236}">
                      <a16:creationId xmlns:a16="http://schemas.microsoft.com/office/drawing/2014/main" xmlns="" id="{7B7100C7-E967-4F4F-86FF-09CE760DBEED}"/>
                    </a:ext>
                  </a:extLst>
                </p:cNvPr>
                <p:cNvSpPr/>
                <p:nvPr/>
              </p:nvSpPr>
              <p:spPr>
                <a:xfrm rot="10680000" flipH="1">
                  <a:off x="2793781" y="4038221"/>
                  <a:ext cx="1201834" cy="597135"/>
                </a:xfrm>
                <a:prstGeom prst="parallelogram">
                  <a:avLst>
                    <a:gd name="adj" fmla="val 62269"/>
                  </a:avLst>
                </a:prstGeom>
                <a:gradFill>
                  <a:gsLst>
                    <a:gs pos="0">
                      <a:schemeClr val="accent1">
                        <a:lumMod val="60000"/>
                      </a:schemeClr>
                    </a:gs>
                    <a:gs pos="100000">
                      <a:schemeClr val="accent1">
                        <a:lumMod val="60000"/>
                      </a:schemeClr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53" name="Parallelogram 14">
                  <a:extLst>
                    <a:ext uri="{FF2B5EF4-FFF2-40B4-BE49-F238E27FC236}">
                      <a16:creationId xmlns:a16="http://schemas.microsoft.com/office/drawing/2014/main" xmlns="" id="{97F813A4-9979-47B5-BCCF-0B450D632B52}"/>
                    </a:ext>
                  </a:extLst>
                </p:cNvPr>
                <p:cNvSpPr/>
                <p:nvPr/>
              </p:nvSpPr>
              <p:spPr>
                <a:xfrm rot="10920000">
                  <a:off x="2793780" y="3331348"/>
                  <a:ext cx="1201834" cy="597136"/>
                </a:xfrm>
                <a:prstGeom prst="parallelogram">
                  <a:avLst>
                    <a:gd name="adj" fmla="val 62269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grpSp>
              <p:nvGrpSpPr>
                <p:cNvPr id="54" name="Group 15">
                  <a:extLst>
                    <a:ext uri="{FF2B5EF4-FFF2-40B4-BE49-F238E27FC236}">
                      <a16:creationId xmlns:a16="http://schemas.microsoft.com/office/drawing/2014/main" xmlns="" id="{AA8EFDB7-8283-4DDF-A774-039C0E6C611E}"/>
                    </a:ext>
                  </a:extLst>
                </p:cNvPr>
                <p:cNvGrpSpPr/>
                <p:nvPr/>
              </p:nvGrpSpPr>
              <p:grpSpPr>
                <a:xfrm>
                  <a:off x="1475656" y="3862964"/>
                  <a:ext cx="2152334" cy="246090"/>
                  <a:chOff x="1688158" y="3440846"/>
                  <a:chExt cx="1659706" cy="379529"/>
                </a:xfrm>
              </p:grpSpPr>
              <p:sp>
                <p:nvSpPr>
                  <p:cNvPr id="56" name="Trapezoid 33">
                    <a:extLst>
                      <a:ext uri="{FF2B5EF4-FFF2-40B4-BE49-F238E27FC236}">
                        <a16:creationId xmlns:a16="http://schemas.microsoft.com/office/drawing/2014/main" xmlns="" id="{17D136FD-F5D0-4024-A8FC-846D2EE5F99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653493" y="3090551"/>
                    <a:ext cx="308621" cy="10801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621" h="1080120">
                        <a:moveTo>
                          <a:pt x="308621" y="1080120"/>
                        </a:moveTo>
                        <a:lnTo>
                          <a:pt x="232649" y="0"/>
                        </a:lnTo>
                        <a:lnTo>
                          <a:pt x="75972" y="0"/>
                        </a:lnTo>
                        <a:lnTo>
                          <a:pt x="0" y="108012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7" name="Chord 18">
                    <a:extLst>
                      <a:ext uri="{FF2B5EF4-FFF2-40B4-BE49-F238E27FC236}">
                        <a16:creationId xmlns:a16="http://schemas.microsoft.com/office/drawing/2014/main" xmlns="" id="{A7165754-DD74-4BB2-A880-DC1B414F1B4F}"/>
                      </a:ext>
                    </a:extLst>
                  </p:cNvPr>
                  <p:cNvSpPr/>
                  <p:nvPr/>
                </p:nvSpPr>
                <p:spPr>
                  <a:xfrm>
                    <a:off x="1688158" y="3454556"/>
                    <a:ext cx="155575" cy="352111"/>
                  </a:xfrm>
                  <a:prstGeom prst="chord">
                    <a:avLst>
                      <a:gd name="adj1" fmla="val 5391179"/>
                      <a:gd name="adj2" fmla="val 1620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8" name="Trapezoid 37">
                    <a:extLst>
                      <a:ext uri="{FF2B5EF4-FFF2-40B4-BE49-F238E27FC236}">
                        <a16:creationId xmlns:a16="http://schemas.microsoft.com/office/drawing/2014/main" xmlns="" id="{8103E7FF-64CE-4F05-B912-A34E8F43E8B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825951" y="3378583"/>
                    <a:ext cx="379529" cy="504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529" h="504056">
                        <a:moveTo>
                          <a:pt x="379529" y="504056"/>
                        </a:moveTo>
                        <a:lnTo>
                          <a:pt x="344075" y="0"/>
                        </a:lnTo>
                        <a:lnTo>
                          <a:pt x="35454" y="0"/>
                        </a:lnTo>
                        <a:lnTo>
                          <a:pt x="0" y="50405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55" name="Parallelogram 16">
                  <a:extLst>
                    <a:ext uri="{FF2B5EF4-FFF2-40B4-BE49-F238E27FC236}">
                      <a16:creationId xmlns:a16="http://schemas.microsoft.com/office/drawing/2014/main" xmlns="" id="{967D5094-1F67-494A-8ECF-896E5D476733}"/>
                    </a:ext>
                  </a:extLst>
                </p:cNvPr>
                <p:cNvSpPr/>
                <p:nvPr/>
              </p:nvSpPr>
              <p:spPr>
                <a:xfrm rot="10800000" flipH="1">
                  <a:off x="2788579" y="3979133"/>
                  <a:ext cx="1412366" cy="268133"/>
                </a:xfrm>
                <a:prstGeom prst="parallelogram">
                  <a:avLst>
                    <a:gd name="adj" fmla="val 205867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</p:grpSp>
      </p:grpSp>
      <p:sp>
        <p:nvSpPr>
          <p:cNvPr id="93" name="CuadroTexto 92">
            <a:extLst>
              <a:ext uri="{FF2B5EF4-FFF2-40B4-BE49-F238E27FC236}">
                <a16:creationId xmlns:a16="http://schemas.microsoft.com/office/drawing/2014/main" xmlns="" id="{9CE3CD98-1FDE-41D2-B017-429B2B2FAA55}"/>
              </a:ext>
            </a:extLst>
          </p:cNvPr>
          <p:cNvSpPr txBox="1"/>
          <p:nvPr/>
        </p:nvSpPr>
        <p:spPr>
          <a:xfrm>
            <a:off x="338194" y="5564926"/>
            <a:ext cx="2938155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tx2"/>
                </a:solidFill>
              </a:rPr>
              <a:t>The Survey collected four types of costs: customer service (front-office), operational management (back-office), taxes, and others.</a:t>
            </a:r>
            <a:endParaRPr lang="es-PE" sz="1400" dirty="0">
              <a:solidFill>
                <a:schemeClr val="tx2"/>
              </a:solidFill>
            </a:endParaRPr>
          </a:p>
        </p:txBody>
      </p:sp>
      <p:sp>
        <p:nvSpPr>
          <p:cNvPr id="6" name="Trapezoid 3">
            <a:extLst>
              <a:ext uri="{FF2B5EF4-FFF2-40B4-BE49-F238E27FC236}">
                <a16:creationId xmlns:a16="http://schemas.microsoft.com/office/drawing/2014/main" xmlns="" id="{4D8EFE86-D4B3-4F9F-B3DA-E3BC13245DCE}"/>
              </a:ext>
            </a:extLst>
          </p:cNvPr>
          <p:cNvSpPr>
            <a:spLocks noChangeAspect="1"/>
          </p:cNvSpPr>
          <p:nvPr/>
        </p:nvSpPr>
        <p:spPr>
          <a:xfrm>
            <a:off x="1146882" y="4482926"/>
            <a:ext cx="485043" cy="494346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xmlns="" id="{39637696-0349-458B-8534-BDCCF04489F6}"/>
              </a:ext>
            </a:extLst>
          </p:cNvPr>
          <p:cNvSpPr txBox="1"/>
          <p:nvPr/>
        </p:nvSpPr>
        <p:spPr>
          <a:xfrm>
            <a:off x="227077" y="4738918"/>
            <a:ext cx="14412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altLang="ko-KR" sz="1800" b="1" dirty="0">
                <a:solidFill>
                  <a:schemeClr val="bg1"/>
                </a:solidFill>
              </a:rPr>
              <a:t> 7 </a:t>
            </a:r>
          </a:p>
          <a:p>
            <a:pPr algn="ctr"/>
            <a:r>
              <a:rPr lang="es-MX" altLang="ko-KR" sz="1400" dirty="0" err="1">
                <a:solidFill>
                  <a:schemeClr val="bg1"/>
                </a:solidFill>
              </a:rPr>
              <a:t>main</a:t>
            </a:r>
            <a:r>
              <a:rPr lang="es-MX" altLang="ko-KR" sz="1400" dirty="0">
                <a:solidFill>
                  <a:schemeClr val="bg1"/>
                </a:solidFill>
              </a:rPr>
              <a:t> </a:t>
            </a:r>
            <a:r>
              <a:rPr lang="es-MX" altLang="ko-KR" sz="1400" dirty="0" err="1">
                <a:solidFill>
                  <a:schemeClr val="bg1"/>
                </a:solidFill>
              </a:rPr>
              <a:t>cities</a:t>
            </a:r>
            <a:r>
              <a:rPr lang="es-MX" altLang="ko-KR" sz="1400" dirty="0">
                <a:solidFill>
                  <a:schemeClr val="bg1"/>
                </a:solidFill>
              </a:rPr>
              <a:t> in </a:t>
            </a:r>
            <a:r>
              <a:rPr lang="es-MX" altLang="ko-KR" sz="1400" dirty="0" err="1">
                <a:solidFill>
                  <a:schemeClr val="bg1"/>
                </a:solidFill>
              </a:rPr>
              <a:t>Peru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97" name="Gráfico 96" descr="Calendario mensual con relleno sólido">
            <a:extLst>
              <a:ext uri="{FF2B5EF4-FFF2-40B4-BE49-F238E27FC236}">
                <a16:creationId xmlns:a16="http://schemas.microsoft.com/office/drawing/2014/main" xmlns="" id="{E464D165-B488-4777-AE24-A08DCA187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62790" y="3885470"/>
            <a:ext cx="531058" cy="531058"/>
          </a:xfrm>
          <a:prstGeom prst="rect">
            <a:avLst/>
          </a:prstGeom>
        </p:spPr>
      </p:pic>
      <p:sp>
        <p:nvSpPr>
          <p:cNvPr id="69" name="CuadroTexto 68">
            <a:extLst>
              <a:ext uri="{FF2B5EF4-FFF2-40B4-BE49-F238E27FC236}">
                <a16:creationId xmlns:a16="http://schemas.microsoft.com/office/drawing/2014/main" xmlns="" id="{35879F76-18CF-4D62-BBCA-9FCAB28B6D99}"/>
              </a:ext>
            </a:extLst>
          </p:cNvPr>
          <p:cNvSpPr txBox="1"/>
          <p:nvPr/>
        </p:nvSpPr>
        <p:spPr>
          <a:xfrm>
            <a:off x="5312750" y="1600060"/>
            <a:ext cx="1776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Some results:</a:t>
            </a:r>
          </a:p>
        </p:txBody>
      </p:sp>
      <p:pic>
        <p:nvPicPr>
          <p:cNvPr id="10" name="Gráfico 9" descr="Tarjeta de crédito con relleno sólido">
            <a:extLst>
              <a:ext uri="{FF2B5EF4-FFF2-40B4-BE49-F238E27FC236}">
                <a16:creationId xmlns:a16="http://schemas.microsoft.com/office/drawing/2014/main" xmlns="" id="{FC168486-5CD0-451A-8051-5A3166112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42499" y="3796515"/>
            <a:ext cx="547440" cy="547050"/>
          </a:xfrm>
          <a:prstGeom prst="rect">
            <a:avLst/>
          </a:prstGeom>
        </p:spPr>
      </p:pic>
      <p:pic>
        <p:nvPicPr>
          <p:cNvPr id="12" name="Gráfico 11" descr="Dinero con relleno sólido">
            <a:extLst>
              <a:ext uri="{FF2B5EF4-FFF2-40B4-BE49-F238E27FC236}">
                <a16:creationId xmlns:a16="http://schemas.microsoft.com/office/drawing/2014/main" xmlns="" id="{B4C03E4A-AC2C-45C9-9C07-04FC711332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440600" y="3829401"/>
            <a:ext cx="524669" cy="524669"/>
          </a:xfrm>
          <a:prstGeom prst="rect">
            <a:avLst/>
          </a:prstGeom>
        </p:spPr>
      </p:pic>
      <p:sp>
        <p:nvSpPr>
          <p:cNvPr id="74" name="CuadroTexto 73">
            <a:extLst>
              <a:ext uri="{FF2B5EF4-FFF2-40B4-BE49-F238E27FC236}">
                <a16:creationId xmlns:a16="http://schemas.microsoft.com/office/drawing/2014/main" xmlns="" id="{833CC708-0617-4751-AE2F-31FA407D47E6}"/>
              </a:ext>
            </a:extLst>
          </p:cNvPr>
          <p:cNvSpPr txBox="1"/>
          <p:nvPr/>
        </p:nvSpPr>
        <p:spPr>
          <a:xfrm>
            <a:off x="7362736" y="3784533"/>
            <a:ext cx="17393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 58</a:t>
            </a:r>
          </a:p>
          <a:p>
            <a:pPr algn="just"/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average ticket per </a:t>
            </a:r>
          </a:p>
          <a:p>
            <a:pPr algn="just"/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card payment </a:t>
            </a:r>
          </a:p>
          <a:p>
            <a:pPr algn="just"/>
            <a:endParaRPr lang="es-PE" sz="600" b="1" dirty="0">
              <a:solidFill>
                <a:schemeClr val="tx2"/>
              </a:solidFill>
            </a:endParaRPr>
          </a:p>
          <a:p>
            <a:pPr algn="just"/>
            <a:r>
              <a:rPr lang="es-PE" sz="1600" b="1" dirty="0">
                <a:solidFill>
                  <a:schemeClr val="tx2"/>
                </a:solidFill>
              </a:rPr>
              <a:t>87.4%</a:t>
            </a:r>
          </a:p>
          <a:p>
            <a:r>
              <a:rPr lang="es-PE" sz="1400" dirty="0" err="1">
                <a:solidFill>
                  <a:schemeClr val="tx2"/>
                </a:solidFill>
              </a:rPr>
              <a:t>frequency</a:t>
            </a:r>
            <a:r>
              <a:rPr lang="es-PE" sz="1400" dirty="0">
                <a:solidFill>
                  <a:schemeClr val="tx2"/>
                </a:solidFill>
              </a:rPr>
              <a:t> </a:t>
            </a:r>
            <a:r>
              <a:rPr lang="es-PE" sz="1400" dirty="0" err="1">
                <a:solidFill>
                  <a:schemeClr val="tx2"/>
                </a:solidFill>
              </a:rPr>
              <a:t>of</a:t>
            </a:r>
            <a:r>
              <a:rPr lang="es-PE" sz="1400" dirty="0">
                <a:solidFill>
                  <a:schemeClr val="tx2"/>
                </a:solidFill>
              </a:rPr>
              <a:t> </a:t>
            </a:r>
            <a:r>
              <a:rPr lang="es-PE" sz="1400" dirty="0" err="1">
                <a:solidFill>
                  <a:schemeClr val="tx2"/>
                </a:solidFill>
              </a:rPr>
              <a:t>providing</a:t>
            </a:r>
            <a:r>
              <a:rPr lang="es-PE" sz="1400" dirty="0">
                <a:solidFill>
                  <a:schemeClr val="tx2"/>
                </a:solidFill>
              </a:rPr>
              <a:t> </a:t>
            </a:r>
            <a:r>
              <a:rPr lang="es-PE" sz="1400" dirty="0" err="1">
                <a:solidFill>
                  <a:schemeClr val="tx2"/>
                </a:solidFill>
              </a:rPr>
              <a:t>receipts</a:t>
            </a:r>
            <a:endParaRPr lang="es-PE" sz="1400" dirty="0">
              <a:solidFill>
                <a:schemeClr val="tx2"/>
              </a:solidFill>
            </a:endParaRPr>
          </a:p>
          <a:p>
            <a:pPr algn="just"/>
            <a:endParaRPr lang="es-PE" sz="1400" dirty="0">
              <a:solidFill>
                <a:schemeClr val="tx2"/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xmlns="" id="{FDA05084-5728-4CC8-A798-DABD2DBCE971}"/>
              </a:ext>
            </a:extLst>
          </p:cNvPr>
          <p:cNvSpPr txBox="1"/>
          <p:nvPr/>
        </p:nvSpPr>
        <p:spPr>
          <a:xfrm>
            <a:off x="4025160" y="3819840"/>
            <a:ext cx="173930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 39</a:t>
            </a:r>
          </a:p>
          <a:p>
            <a:pPr algn="just"/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average ticket per </a:t>
            </a:r>
          </a:p>
          <a:p>
            <a:pPr algn="just"/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cash payment </a:t>
            </a:r>
          </a:p>
          <a:p>
            <a:pPr algn="just"/>
            <a:endParaRPr lang="es-PE" sz="600" b="1" dirty="0">
              <a:solidFill>
                <a:schemeClr val="tx2"/>
              </a:solidFill>
            </a:endParaRPr>
          </a:p>
          <a:p>
            <a:pPr algn="just"/>
            <a:r>
              <a:rPr lang="es-PE" sz="1600" b="1" dirty="0">
                <a:solidFill>
                  <a:schemeClr val="tx2"/>
                </a:solidFill>
              </a:rPr>
              <a:t>71.8%</a:t>
            </a:r>
          </a:p>
          <a:p>
            <a:r>
              <a:rPr lang="es-PE" sz="1400" dirty="0" err="1">
                <a:solidFill>
                  <a:schemeClr val="tx2"/>
                </a:solidFill>
              </a:rPr>
              <a:t>frequency</a:t>
            </a:r>
            <a:r>
              <a:rPr lang="es-PE" sz="1400" dirty="0">
                <a:solidFill>
                  <a:schemeClr val="tx2"/>
                </a:solidFill>
              </a:rPr>
              <a:t> </a:t>
            </a:r>
            <a:r>
              <a:rPr lang="es-PE" sz="1400" dirty="0" err="1">
                <a:solidFill>
                  <a:schemeClr val="tx2"/>
                </a:solidFill>
              </a:rPr>
              <a:t>of</a:t>
            </a:r>
            <a:r>
              <a:rPr lang="es-PE" sz="1400" dirty="0">
                <a:solidFill>
                  <a:schemeClr val="tx2"/>
                </a:solidFill>
              </a:rPr>
              <a:t> </a:t>
            </a:r>
            <a:r>
              <a:rPr lang="es-PE" sz="1400" dirty="0" err="1">
                <a:solidFill>
                  <a:schemeClr val="tx2"/>
                </a:solidFill>
              </a:rPr>
              <a:t>providing</a:t>
            </a:r>
            <a:r>
              <a:rPr lang="es-PE" sz="1400" dirty="0">
                <a:solidFill>
                  <a:schemeClr val="tx2"/>
                </a:solidFill>
              </a:rPr>
              <a:t> </a:t>
            </a:r>
            <a:r>
              <a:rPr lang="es-PE" sz="1400" dirty="0" err="1">
                <a:solidFill>
                  <a:schemeClr val="tx2"/>
                </a:solidFill>
              </a:rPr>
              <a:t>receipts</a:t>
            </a:r>
            <a:endParaRPr lang="es-PE" sz="1400" dirty="0">
              <a:solidFill>
                <a:schemeClr val="tx2"/>
              </a:solidFill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xmlns="" id="{4E2134BF-2F82-4191-B561-05141F589853}"/>
              </a:ext>
            </a:extLst>
          </p:cNvPr>
          <p:cNvCxnSpPr/>
          <p:nvPr/>
        </p:nvCxnSpPr>
        <p:spPr>
          <a:xfrm>
            <a:off x="5764469" y="4170030"/>
            <a:ext cx="8307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CuadroTexto 78">
            <a:extLst>
              <a:ext uri="{FF2B5EF4-FFF2-40B4-BE49-F238E27FC236}">
                <a16:creationId xmlns:a16="http://schemas.microsoft.com/office/drawing/2014/main" xmlns="" id="{207FC18B-E01D-4497-86FB-91BA48E3BACA}"/>
              </a:ext>
            </a:extLst>
          </p:cNvPr>
          <p:cNvSpPr txBox="1"/>
          <p:nvPr/>
        </p:nvSpPr>
        <p:spPr>
          <a:xfrm>
            <a:off x="5764469" y="3883583"/>
            <a:ext cx="854574" cy="338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rgbClr val="92D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+47%</a:t>
            </a:r>
            <a:endParaRPr lang="en-US" sz="1400" dirty="0">
              <a:solidFill>
                <a:srgbClr val="92D05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xmlns="" id="{A2178A6F-6EC0-46D2-BE95-461342AE8565}"/>
              </a:ext>
            </a:extLst>
          </p:cNvPr>
          <p:cNvSpPr txBox="1"/>
          <p:nvPr/>
        </p:nvSpPr>
        <p:spPr>
          <a:xfrm>
            <a:off x="3469084" y="5542455"/>
            <a:ext cx="51132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Main reasons for accepting card payments: </a:t>
            </a:r>
          </a:p>
          <a:p>
            <a:pPr marL="285750" indent="-285750" algn="just">
              <a:buFontTx/>
              <a:buChar char="-"/>
            </a:pPr>
            <a:endParaRPr lang="en-US" sz="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attraction of new consumers (87%) </a:t>
            </a:r>
          </a:p>
          <a:p>
            <a:pPr marL="285750" indent="-285750" algn="just">
              <a:buFontTx/>
              <a:buChar char="-"/>
            </a:pPr>
            <a:endParaRPr lang="en-US" sz="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greater security offered by accepting card </a:t>
            </a:r>
            <a:r>
              <a:rPr lang="en-US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payments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(86%)</a:t>
            </a:r>
            <a:endParaRPr lang="es-PE" sz="1400" dirty="0"/>
          </a:p>
        </p:txBody>
      </p:sp>
      <p:pic>
        <p:nvPicPr>
          <p:cNvPr id="88" name="Gráfico 87" descr="Dinero con relleno sólido">
            <a:extLst>
              <a:ext uri="{FF2B5EF4-FFF2-40B4-BE49-F238E27FC236}">
                <a16:creationId xmlns:a16="http://schemas.microsoft.com/office/drawing/2014/main" xmlns="" id="{251069B8-043D-4827-91F5-F42F76C26A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464092" y="4668000"/>
            <a:ext cx="524669" cy="524669"/>
          </a:xfrm>
          <a:prstGeom prst="rect">
            <a:avLst/>
          </a:prstGeom>
        </p:spPr>
      </p:pic>
      <p:pic>
        <p:nvPicPr>
          <p:cNvPr id="89" name="Gráfico 88" descr="Tarjeta de crédito con relleno sólido">
            <a:extLst>
              <a:ext uri="{FF2B5EF4-FFF2-40B4-BE49-F238E27FC236}">
                <a16:creationId xmlns:a16="http://schemas.microsoft.com/office/drawing/2014/main" xmlns="" id="{C7998ADA-3381-48F6-B5CF-DB5D3BFB2B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40972" y="4645619"/>
            <a:ext cx="547440" cy="547050"/>
          </a:xfrm>
          <a:prstGeom prst="rect">
            <a:avLst/>
          </a:prstGeom>
        </p:spPr>
      </p:pic>
      <p:cxnSp>
        <p:nvCxnSpPr>
          <p:cNvPr id="90" name="Conector recto de flecha 89">
            <a:extLst>
              <a:ext uri="{FF2B5EF4-FFF2-40B4-BE49-F238E27FC236}">
                <a16:creationId xmlns:a16="http://schemas.microsoft.com/office/drawing/2014/main" xmlns="" id="{B12DB540-E0E3-481A-AB30-E98A36F5E0E9}"/>
              </a:ext>
            </a:extLst>
          </p:cNvPr>
          <p:cNvCxnSpPr/>
          <p:nvPr/>
        </p:nvCxnSpPr>
        <p:spPr>
          <a:xfrm>
            <a:off x="5770784" y="4911515"/>
            <a:ext cx="8307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CuadroTexto 90">
            <a:extLst>
              <a:ext uri="{FF2B5EF4-FFF2-40B4-BE49-F238E27FC236}">
                <a16:creationId xmlns:a16="http://schemas.microsoft.com/office/drawing/2014/main" xmlns="" id="{ED333977-5FAF-4DAC-9780-F5FB04EB475E}"/>
              </a:ext>
            </a:extLst>
          </p:cNvPr>
          <p:cNvSpPr txBox="1"/>
          <p:nvPr/>
        </p:nvSpPr>
        <p:spPr>
          <a:xfrm>
            <a:off x="5684351" y="4592051"/>
            <a:ext cx="9396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rgbClr val="92D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+15.6%</a:t>
            </a:r>
            <a:endParaRPr lang="en-US" sz="1400" dirty="0">
              <a:solidFill>
                <a:srgbClr val="92D05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xmlns="" id="{F5B851D5-5E43-480A-B737-016F0CD28F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166941"/>
              </p:ext>
            </p:extLst>
          </p:nvPr>
        </p:nvGraphicFramePr>
        <p:xfrm>
          <a:off x="4471563" y="2261724"/>
          <a:ext cx="3468909" cy="148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1" name="CuadroTexto 120">
            <a:extLst>
              <a:ext uri="{FF2B5EF4-FFF2-40B4-BE49-F238E27FC236}">
                <a16:creationId xmlns:a16="http://schemas.microsoft.com/office/drawing/2014/main" xmlns="" id="{58FB0A14-722A-4105-A2CA-A4C09CBB73B4}"/>
              </a:ext>
            </a:extLst>
          </p:cNvPr>
          <p:cNvSpPr txBox="1"/>
          <p:nvPr/>
        </p:nvSpPr>
        <p:spPr>
          <a:xfrm>
            <a:off x="4231160" y="1917904"/>
            <a:ext cx="40168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000000"/>
                </a:solidFill>
              </a:rPr>
              <a:t>Value of sales by payment instrument, %</a:t>
            </a:r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xmlns="" id="{A91CC2A7-B00D-456E-B04B-34F209E26320}"/>
              </a:ext>
            </a:extLst>
          </p:cNvPr>
          <p:cNvSpPr txBox="1"/>
          <p:nvPr/>
        </p:nvSpPr>
        <p:spPr>
          <a:xfrm>
            <a:off x="6763448" y="3190803"/>
            <a:ext cx="7943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Cash</a:t>
            </a:r>
            <a:endParaRPr lang="es-PE" sz="1400" dirty="0"/>
          </a:p>
        </p:txBody>
      </p:sp>
      <p:sp>
        <p:nvSpPr>
          <p:cNvPr id="123" name="CuadroTexto 122">
            <a:extLst>
              <a:ext uri="{FF2B5EF4-FFF2-40B4-BE49-F238E27FC236}">
                <a16:creationId xmlns:a16="http://schemas.microsoft.com/office/drawing/2014/main" xmlns="" id="{48C7E64F-C91A-4AAC-82C2-7536FBF53CCA}"/>
              </a:ext>
            </a:extLst>
          </p:cNvPr>
          <p:cNvSpPr txBox="1"/>
          <p:nvPr/>
        </p:nvSpPr>
        <p:spPr>
          <a:xfrm>
            <a:off x="4737446" y="2317524"/>
            <a:ext cx="1503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Debit cards</a:t>
            </a:r>
          </a:p>
        </p:txBody>
      </p:sp>
      <p:sp>
        <p:nvSpPr>
          <p:cNvPr id="124" name="CuadroTexto 123">
            <a:extLst>
              <a:ext uri="{FF2B5EF4-FFF2-40B4-BE49-F238E27FC236}">
                <a16:creationId xmlns:a16="http://schemas.microsoft.com/office/drawing/2014/main" xmlns="" id="{AF6C7C2E-18F9-4519-A09D-2C8EB2F7B6DC}"/>
              </a:ext>
            </a:extLst>
          </p:cNvPr>
          <p:cNvSpPr txBox="1"/>
          <p:nvPr/>
        </p:nvSpPr>
        <p:spPr>
          <a:xfrm>
            <a:off x="4471562" y="2843509"/>
            <a:ext cx="14280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Credit cards</a:t>
            </a:r>
          </a:p>
        </p:txBody>
      </p:sp>
      <p:pic>
        <p:nvPicPr>
          <p:cNvPr id="1034" name="Gráfico 1033" descr="Usuarios con relleno sólido">
            <a:extLst>
              <a:ext uri="{FF2B5EF4-FFF2-40B4-BE49-F238E27FC236}">
                <a16:creationId xmlns:a16="http://schemas.microsoft.com/office/drawing/2014/main" xmlns="" id="{00886A0B-1B0E-496B-877F-8ADC41C33A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823205" y="5744015"/>
            <a:ext cx="518542" cy="518542"/>
          </a:xfrm>
          <a:prstGeom prst="rect">
            <a:avLst/>
          </a:prstGeom>
        </p:spPr>
      </p:pic>
      <p:pic>
        <p:nvPicPr>
          <p:cNvPr id="1036" name="Gráfico 1035" descr="Bloquear con relleno sólido">
            <a:extLst>
              <a:ext uri="{FF2B5EF4-FFF2-40B4-BE49-F238E27FC236}">
                <a16:creationId xmlns:a16="http://schemas.microsoft.com/office/drawing/2014/main" xmlns="" id="{B2255D25-CFD4-4FC5-846B-7ABEB89256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476958" y="6083775"/>
            <a:ext cx="412787" cy="41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3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15C4BF3-C480-4504-AE44-614D4A91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1546"/>
            <a:ext cx="8610600" cy="642942"/>
          </a:xfrm>
        </p:spPr>
        <p:txBody>
          <a:bodyPr/>
          <a:lstStyle/>
          <a:p>
            <a:r>
              <a:rPr lang="es-ES" sz="4000" dirty="0" err="1"/>
              <a:t>Estimation</a:t>
            </a:r>
            <a:r>
              <a:rPr lang="es-ES" sz="4000" dirty="0"/>
              <a:t> </a:t>
            </a:r>
            <a:r>
              <a:rPr lang="es-ES" sz="4000" dirty="0" err="1"/>
              <a:t>of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</a:t>
            </a:r>
            <a:r>
              <a:rPr lang="es-ES" sz="4000" dirty="0" err="1"/>
              <a:t>tourist</a:t>
            </a:r>
            <a:r>
              <a:rPr lang="es-ES" sz="4000" dirty="0"/>
              <a:t> test </a:t>
            </a:r>
            <a:r>
              <a:rPr lang="es-ES" sz="4000" dirty="0" err="1"/>
              <a:t>threshold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88A32C0-D22B-4D01-9405-6ACDDB45B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200" dirty="0"/>
              <a:t>Two approaches:</a:t>
            </a:r>
          </a:p>
          <a:p>
            <a:pPr marL="0" indent="0" algn="just">
              <a:buNone/>
            </a:pPr>
            <a:endParaRPr lang="en-US" sz="2200" dirty="0"/>
          </a:p>
          <a:p>
            <a:pPr marL="457200" indent="-457200" algn="just">
              <a:buSzPct val="100000"/>
              <a:buAutoNum type="alphaUcPeriod"/>
            </a:pPr>
            <a:r>
              <a:rPr lang="en-US" sz="2200" u="sng" dirty="0"/>
              <a:t>Standard:</a:t>
            </a:r>
            <a:r>
              <a:rPr lang="en-US" sz="2200" dirty="0"/>
              <a:t> We have to make some assumptions about the distribution of costs between value-related and volume-related. The interchange fee is </a:t>
            </a:r>
            <a:r>
              <a:rPr lang="en-US" sz="2200" dirty="0" smtClean="0"/>
              <a:t>also a </a:t>
            </a:r>
            <a:r>
              <a:rPr lang="en-US" sz="2200" dirty="0"/>
              <a:t>function of the transaction value. </a:t>
            </a:r>
          </a:p>
          <a:p>
            <a:pPr marL="457200" indent="-457200" algn="just">
              <a:buAutoNum type="alphaUcPeriod"/>
            </a:pPr>
            <a:endParaRPr lang="en-US" sz="600" dirty="0"/>
          </a:p>
          <a:p>
            <a:pPr marL="457200" indent="-457200" algn="just">
              <a:buSzPct val="100000"/>
              <a:buAutoNum type="alphaUcPeriod"/>
            </a:pPr>
            <a:r>
              <a:rPr lang="es-ES" sz="2200" u="sng" dirty="0"/>
              <a:t>Cash-Flow:</a:t>
            </a:r>
            <a:r>
              <a:rPr lang="es-ES" sz="2200" dirty="0"/>
              <a:t>  Small </a:t>
            </a:r>
            <a:r>
              <a:rPr lang="es-ES" sz="2200" dirty="0" err="1"/>
              <a:t>merchants</a:t>
            </a:r>
            <a:r>
              <a:rPr lang="es-ES" sz="2200" dirty="0"/>
              <a:t> </a:t>
            </a:r>
            <a:r>
              <a:rPr lang="es-ES" sz="2200" dirty="0" err="1"/>
              <a:t>live</a:t>
            </a:r>
            <a:r>
              <a:rPr lang="es-ES" sz="2200" dirty="0"/>
              <a:t> </a:t>
            </a:r>
            <a:r>
              <a:rPr lang="es-ES" sz="2200" dirty="0" err="1"/>
              <a:t>day-to-day</a:t>
            </a:r>
            <a:r>
              <a:rPr lang="es-ES" sz="2200" dirty="0"/>
              <a:t> and r</a:t>
            </a:r>
            <a:r>
              <a:rPr lang="en-US" sz="2200" dirty="0" err="1"/>
              <a:t>ecalculating</a:t>
            </a:r>
            <a:r>
              <a:rPr lang="en-US" sz="2200" dirty="0"/>
              <a:t> costs in each transaction can be costly for </a:t>
            </a:r>
            <a:r>
              <a:rPr lang="es-ES" sz="2200" dirty="0" err="1"/>
              <a:t>them</a:t>
            </a:r>
            <a:r>
              <a:rPr lang="es-ES" sz="2200" dirty="0"/>
              <a:t>. </a:t>
            </a:r>
            <a:r>
              <a:rPr lang="en-US" sz="2200" dirty="0"/>
              <a:t>They estimate their costs in terms of the average ticket of each payment instrument as a proxy of the expected ticket.</a:t>
            </a:r>
            <a:endParaRPr lang="es-PE" sz="2200" dirty="0"/>
          </a:p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8730C07-869E-4395-8FC2-E093D5C4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12</a:t>
            </a:fld>
            <a:endParaRPr lang="es-MX" altLang="en-US"/>
          </a:p>
        </p:txBody>
      </p:sp>
    </p:spTree>
    <p:extLst>
      <p:ext uri="{BB962C8B-B14F-4D97-AF65-F5344CB8AC3E}">
        <p14:creationId xmlns:p14="http://schemas.microsoft.com/office/powerpoint/2010/main" val="1487006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841D94-25A1-496A-8F20-B76096EFE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Standard vs. Cash-flow </a:t>
            </a:r>
            <a:r>
              <a:rPr lang="es-ES" dirty="0" err="1"/>
              <a:t>approach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5726863-EB27-485E-BF29-C1C44F5C5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13</a:t>
            </a:fld>
            <a:endParaRPr lang="es-MX" alt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68B0A01-0EC3-423D-8E19-B141C82E4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0"/>
          <a:stretch/>
        </p:blipFill>
        <p:spPr>
          <a:xfrm>
            <a:off x="0" y="1832385"/>
            <a:ext cx="9144000" cy="472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6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E1C643-FFE5-40A4-B39B-687DEC066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642942"/>
          </a:xfrm>
        </p:spPr>
        <p:txBody>
          <a:bodyPr/>
          <a:lstStyle/>
          <a:p>
            <a:r>
              <a:rPr lang="es-ES" sz="4000" dirty="0"/>
              <a:t>Data </a:t>
            </a:r>
            <a:r>
              <a:rPr lang="es-ES" sz="4000" dirty="0" err="1"/>
              <a:t>on</a:t>
            </a:r>
            <a:r>
              <a:rPr lang="es-ES" sz="4000" dirty="0"/>
              <a:t> </a:t>
            </a:r>
            <a:r>
              <a:rPr lang="es-ES" sz="4000" dirty="0" smtClean="0"/>
              <a:t>sales and </a:t>
            </a:r>
            <a:r>
              <a:rPr lang="es-ES" sz="4000" dirty="0" err="1" smtClean="0"/>
              <a:t>costs</a:t>
            </a:r>
            <a:r>
              <a:rPr lang="es-ES" sz="4000" dirty="0" smtClean="0"/>
              <a:t> </a:t>
            </a:r>
            <a:r>
              <a:rPr lang="es-ES" sz="4000" dirty="0"/>
              <a:t>(I)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ABC82FC-B3D7-4D51-8CDE-992E44A0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14</a:t>
            </a:fld>
            <a:endParaRPr lang="es-MX" alt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F7790FD-2E27-4720-9BA6-FA22AEFB2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73" b="510"/>
          <a:stretch/>
        </p:blipFill>
        <p:spPr>
          <a:xfrm>
            <a:off x="269776" y="2204864"/>
            <a:ext cx="8604448" cy="304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55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84B3DD-226E-46A4-B538-CA3342F8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/>
              <a:t>Data </a:t>
            </a:r>
            <a:r>
              <a:rPr lang="es-ES" sz="4000" dirty="0" err="1"/>
              <a:t>on</a:t>
            </a:r>
            <a:r>
              <a:rPr lang="es-ES" sz="4000" dirty="0"/>
              <a:t> sales and </a:t>
            </a:r>
            <a:r>
              <a:rPr lang="es-ES" sz="4000" dirty="0" err="1"/>
              <a:t>costs</a:t>
            </a:r>
            <a:r>
              <a:rPr lang="es-ES" sz="4000" dirty="0"/>
              <a:t> (II)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35FF62F-B32D-4EFB-89DF-AFAAD0F3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15</a:t>
            </a:fld>
            <a:endParaRPr lang="es-MX" alt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FF26634-A063-45A1-A750-9D75EFE43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83" r="6215" b="4798"/>
          <a:stretch/>
        </p:blipFill>
        <p:spPr>
          <a:xfrm>
            <a:off x="1439652" y="1689336"/>
            <a:ext cx="6264696" cy="496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3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0C3E2410-02C8-438A-A014-E6507CAA126D}"/>
              </a:ext>
            </a:extLst>
          </p:cNvPr>
          <p:cNvSpPr/>
          <p:nvPr/>
        </p:nvSpPr>
        <p:spPr>
          <a:xfrm>
            <a:off x="0" y="1999505"/>
            <a:ext cx="9144000" cy="379548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66308FED-E6EA-4DA5-9C17-092A6F659C26}"/>
              </a:ext>
            </a:extLst>
          </p:cNvPr>
          <p:cNvSpPr/>
          <p:nvPr/>
        </p:nvSpPr>
        <p:spPr>
          <a:xfrm>
            <a:off x="-2365" y="2177816"/>
            <a:ext cx="9144000" cy="3438866"/>
          </a:xfrm>
          <a:prstGeom prst="rect">
            <a:avLst/>
          </a:prstGeom>
          <a:solidFill>
            <a:srgbClr val="4F81B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oogle Shape;353;p47">
            <a:extLst>
              <a:ext uri="{FF2B5EF4-FFF2-40B4-BE49-F238E27FC236}">
                <a16:creationId xmlns:a16="http://schemas.microsoft.com/office/drawing/2014/main" xmlns="" id="{2BA08642-BFEA-4E72-826B-82437C8B99E1}"/>
              </a:ext>
            </a:extLst>
          </p:cNvPr>
          <p:cNvSpPr txBox="1">
            <a:spLocks/>
          </p:cNvSpPr>
          <p:nvPr/>
        </p:nvSpPr>
        <p:spPr>
          <a:xfrm flipH="1">
            <a:off x="2699792" y="4019679"/>
            <a:ext cx="2979300" cy="7545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" sz="9600" kern="0" dirty="0">
                <a:solidFill>
                  <a:schemeClr val="bg1"/>
                </a:solidFill>
              </a:rPr>
              <a:t>4</a:t>
            </a:r>
            <a:endParaRPr lang="en-US" sz="9600" kern="0" dirty="0">
              <a:solidFill>
                <a:schemeClr val="bg1"/>
              </a:solidFill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0A6D5388-E4F7-4915-B5BE-54DFFFA67547}"/>
              </a:ext>
            </a:extLst>
          </p:cNvPr>
          <p:cNvCxnSpPr>
            <a:cxnSpLocks/>
          </p:cNvCxnSpPr>
          <p:nvPr/>
        </p:nvCxnSpPr>
        <p:spPr>
          <a:xfrm flipH="1">
            <a:off x="4569635" y="1999504"/>
            <a:ext cx="2365" cy="325062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6006315-8857-46D6-8E2D-2F4E547559A6}"/>
              </a:ext>
            </a:extLst>
          </p:cNvPr>
          <p:cNvSpPr txBox="1"/>
          <p:nvPr/>
        </p:nvSpPr>
        <p:spPr>
          <a:xfrm>
            <a:off x="197075" y="3195551"/>
            <a:ext cx="41754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Estimates </a:t>
            </a:r>
          </a:p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of the tourist test threshold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24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3DC2E5-0CE5-4CAB-BC67-E9E3EB58B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08720"/>
            <a:ext cx="8229600" cy="642942"/>
          </a:xfrm>
        </p:spPr>
        <p:txBody>
          <a:bodyPr/>
          <a:lstStyle/>
          <a:p>
            <a:r>
              <a:rPr lang="es-ES" sz="3600" dirty="0" err="1"/>
              <a:t>Estimates</a:t>
            </a:r>
            <a:r>
              <a:rPr lang="es-ES" sz="3600" dirty="0"/>
              <a:t> of </a:t>
            </a:r>
            <a:r>
              <a:rPr lang="es-ES" sz="3600" dirty="0" err="1"/>
              <a:t>cost</a:t>
            </a:r>
            <a:r>
              <a:rPr lang="es-ES" sz="3600" dirty="0"/>
              <a:t> of </a:t>
            </a:r>
            <a:r>
              <a:rPr lang="es-ES" sz="3600" dirty="0" err="1"/>
              <a:t>accepting</a:t>
            </a:r>
            <a:r>
              <a:rPr lang="es-ES" sz="3600" dirty="0"/>
              <a:t> cash and </a:t>
            </a:r>
            <a:r>
              <a:rPr lang="es-ES" sz="3600" dirty="0" err="1"/>
              <a:t>card</a:t>
            </a:r>
            <a:r>
              <a:rPr lang="es-ES" sz="3600" dirty="0"/>
              <a:t> </a:t>
            </a:r>
            <a:r>
              <a:rPr lang="es-ES" sz="3600" dirty="0" err="1"/>
              <a:t>payments</a:t>
            </a:r>
            <a:endParaRPr lang="es-PE" sz="36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A8859024-0542-4206-ABFB-5D2D9EF9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17</a:t>
            </a:fld>
            <a:endParaRPr lang="es-MX" alt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208022F5-EFEC-46BA-A3A8-10F83CB446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60"/>
          <a:stretch/>
        </p:blipFill>
        <p:spPr>
          <a:xfrm>
            <a:off x="992949" y="1988840"/>
            <a:ext cx="7158101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16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E039E72-E31A-42E4-85DA-87F754198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512" y="980728"/>
            <a:ext cx="9371384" cy="642942"/>
          </a:xfrm>
        </p:spPr>
        <p:txBody>
          <a:bodyPr/>
          <a:lstStyle/>
          <a:p>
            <a:r>
              <a:rPr lang="es-ES" sz="4000" dirty="0" err="1"/>
              <a:t>Estimates</a:t>
            </a:r>
            <a:r>
              <a:rPr lang="es-ES" sz="4000" dirty="0"/>
              <a:t> </a:t>
            </a:r>
            <a:r>
              <a:rPr lang="es-ES" sz="4000" dirty="0" err="1"/>
              <a:t>using</a:t>
            </a:r>
            <a:r>
              <a:rPr lang="es-ES" sz="4000" dirty="0"/>
              <a:t> </a:t>
            </a:r>
            <a:r>
              <a:rPr lang="es-ES" sz="4000" dirty="0" err="1"/>
              <a:t>the</a:t>
            </a:r>
            <a:r>
              <a:rPr lang="es-ES" sz="4000" dirty="0"/>
              <a:t> standard </a:t>
            </a:r>
            <a:r>
              <a:rPr lang="es-ES" sz="4000" dirty="0" err="1"/>
              <a:t>approach</a:t>
            </a:r>
            <a:r>
              <a:rPr lang="es-ES" sz="4000" dirty="0"/>
              <a:t> (I)</a:t>
            </a:r>
            <a:endParaRPr lang="es-P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B0044CAD-6480-4C0E-A15C-5B5716DE63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00808"/>
                <a:ext cx="8229600" cy="5157192"/>
              </a:xfrm>
            </p:spPr>
            <p:txBody>
              <a:bodyPr/>
              <a:lstStyle/>
              <a:p>
                <a:pPr algn="just"/>
                <a:r>
                  <a:rPr lang="es-ES" sz="1800" dirty="0"/>
                  <a:t>Following Bolt et al. (2013), Gorka (2014), Fung et al. (2018) and </a:t>
                </a:r>
                <a:r>
                  <a:rPr lang="es-ES" sz="1800" dirty="0" err="1"/>
                  <a:t>Aurazo</a:t>
                </a:r>
                <a:r>
                  <a:rPr lang="es-ES" sz="1800" dirty="0"/>
                  <a:t> &amp; </a:t>
                </a:r>
                <a:r>
                  <a:rPr lang="es-ES" sz="1800" dirty="0" err="1"/>
                  <a:t>Vasquez</a:t>
                </a:r>
                <a:r>
                  <a:rPr lang="es-ES" sz="1800" dirty="0"/>
                  <a:t> (2020), </a:t>
                </a:r>
                <a:r>
                  <a:rPr lang="en-US" sz="1800" dirty="0"/>
                  <a:t>the marginal cost functions per cash payment and per card payment are: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𝑀𝐶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𝑡𝑉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, for a cash payment </a:t>
                </a:r>
                <a:endParaRPr lang="es-PE" sz="180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𝑀𝐶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𝑡𝑉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, for a card payment</a:t>
                </a:r>
                <a:endParaRPr lang="es-PE" sz="18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1400" dirty="0">
                    <a:solidFill>
                      <a:schemeClr val="tx1"/>
                    </a:solidFill>
                  </a:rPr>
                  <a:t>Where the subscripts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 refer to cash and card, respectively, and: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1400" dirty="0">
                    <a:solidFill>
                      <a:schemeClr val="tx1"/>
                    </a:solidFill>
                  </a:rPr>
                  <a:t>MC: is the marginal cost,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𝛼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: is the cost attributable to an additional transaction,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𝛽</m:t>
                    </m:r>
                  </m:oMath>
                </a14:m>
                <a:r>
                  <a:rPr lang="en-US" sz="1400" i="1" dirty="0">
                    <a:solidFill>
                      <a:schemeClr val="tx1"/>
                    </a:solidFill>
                  </a:rPr>
                  <a:t>:</a:t>
                </a:r>
                <a:r>
                  <a:rPr lang="en-US" sz="1400" dirty="0">
                    <a:solidFill>
                      <a:schemeClr val="tx1"/>
                    </a:solidFill>
                  </a:rPr>
                  <a:t> is the cost related to the value of an additional transaction,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𝜃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: is the frequency of providing a receipt in each type of payment,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sz="1400" i="1" dirty="0">
                    <a:solidFill>
                      <a:schemeClr val="tx1"/>
                    </a:solidFill>
                  </a:rPr>
                  <a:t>:</a:t>
                </a:r>
                <a:r>
                  <a:rPr lang="en-US" sz="1400" dirty="0">
                    <a:solidFill>
                      <a:schemeClr val="tx1"/>
                    </a:solidFill>
                  </a:rPr>
                  <a:t> is the VAT multiplied by the mark-up, and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: is the value of the transaction.</a:t>
                </a:r>
                <a:endParaRPr lang="es-PE" sz="14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1800" dirty="0">
                    <a:solidFill>
                      <a:schemeClr val="tx1"/>
                    </a:solidFill>
                  </a:rPr>
                  <a:t>Assuming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is the merchant discount, the maximum fee (in terms of the transaction value) that the merchant accepts per card payment is:</a:t>
                </a:r>
              </a:p>
              <a:p>
                <a:pPr marL="0" indent="0" algn="just"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PE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s-PE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s-PE" sz="18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s-PE" sz="1800" dirty="0">
                    <a:solidFill>
                      <a:schemeClr val="tx1"/>
                    </a:solidFill>
                  </a:rPr>
                  <a:t>To estimate the interchange fee, we multiply by 80% (the 80/20 rule in </a:t>
                </a:r>
                <a:r>
                  <a:rPr lang="es-PE" sz="1800" dirty="0" err="1" smtClean="0">
                    <a:solidFill>
                      <a:schemeClr val="tx1"/>
                    </a:solidFill>
                  </a:rPr>
                  <a:t>Peru</a:t>
                </a:r>
                <a:r>
                  <a:rPr lang="es-PE" sz="1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 smtClean="0">
                    <a:solidFill>
                      <a:schemeClr val="tx1"/>
                    </a:solidFill>
                  </a:rPr>
                  <a:t>before</a:t>
                </a:r>
                <a:r>
                  <a:rPr lang="es-PE" sz="1800" dirty="0" smtClean="0">
                    <a:solidFill>
                      <a:schemeClr val="tx1"/>
                    </a:solidFill>
                  </a:rPr>
                  <a:t>  2020).</a:t>
                </a:r>
                <a:endParaRPr lang="es-PE" sz="1800" dirty="0">
                  <a:solidFill>
                    <a:schemeClr val="tx1"/>
                  </a:solidFill>
                </a:endParaRPr>
              </a:p>
              <a:p>
                <a:pPr algn="just"/>
                <a:endParaRPr lang="es-ES" sz="2200" dirty="0"/>
              </a:p>
              <a:p>
                <a:endParaRPr lang="es-PE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0044CAD-6480-4C0E-A15C-5B5716DE63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00808"/>
                <a:ext cx="8229600" cy="5157192"/>
              </a:xfrm>
              <a:blipFill rotWithShape="1">
                <a:blip r:embed="rId2"/>
                <a:stretch>
                  <a:fillRect l="-148" t="-591" r="-593" b="-118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449184D-21D2-4CB5-B28D-A9B18E94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18</a:t>
            </a:fld>
            <a:endParaRPr lang="es-MX" alt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E11808E-3B95-45B1-B522-D40E0019D384}"/>
              </a:ext>
            </a:extLst>
          </p:cNvPr>
          <p:cNvSpPr txBox="1"/>
          <p:nvPr/>
        </p:nvSpPr>
        <p:spPr>
          <a:xfrm>
            <a:off x="8244408" y="5704946"/>
            <a:ext cx="568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dirty="0">
                <a:solidFill>
                  <a:schemeClr val="tx1"/>
                </a:solidFill>
              </a:rPr>
              <a:t>(5)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1930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7D6C6BA-231F-4BBA-9B1D-E17941DA4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19</a:t>
            </a:fld>
            <a:endParaRPr lang="es-MX" altLang="en-US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AF208D15-039D-4329-A39A-A3A4257522CB}"/>
              </a:ext>
            </a:extLst>
          </p:cNvPr>
          <p:cNvSpPr txBox="1">
            <a:spLocks/>
          </p:cNvSpPr>
          <p:nvPr/>
        </p:nvSpPr>
        <p:spPr bwMode="auto">
          <a:xfrm>
            <a:off x="179512" y="980728"/>
            <a:ext cx="937138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ES" sz="3600" kern="0" dirty="0" err="1"/>
              <a:t>Estimates</a:t>
            </a:r>
            <a:r>
              <a:rPr lang="es-ES" sz="3600" kern="0" dirty="0"/>
              <a:t> </a:t>
            </a:r>
            <a:r>
              <a:rPr lang="es-ES" sz="3600" kern="0" dirty="0" err="1"/>
              <a:t>using</a:t>
            </a:r>
            <a:r>
              <a:rPr lang="es-ES" sz="3600" kern="0" dirty="0"/>
              <a:t> </a:t>
            </a:r>
            <a:r>
              <a:rPr lang="es-ES" sz="3600" kern="0" dirty="0" err="1"/>
              <a:t>the</a:t>
            </a:r>
            <a:r>
              <a:rPr lang="es-ES" sz="3600" kern="0" dirty="0"/>
              <a:t> standard </a:t>
            </a:r>
            <a:r>
              <a:rPr lang="es-ES" sz="3600" kern="0" dirty="0" err="1"/>
              <a:t>approach</a:t>
            </a:r>
            <a:r>
              <a:rPr lang="es-ES" sz="3600" kern="0" dirty="0"/>
              <a:t> (II)</a:t>
            </a:r>
            <a:endParaRPr lang="es-PE" sz="3600" kern="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79593E0-AC75-4234-9C42-57F5228C0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89150"/>
            <a:ext cx="6018497" cy="5138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036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A124FB4-9ABA-4FF7-9D62-598F41F7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20</a:t>
            </a:fld>
            <a:endParaRPr lang="es-MX" altLang="en-U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98C3759E-766F-4AB8-92F6-8F50C618A5D5}"/>
              </a:ext>
            </a:extLst>
          </p:cNvPr>
          <p:cNvSpPr txBox="1">
            <a:spLocks/>
          </p:cNvSpPr>
          <p:nvPr/>
        </p:nvSpPr>
        <p:spPr bwMode="auto">
          <a:xfrm>
            <a:off x="179512" y="980728"/>
            <a:ext cx="937138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ES" sz="3600" kern="0" dirty="0" err="1"/>
              <a:t>Estimates</a:t>
            </a:r>
            <a:r>
              <a:rPr lang="es-ES" sz="3600" kern="0" dirty="0"/>
              <a:t> </a:t>
            </a:r>
            <a:r>
              <a:rPr lang="es-ES" sz="3600" kern="0" dirty="0" err="1"/>
              <a:t>using</a:t>
            </a:r>
            <a:r>
              <a:rPr lang="es-ES" sz="3600" kern="0" dirty="0"/>
              <a:t> </a:t>
            </a:r>
            <a:r>
              <a:rPr lang="es-ES" sz="3600" kern="0" dirty="0" err="1"/>
              <a:t>the</a:t>
            </a:r>
            <a:r>
              <a:rPr lang="es-ES" sz="3600" kern="0" dirty="0"/>
              <a:t> standard </a:t>
            </a:r>
            <a:r>
              <a:rPr lang="es-ES" sz="3600" kern="0" dirty="0" err="1"/>
              <a:t>approach</a:t>
            </a:r>
            <a:r>
              <a:rPr lang="es-ES" sz="3600" kern="0" dirty="0"/>
              <a:t> (III)</a:t>
            </a:r>
            <a:endParaRPr lang="es-PE" sz="3600" kern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E7129D0-9EB5-4531-9B90-D6CE5D68E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0"/>
          <a:stretch/>
        </p:blipFill>
        <p:spPr bwMode="auto">
          <a:xfrm>
            <a:off x="1583668" y="2060848"/>
            <a:ext cx="5976664" cy="460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060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B431134-D364-4C3C-8DB7-8523FD96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Cash-Flow </a:t>
            </a:r>
            <a:r>
              <a:rPr lang="es-ES" dirty="0" err="1"/>
              <a:t>approach</a:t>
            </a:r>
            <a:r>
              <a:rPr lang="es-ES" dirty="0"/>
              <a:t> (I)</a:t>
            </a:r>
            <a:endParaRPr lang="es-P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id="{C2B42209-BA4F-4C46-A3E6-4B787B1FA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28802"/>
                <a:ext cx="8229600" cy="4236502"/>
              </a:xfrm>
            </p:spPr>
            <p:txBody>
              <a:bodyPr/>
              <a:lstStyle/>
              <a:p>
                <a:pPr algn="just"/>
                <a:r>
                  <a:rPr lang="en-US" sz="1800" dirty="0">
                    <a:solidFill>
                      <a:schemeClr val="tx1"/>
                    </a:solidFill>
                  </a:rPr>
                  <a:t>The cash-flow approach implies that small merchants compare marginal costs based on the transaction value (the average ticket) of each payment instrument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for cash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for cards); i.e., that is, all costs are expressed as a percentage of the value of the additional transaction.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𝑚𝑐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𝑀𝐶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, for cash payments</a:t>
                </a:r>
                <a:endParaRPr lang="es-PE" sz="180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 </a:t>
                </a:r>
                <a:endParaRPr lang="es-PE" sz="180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𝑚𝑐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𝑀𝐶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, for card payments</a:t>
                </a:r>
              </a:p>
              <a:p>
                <a:pPr marL="0" indent="0" algn="ctr">
                  <a:buNone/>
                </a:pPr>
                <a:endParaRPr lang="en-US" sz="6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1800" dirty="0">
                    <a:solidFill>
                      <a:schemeClr val="tx1"/>
                    </a:solidFill>
                  </a:rPr>
                  <a:t>Therefore, the maximum merchant discount (in terms of value transaction) that the merchant will accept for card payments is:</a:t>
                </a:r>
              </a:p>
              <a:p>
                <a:pPr marL="0" indent="0" algn="just"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s-PE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s-PE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s-PE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s-PE" sz="18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s-PE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PE" sz="18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	</a:t>
                </a:r>
              </a:p>
              <a:p>
                <a:pPr marL="0" indent="0" algn="just">
                  <a:buNone/>
                </a:pPr>
                <a:endParaRPr lang="es-PE" sz="6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s-PE" sz="1800" dirty="0" err="1">
                    <a:solidFill>
                      <a:schemeClr val="tx1"/>
                    </a:solidFill>
                  </a:rPr>
                  <a:t>To</a:t>
                </a:r>
                <a:r>
                  <a:rPr lang="es-PE" sz="1800" dirty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estimate</a:t>
                </a:r>
                <a:r>
                  <a:rPr lang="es-PE" sz="1800" dirty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the</a:t>
                </a:r>
                <a:r>
                  <a:rPr lang="es-PE" sz="1800" dirty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interchange</a:t>
                </a:r>
                <a:r>
                  <a:rPr lang="es-PE" sz="1800" dirty="0">
                    <a:solidFill>
                      <a:schemeClr val="tx1"/>
                    </a:solidFill>
                  </a:rPr>
                  <a:t> fee, 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we</a:t>
                </a:r>
                <a:r>
                  <a:rPr lang="es-PE" sz="1800" dirty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multiply</a:t>
                </a:r>
                <a:r>
                  <a:rPr lang="es-PE" sz="1800" dirty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by</a:t>
                </a:r>
                <a:r>
                  <a:rPr lang="es-PE" sz="1800" dirty="0">
                    <a:solidFill>
                      <a:schemeClr val="tx1"/>
                    </a:solidFill>
                  </a:rPr>
                  <a:t> 80% (</a:t>
                </a:r>
                <a:r>
                  <a:rPr lang="es-PE" sz="1800" dirty="0" err="1">
                    <a:solidFill>
                      <a:schemeClr val="tx1"/>
                    </a:solidFill>
                  </a:rPr>
                  <a:t>the</a:t>
                </a:r>
                <a:r>
                  <a:rPr lang="es-PE" sz="1800" dirty="0">
                    <a:solidFill>
                      <a:schemeClr val="tx1"/>
                    </a:solidFill>
                  </a:rPr>
                  <a:t> 80/20 rule in </a:t>
                </a:r>
                <a:r>
                  <a:rPr lang="es-PE" sz="1800" dirty="0" err="1" smtClean="0">
                    <a:solidFill>
                      <a:schemeClr val="tx1"/>
                    </a:solidFill>
                  </a:rPr>
                  <a:t>Peru</a:t>
                </a:r>
                <a:r>
                  <a:rPr lang="es-PE" sz="1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s-PE" sz="1800" dirty="0" err="1" smtClean="0">
                    <a:solidFill>
                      <a:schemeClr val="tx1"/>
                    </a:solidFill>
                  </a:rPr>
                  <a:t>before</a:t>
                </a:r>
                <a:r>
                  <a:rPr lang="es-PE" sz="1800" dirty="0" smtClean="0">
                    <a:solidFill>
                      <a:schemeClr val="tx1"/>
                    </a:solidFill>
                  </a:rPr>
                  <a:t>  2020).</a:t>
                </a:r>
                <a:endParaRPr lang="es-PE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s-PE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2B42209-BA4F-4C46-A3E6-4B787B1FA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28802"/>
                <a:ext cx="8229600" cy="4236502"/>
              </a:xfrm>
              <a:blipFill rotWithShape="1">
                <a:blip r:embed="rId2"/>
                <a:stretch>
                  <a:fillRect t="-719" r="-593" b="-8345"/>
                </a:stretch>
              </a:blipFill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A6D75D1-3B43-4ED1-A984-7D41BC88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21</a:t>
            </a:fld>
            <a:endParaRPr lang="es-MX" alt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0F3025F-8A23-434A-9A10-7168D2F72449}"/>
              </a:ext>
            </a:extLst>
          </p:cNvPr>
          <p:cNvSpPr txBox="1"/>
          <p:nvPr/>
        </p:nvSpPr>
        <p:spPr>
          <a:xfrm>
            <a:off x="8244408" y="5229200"/>
            <a:ext cx="568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0" dirty="0">
                <a:solidFill>
                  <a:schemeClr val="tx1"/>
                </a:solidFill>
              </a:rPr>
              <a:t>(6)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50723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5FAF93-94C9-4C29-9314-5A6EB9474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Cash-Flow </a:t>
            </a:r>
            <a:r>
              <a:rPr lang="es-ES" dirty="0" err="1"/>
              <a:t>approach</a:t>
            </a:r>
            <a:r>
              <a:rPr lang="es-ES" dirty="0"/>
              <a:t> (II)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ED02B67-C86C-4767-BAC2-0E733CFF9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28803"/>
            <a:ext cx="8229600" cy="564094"/>
          </a:xfrm>
        </p:spPr>
        <p:txBody>
          <a:bodyPr/>
          <a:lstStyle/>
          <a:p>
            <a:r>
              <a:rPr lang="es-ES" sz="1800" dirty="0" err="1"/>
              <a:t>Using</a:t>
            </a:r>
            <a:r>
              <a:rPr lang="es-ES" sz="1800" dirty="0"/>
              <a:t> </a:t>
            </a:r>
            <a:r>
              <a:rPr lang="es-ES" sz="1800" dirty="0" err="1"/>
              <a:t>average</a:t>
            </a:r>
            <a:r>
              <a:rPr lang="es-ES" sz="1800" dirty="0"/>
              <a:t> data, </a:t>
            </a:r>
            <a:r>
              <a:rPr lang="es-ES" sz="1800" dirty="0" err="1"/>
              <a:t>we</a:t>
            </a:r>
            <a:r>
              <a:rPr lang="es-ES" sz="1800" dirty="0"/>
              <a:t> </a:t>
            </a:r>
            <a:r>
              <a:rPr lang="es-ES" sz="1800" dirty="0" err="1"/>
              <a:t>have</a:t>
            </a:r>
            <a:r>
              <a:rPr lang="es-ES" sz="1800" dirty="0"/>
              <a:t>:</a:t>
            </a:r>
            <a:endParaRPr lang="es-PE" sz="1800" dirty="0"/>
          </a:p>
          <a:p>
            <a:endParaRPr lang="es-PE" sz="1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C7804D1-2EC3-44DE-91D1-5153F00F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22</a:t>
            </a:fld>
            <a:endParaRPr lang="es-MX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1C3B2AA4-3E51-48EA-A27B-7353526CA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70" y="2578211"/>
            <a:ext cx="7256460" cy="296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4 Rectángulo">
            <a:extLst>
              <a:ext uri="{FF2B5EF4-FFF2-40B4-BE49-F238E27FC236}">
                <a16:creationId xmlns:a16="http://schemas.microsoft.com/office/drawing/2014/main" xmlns="" id="{C7F77718-A4D3-4D97-A2DE-84A69E97B00E}"/>
              </a:ext>
            </a:extLst>
          </p:cNvPr>
          <p:cNvSpPr/>
          <p:nvPr/>
        </p:nvSpPr>
        <p:spPr>
          <a:xfrm>
            <a:off x="870169" y="5216006"/>
            <a:ext cx="7130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(*) Considers the standard components of the operating costs for cash and cards.</a:t>
            </a:r>
          </a:p>
          <a:p>
            <a:r>
              <a:rPr lang="en-US" sz="1200" dirty="0"/>
              <a:t>(**) Considers the standard components of the operating costs for cash and cards net of the benefit from evading taxes.</a:t>
            </a:r>
          </a:p>
          <a:p>
            <a:r>
              <a:rPr lang="en-US" sz="1200" dirty="0"/>
              <a:t>(***) Calculated as the 80% of the merchant discount with the benefit from tax evasion.</a:t>
            </a:r>
          </a:p>
        </p:txBody>
      </p:sp>
    </p:spTree>
    <p:extLst>
      <p:ext uri="{BB962C8B-B14F-4D97-AF65-F5344CB8AC3E}">
        <p14:creationId xmlns:p14="http://schemas.microsoft.com/office/powerpoint/2010/main" val="2402465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85D186-5549-4236-B087-E9A0E268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Cash-Flow </a:t>
            </a:r>
            <a:r>
              <a:rPr lang="es-ES" dirty="0" err="1"/>
              <a:t>approach</a:t>
            </a:r>
            <a:r>
              <a:rPr lang="es-ES" dirty="0"/>
              <a:t> (III)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81D3417-CC44-4FB5-B62C-21D9D56FF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84786"/>
            <a:ext cx="8229600" cy="1140158"/>
          </a:xfrm>
        </p:spPr>
        <p:txBody>
          <a:bodyPr/>
          <a:lstStyle/>
          <a:p>
            <a:pPr algn="just"/>
            <a:r>
              <a:rPr lang="en-US" sz="1800" dirty="0"/>
              <a:t>Alternatively, the tourist test threshold can be </a:t>
            </a:r>
            <a:r>
              <a:rPr lang="en-US" sz="1800" dirty="0" smtClean="0"/>
              <a:t>estimated for </a:t>
            </a:r>
            <a:r>
              <a:rPr lang="en-US" sz="1800" dirty="0"/>
              <a:t>each merchant who answered the survey and calculate an </a:t>
            </a:r>
            <a:r>
              <a:rPr lang="en-US" sz="1800" dirty="0" smtClean="0"/>
              <a:t>average for the group:</a:t>
            </a:r>
            <a:endParaRPr lang="es-PE" sz="1800" dirty="0"/>
          </a:p>
          <a:p>
            <a:endParaRPr lang="es-PE" sz="1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4A1A166-BCFA-4954-B752-06E2922B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23</a:t>
            </a:fld>
            <a:endParaRPr lang="es-MX" altLang="en-US"/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xmlns="" id="{7A4E0FA2-8352-428B-9AF2-F1B553B00187}"/>
              </a:ext>
            </a:extLst>
          </p:cNvPr>
          <p:cNvSpPr/>
          <p:nvPr/>
        </p:nvSpPr>
        <p:spPr>
          <a:xfrm>
            <a:off x="1403648" y="5532894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Note: Means and confidence intervals are calculated using the expansion factor of the population size. Effective VAT calculated with a mark-up of 10%.</a:t>
            </a:r>
          </a:p>
          <a:p>
            <a:r>
              <a:rPr lang="en-US" sz="1200" dirty="0"/>
              <a:t>(*) Considers the standard components of the operating costs for cash and cards.</a:t>
            </a:r>
          </a:p>
          <a:p>
            <a:r>
              <a:rPr lang="en-US" sz="1200" dirty="0"/>
              <a:t>(**) Considers the standard components of the operating costs for cash and cards and the benefit from evading taxes.</a:t>
            </a:r>
          </a:p>
          <a:p>
            <a:r>
              <a:rPr lang="en-US" sz="1200" dirty="0"/>
              <a:t>(***) Calculated as the 80% of the MDR with the benefit from tax evasion.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54A5DDD4-4DE5-4E4C-8040-E1EA44442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72078"/>
            <a:ext cx="6386753" cy="337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518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41D6D7-A5A8-4A21-80BA-20C001636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642942"/>
          </a:xfrm>
        </p:spPr>
        <p:txBody>
          <a:bodyPr/>
          <a:lstStyle/>
          <a:p>
            <a:r>
              <a:rPr lang="es-ES" sz="3600" dirty="0" err="1"/>
              <a:t>Comparing</a:t>
            </a:r>
            <a:r>
              <a:rPr lang="es-ES" sz="3600" dirty="0"/>
              <a:t> </a:t>
            </a:r>
            <a:r>
              <a:rPr lang="es-ES" sz="3600" dirty="0" err="1"/>
              <a:t>resul</a:t>
            </a:r>
            <a:r>
              <a:rPr lang="es-ES" dirty="0" err="1"/>
              <a:t>ts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F13F6F1-EBD0-4228-B18A-19D34DACA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1644214"/>
          </a:xfrm>
        </p:spPr>
        <p:txBody>
          <a:bodyPr/>
          <a:lstStyle/>
          <a:p>
            <a:pPr algn="just"/>
            <a:r>
              <a:rPr lang="en-US" sz="1800" dirty="0"/>
              <a:t>The benefit of evading taxes reduces both </a:t>
            </a:r>
            <a:r>
              <a:rPr lang="en-US" sz="1800" dirty="0" smtClean="0"/>
              <a:t>the merchant discount rate and </a:t>
            </a:r>
            <a:r>
              <a:rPr lang="en-US" sz="1800" dirty="0"/>
              <a:t>interchange </a:t>
            </a:r>
            <a:r>
              <a:rPr lang="en-US" sz="1800" dirty="0" smtClean="0"/>
              <a:t>fee that make small merchant indifferent between cash and card payments, </a:t>
            </a:r>
            <a:r>
              <a:rPr lang="en-US" sz="1800" dirty="0"/>
              <a:t>since </a:t>
            </a:r>
            <a:r>
              <a:rPr lang="en-US" sz="1800" dirty="0" smtClean="0"/>
              <a:t>they tend to evade </a:t>
            </a:r>
            <a:r>
              <a:rPr lang="en-US" sz="1800" dirty="0"/>
              <a:t>taxes more often in cash payment than in (debit) card payments. </a:t>
            </a:r>
            <a:endParaRPr lang="en-US" sz="1800" dirty="0" smtClean="0"/>
          </a:p>
          <a:p>
            <a:pPr algn="just"/>
            <a:r>
              <a:rPr lang="en-US" sz="1800" dirty="0" smtClean="0"/>
              <a:t>The </a:t>
            </a:r>
            <a:r>
              <a:rPr lang="en-US" sz="1800" dirty="0"/>
              <a:t>interchange fee for debit cards resulting from the cash-flow approach is slightly higher than the interchange fee based on the standard approach. </a:t>
            </a:r>
          </a:p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841477BD-76D9-4E41-9D77-70941BE47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24</a:t>
            </a:fld>
            <a:endParaRPr lang="es-MX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E167CE86-7C3C-405D-B959-3D339001D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29608"/>
            <a:ext cx="8329479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286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>
            <a:extLst>
              <a:ext uri="{FF2B5EF4-FFF2-40B4-BE49-F238E27FC236}">
                <a16:creationId xmlns:a16="http://schemas.microsoft.com/office/drawing/2014/main" xmlns="" id="{FC4146CF-7202-456C-9D82-F0057968935F}"/>
              </a:ext>
            </a:extLst>
          </p:cNvPr>
          <p:cNvSpPr/>
          <p:nvPr/>
        </p:nvSpPr>
        <p:spPr>
          <a:xfrm>
            <a:off x="0" y="1999505"/>
            <a:ext cx="9144000" cy="379548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xmlns="" id="{59FDD72C-A40E-4DB9-A330-FE2CE8C58DF1}"/>
              </a:ext>
            </a:extLst>
          </p:cNvPr>
          <p:cNvSpPr/>
          <p:nvPr/>
        </p:nvSpPr>
        <p:spPr>
          <a:xfrm>
            <a:off x="-2365" y="2177816"/>
            <a:ext cx="9144000" cy="3438866"/>
          </a:xfrm>
          <a:prstGeom prst="rect">
            <a:avLst/>
          </a:prstGeom>
          <a:solidFill>
            <a:srgbClr val="4F81B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oogle Shape;353;p47">
            <a:extLst>
              <a:ext uri="{FF2B5EF4-FFF2-40B4-BE49-F238E27FC236}">
                <a16:creationId xmlns:a16="http://schemas.microsoft.com/office/drawing/2014/main" xmlns="" id="{2BA08642-BFEA-4E72-826B-82437C8B99E1}"/>
              </a:ext>
            </a:extLst>
          </p:cNvPr>
          <p:cNvSpPr txBox="1">
            <a:spLocks/>
          </p:cNvSpPr>
          <p:nvPr/>
        </p:nvSpPr>
        <p:spPr>
          <a:xfrm flipH="1">
            <a:off x="2699792" y="4019679"/>
            <a:ext cx="2979300" cy="7545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" sz="9600" kern="0" dirty="0">
                <a:solidFill>
                  <a:schemeClr val="bg1"/>
                </a:solidFill>
              </a:rPr>
              <a:t>5</a:t>
            </a:r>
            <a:endParaRPr lang="en-US" sz="9600" kern="0" dirty="0">
              <a:solidFill>
                <a:schemeClr val="bg1"/>
              </a:solidFill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xmlns="" id="{0A6D5388-E4F7-4915-B5BE-54DFFFA67547}"/>
              </a:ext>
            </a:extLst>
          </p:cNvPr>
          <p:cNvCxnSpPr>
            <a:cxnSpLocks/>
          </p:cNvCxnSpPr>
          <p:nvPr/>
        </p:nvCxnSpPr>
        <p:spPr>
          <a:xfrm flipH="1">
            <a:off x="4567270" y="2013153"/>
            <a:ext cx="2365" cy="325062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25FDAEF8-BC0E-4015-8F7D-2503A405C826}"/>
              </a:ext>
            </a:extLst>
          </p:cNvPr>
          <p:cNvSpPr txBox="1"/>
          <p:nvPr/>
        </p:nvSpPr>
        <p:spPr>
          <a:xfrm>
            <a:off x="197075" y="3851623"/>
            <a:ext cx="41754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Conclusions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667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F868EC-D50F-4CDD-9F85-1FD710484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642942"/>
          </a:xfrm>
        </p:spPr>
        <p:txBody>
          <a:bodyPr/>
          <a:lstStyle/>
          <a:p>
            <a:r>
              <a:rPr lang="es-ES" sz="4000" dirty="0" smtClean="0"/>
              <a:t>Final </a:t>
            </a:r>
            <a:r>
              <a:rPr lang="es-ES" sz="4000" dirty="0" err="1" smtClean="0"/>
              <a:t>Comments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4115EDD-622E-4970-98E3-E091B000B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21" y="1772816"/>
            <a:ext cx="8229600" cy="4840036"/>
          </a:xfrm>
        </p:spPr>
        <p:txBody>
          <a:bodyPr/>
          <a:lstStyle/>
          <a:p>
            <a:pPr marL="457200" indent="-457200" algn="just">
              <a:buSzPct val="100000"/>
              <a:buFont typeface="+mj-lt"/>
              <a:buAutoNum type="arabicPeriod"/>
            </a:pPr>
            <a:r>
              <a:rPr lang="en-US" sz="2200" dirty="0" smtClean="0"/>
              <a:t>We use the Tourist Test as a benchmark to estimate the level </a:t>
            </a:r>
            <a:r>
              <a:rPr lang="en-US" sz="2200" dirty="0"/>
              <a:t>of the interchange fee </a:t>
            </a:r>
            <a:r>
              <a:rPr lang="en-US" sz="2200" dirty="0" smtClean="0"/>
              <a:t>using information about merchant’s operating costs with cash and cards payments.</a:t>
            </a:r>
          </a:p>
          <a:p>
            <a:pPr marL="457200" indent="-457200" algn="just">
              <a:buSzPct val="100000"/>
              <a:buFont typeface="+mj-lt"/>
              <a:buAutoNum type="arabicPeriod"/>
            </a:pPr>
            <a:r>
              <a:rPr lang="en-US" sz="2200" dirty="0" smtClean="0"/>
              <a:t>We introduce a new empirical methodology coined as the cash-flow approach, where the merchant calculates costs relative to the value of a transaction with cash and card, This approach allows to have a result not linked to assumptions about the distribution of costs or level of transaction.</a:t>
            </a:r>
            <a:endParaRPr lang="en-US" sz="2200" dirty="0"/>
          </a:p>
          <a:p>
            <a:pPr marL="457200" indent="-457200" algn="just">
              <a:buSzPct val="100000"/>
              <a:buFont typeface="+mj-lt"/>
              <a:buAutoNum type="arabicPeriod"/>
            </a:pPr>
            <a:r>
              <a:rPr lang="en-US" sz="2200" dirty="0" smtClean="0"/>
              <a:t>Also, we use an </a:t>
            </a:r>
            <a:r>
              <a:rPr lang="en-US" sz="2200" dirty="0"/>
              <a:t>extended version of the </a:t>
            </a:r>
            <a:r>
              <a:rPr lang="en-US" sz="2200" dirty="0" smtClean="0"/>
              <a:t>Tourist Test that includes tax evasion linked to cash payments that helps to explain why merchants may not </a:t>
            </a:r>
            <a:r>
              <a:rPr lang="en-US" sz="2200" dirty="0" smtClean="0"/>
              <a:t>be indifferent between cash and card payments, </a:t>
            </a:r>
            <a:r>
              <a:rPr lang="en-US" sz="2200" dirty="0" smtClean="0"/>
              <a:t>even when the </a:t>
            </a:r>
            <a:r>
              <a:rPr lang="en-US" sz="2200" dirty="0" smtClean="0"/>
              <a:t>merchant discount </a:t>
            </a:r>
            <a:r>
              <a:rPr lang="en-US" sz="2200" dirty="0" smtClean="0"/>
              <a:t>rate level reflects the Tourist Test calculation. </a:t>
            </a:r>
            <a:endParaRPr lang="en-US" sz="2200" dirty="0"/>
          </a:p>
          <a:p>
            <a:pPr algn="just">
              <a:buSzPct val="100000"/>
              <a:buFont typeface="+mj-lt"/>
              <a:buAutoNum type="arabicPeriod"/>
            </a:pPr>
            <a:endParaRPr lang="en-US" sz="600" dirty="0"/>
          </a:p>
          <a:p>
            <a:pPr algn="just">
              <a:buSzPct val="100000"/>
              <a:buFont typeface="+mj-lt"/>
              <a:buAutoNum type="arabicPeriod"/>
            </a:pPr>
            <a:endParaRPr lang="en-US" sz="600" dirty="0"/>
          </a:p>
          <a:p>
            <a:pPr algn="just">
              <a:buSzPct val="100000"/>
              <a:buFont typeface="+mj-lt"/>
              <a:buAutoNum type="arabicPeriod"/>
            </a:pPr>
            <a:endParaRPr lang="en-US" sz="6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9103725-A9AA-455A-AA1E-9B25C804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98FF7-40DA-44CA-B314-7D7C0DE6D8A6}" type="slidenum">
              <a:rPr lang="es-MX" altLang="en-US" smtClean="0"/>
              <a:pPr>
                <a:defRPr/>
              </a:pPr>
              <a:t>26</a:t>
            </a:fld>
            <a:endParaRPr lang="es-MX" altLang="en-US"/>
          </a:p>
        </p:txBody>
      </p:sp>
    </p:spTree>
    <p:extLst>
      <p:ext uri="{BB962C8B-B14F-4D97-AF65-F5344CB8AC3E}">
        <p14:creationId xmlns:p14="http://schemas.microsoft.com/office/powerpoint/2010/main" val="1013776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5 Título"/>
          <p:cNvSpPr>
            <a:spLocks noGrp="1"/>
          </p:cNvSpPr>
          <p:nvPr>
            <p:ph type="ctrTitle"/>
          </p:nvPr>
        </p:nvSpPr>
        <p:spPr>
          <a:xfrm>
            <a:off x="760412" y="1556792"/>
            <a:ext cx="7623175" cy="2132757"/>
          </a:xfrm>
        </p:spPr>
        <p:txBody>
          <a:bodyPr/>
          <a:lstStyle/>
          <a:p>
            <a:r>
              <a:rPr lang="en-US" dirty="0">
                <a:latin typeface="Times New Roman" charset="0"/>
                <a:cs typeface="Times New Roman" charset="0"/>
              </a:rPr>
              <a:t>Card acceptance by small merchants: An application of the Tourist Test to Peru</a:t>
            </a:r>
            <a:endParaRPr lang="es-PE" dirty="0">
              <a:latin typeface="Times New Roman" charset="0"/>
              <a:cs typeface="Times New Roman" charset="0"/>
            </a:endParaRPr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451725" y="6400800"/>
            <a:ext cx="1692275" cy="457200"/>
          </a:xfrm>
        </p:spPr>
        <p:txBody>
          <a:bodyPr/>
          <a:lstStyle/>
          <a:p>
            <a:pPr>
              <a:defRPr/>
            </a:pPr>
            <a:fld id="{C912FEC9-C178-4CF0-BC9E-6D2AFCA4A686}" type="slidenum">
              <a:rPr lang="es-MX" altLang="en-US"/>
              <a:pPr>
                <a:defRPr/>
              </a:pPr>
              <a:t>27</a:t>
            </a:fld>
            <a:endParaRPr lang="es-MX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2FF46D4-77FA-41D7-AA93-78498E6CB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870" y="4149080"/>
            <a:ext cx="56388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José Aurazo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BCRP, TSE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9D68791F-3C20-49FB-9B1D-8FEE18E29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8342" y="4149080"/>
            <a:ext cx="56388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Milton Vega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PE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BCRP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DF827B6-0DAA-40BF-A597-2CF3160E611C}"/>
              </a:ext>
            </a:extLst>
          </p:cNvPr>
          <p:cNvSpPr txBox="1"/>
          <p:nvPr/>
        </p:nvSpPr>
        <p:spPr>
          <a:xfrm>
            <a:off x="2195736" y="547832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BCC 9th Annual Conference 2021</a:t>
            </a:r>
            <a:endParaRPr lang="es-PE" sz="105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847572"/>
      </p:ext>
    </p:extLst>
  </p:cSld>
  <p:clrMapOvr>
    <a:masterClrMapping/>
  </p:clrMapOvr>
</p:sld>
</file>

<file path=ppt/theme/theme1.xml><?xml version="1.0" encoding="utf-8"?>
<a:theme xmlns:a="http://schemas.openxmlformats.org/drawingml/2006/main" name="Bor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ord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18795</TotalTime>
  <Words>1631</Words>
  <Application>Microsoft Office PowerPoint</Application>
  <PresentationFormat>Presentación en pantalla (4:3)</PresentationFormat>
  <Paragraphs>225</Paragraphs>
  <Slides>27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Borde</vt:lpstr>
      <vt:lpstr>Card acceptance by small merchants: An application of the Tourist Test to Peru</vt:lpstr>
      <vt:lpstr>Presentación de PowerPoint</vt:lpstr>
      <vt:lpstr>Presentación de PowerPoint</vt:lpstr>
      <vt:lpstr>Motivation</vt:lpstr>
      <vt:lpstr>Presentación de PowerPoint</vt:lpstr>
      <vt:lpstr>The Tourist Test</vt:lpstr>
      <vt:lpstr>The Tourist Test </vt:lpstr>
      <vt:lpstr>Tourist Test with tax evasión (I)</vt:lpstr>
      <vt:lpstr>Tourist test with tax evasión (II)</vt:lpstr>
      <vt:lpstr>Presentación de PowerPoint</vt:lpstr>
      <vt:lpstr>The Small Merchants Survey</vt:lpstr>
      <vt:lpstr>Estimation of the tourist test threshold</vt:lpstr>
      <vt:lpstr>Standard vs. Cash-flow approach</vt:lpstr>
      <vt:lpstr>Data on sales and costs (I)</vt:lpstr>
      <vt:lpstr>Data on sales and costs (II)</vt:lpstr>
      <vt:lpstr>Presentación de PowerPoint</vt:lpstr>
      <vt:lpstr>Estimates of cost of accepting cash and card payments</vt:lpstr>
      <vt:lpstr>Estimates using the standard approach (I)</vt:lpstr>
      <vt:lpstr>Presentación de PowerPoint</vt:lpstr>
      <vt:lpstr>Presentación de PowerPoint</vt:lpstr>
      <vt:lpstr>Cash-Flow approach (I)</vt:lpstr>
      <vt:lpstr>Cash-Flow approach (II)</vt:lpstr>
      <vt:lpstr>Cash-Flow approach (III)</vt:lpstr>
      <vt:lpstr>Comparing results</vt:lpstr>
      <vt:lpstr>Presentación de PowerPoint</vt:lpstr>
      <vt:lpstr>Final Comments</vt:lpstr>
      <vt:lpstr>Card acceptance by small merchants: An application of the Tourist Test to Peru</vt:lpstr>
    </vt:vector>
  </TitlesOfParts>
  <Company>Banco Central de Reserva del Perú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Legal del BCRP</dc:title>
  <dc:creator>1988</dc:creator>
  <cp:lastModifiedBy>Sara</cp:lastModifiedBy>
  <cp:revision>110</cp:revision>
  <dcterms:created xsi:type="dcterms:W3CDTF">2004-11-17T01:16:06Z</dcterms:created>
  <dcterms:modified xsi:type="dcterms:W3CDTF">2021-10-07T13:09:29Z</dcterms:modified>
</cp:coreProperties>
</file>