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</p:sldMasterIdLst>
  <p:notesMasterIdLst>
    <p:notesMasterId r:id="rId7"/>
  </p:notesMasterIdLst>
  <p:sldIdLst>
    <p:sldId id="257" r:id="rId3"/>
    <p:sldId id="279" r:id="rId4"/>
    <p:sldId id="268" r:id="rId5"/>
    <p:sldId id="28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eline Bachellerie" initials="AB" lastIdx="3" clrIdx="0">
    <p:extLst>
      <p:ext uri="{19B8F6BF-5375-455C-9EA6-DF929625EA0E}">
        <p15:presenceInfo xmlns:p15="http://schemas.microsoft.com/office/powerpoint/2012/main" userId="Adeline Bacheller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3737"/>
    <a:srgbClr val="FFCCCC"/>
    <a:srgbClr val="FFFFFF"/>
    <a:srgbClr val="CCCC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6" autoAdjust="0"/>
    <p:restoredTop sz="95332" autoAdjust="0"/>
  </p:normalViewPr>
  <p:slideViewPr>
    <p:cSldViewPr snapToGrid="0">
      <p:cViewPr varScale="1">
        <p:scale>
          <a:sx n="88" d="100"/>
          <a:sy n="88" d="100"/>
        </p:scale>
        <p:origin x="79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306FB5-A2B2-49C6-9AD1-55B6917CD944}" type="doc">
      <dgm:prSet loTypeId="urn:microsoft.com/office/officeart/2005/8/layout/cycle2" loCatId="cycle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9DF4BBD3-25B6-419A-AB91-DE3ACD9C4242}">
      <dgm:prSet phldrT="[Texte]" phldr="1" custT="1"/>
      <dgm:spPr>
        <a:solidFill>
          <a:schemeClr val="accent2"/>
        </a:solidFill>
      </dgm:spPr>
      <dgm:t>
        <a:bodyPr/>
        <a:lstStyle/>
        <a:p>
          <a:endParaRPr lang="fr-FR" sz="2000" dirty="0"/>
        </a:p>
      </dgm:t>
    </dgm:pt>
    <dgm:pt modelId="{98CC9FE9-8325-4543-9BDF-A0D40F4BE211}" type="parTrans" cxnId="{7D1C661D-5452-4A24-A461-D1FDD661C07C}">
      <dgm:prSet/>
      <dgm:spPr/>
      <dgm:t>
        <a:bodyPr/>
        <a:lstStyle/>
        <a:p>
          <a:endParaRPr lang="fr-FR"/>
        </a:p>
      </dgm:t>
    </dgm:pt>
    <dgm:pt modelId="{51E61400-E8A1-4078-B0D1-05769AFE3FC2}" type="sibTrans" cxnId="{7D1C661D-5452-4A24-A461-D1FDD661C07C}">
      <dgm:prSet/>
      <dgm:spPr/>
      <dgm:t>
        <a:bodyPr/>
        <a:lstStyle/>
        <a:p>
          <a:endParaRPr lang="fr-FR"/>
        </a:p>
      </dgm:t>
    </dgm:pt>
    <dgm:pt modelId="{A16B7A32-C1AD-495A-A377-0B9A0A7FEC9F}">
      <dgm:prSet phldrT="[Texte]" phldr="1" custT="1"/>
      <dgm:spPr>
        <a:solidFill>
          <a:schemeClr val="accent3"/>
        </a:solidFill>
      </dgm:spPr>
      <dgm:t>
        <a:bodyPr/>
        <a:lstStyle/>
        <a:p>
          <a:endParaRPr lang="fr-FR" sz="2000" dirty="0"/>
        </a:p>
      </dgm:t>
    </dgm:pt>
    <dgm:pt modelId="{054EB8F3-687D-47C1-A8CA-AA8906B81A64}" type="parTrans" cxnId="{D39E6565-AB8E-4150-9AD1-F0C376D118EA}">
      <dgm:prSet/>
      <dgm:spPr/>
      <dgm:t>
        <a:bodyPr/>
        <a:lstStyle/>
        <a:p>
          <a:endParaRPr lang="fr-FR"/>
        </a:p>
      </dgm:t>
    </dgm:pt>
    <dgm:pt modelId="{D093C8A5-C38E-46B0-A43A-6E4799DBF5B8}" type="sibTrans" cxnId="{D39E6565-AB8E-4150-9AD1-F0C376D118EA}">
      <dgm:prSet/>
      <dgm:spPr/>
      <dgm:t>
        <a:bodyPr/>
        <a:lstStyle/>
        <a:p>
          <a:endParaRPr lang="fr-FR"/>
        </a:p>
      </dgm:t>
    </dgm:pt>
    <dgm:pt modelId="{2580DAD5-E4B5-4293-AB07-A4C506041096}">
      <dgm:prSet phldrT="[Texte]" phldr="1" custT="1"/>
      <dgm:spPr>
        <a:solidFill>
          <a:schemeClr val="accent5"/>
        </a:solidFill>
      </dgm:spPr>
      <dgm:t>
        <a:bodyPr/>
        <a:lstStyle/>
        <a:p>
          <a:endParaRPr lang="fr-FR" sz="2000" dirty="0"/>
        </a:p>
      </dgm:t>
    </dgm:pt>
    <dgm:pt modelId="{3872E00E-B2E4-4A20-9A82-F208316DB251}" type="parTrans" cxnId="{75528107-9022-476D-AE40-85E56DB393F3}">
      <dgm:prSet/>
      <dgm:spPr/>
      <dgm:t>
        <a:bodyPr/>
        <a:lstStyle/>
        <a:p>
          <a:endParaRPr lang="fr-FR"/>
        </a:p>
      </dgm:t>
    </dgm:pt>
    <dgm:pt modelId="{8828E4FD-4B51-4892-8A21-08016202413A}" type="sibTrans" cxnId="{75528107-9022-476D-AE40-85E56DB393F3}">
      <dgm:prSet/>
      <dgm:spPr/>
      <dgm:t>
        <a:bodyPr/>
        <a:lstStyle/>
        <a:p>
          <a:endParaRPr lang="fr-FR"/>
        </a:p>
      </dgm:t>
    </dgm:pt>
    <dgm:pt modelId="{8DF2A84E-9439-4676-B13B-880F92495483}">
      <dgm:prSet phldrT="[Texte]" phldr="1" custT="1"/>
      <dgm:spPr/>
      <dgm:t>
        <a:bodyPr/>
        <a:lstStyle/>
        <a:p>
          <a:endParaRPr lang="fr-FR" sz="2000" dirty="0"/>
        </a:p>
      </dgm:t>
    </dgm:pt>
    <dgm:pt modelId="{7051D416-35AC-401B-833F-A4F8C8DD6EA9}" type="parTrans" cxnId="{49A60ED3-5978-4CAC-A39A-F10C23E6AFF3}">
      <dgm:prSet/>
      <dgm:spPr/>
      <dgm:t>
        <a:bodyPr/>
        <a:lstStyle/>
        <a:p>
          <a:endParaRPr lang="fr-FR"/>
        </a:p>
      </dgm:t>
    </dgm:pt>
    <dgm:pt modelId="{C8218148-B48A-4CD5-B315-EB4E2CA794B6}" type="sibTrans" cxnId="{49A60ED3-5978-4CAC-A39A-F10C23E6AFF3}">
      <dgm:prSet/>
      <dgm:spPr/>
      <dgm:t>
        <a:bodyPr/>
        <a:lstStyle/>
        <a:p>
          <a:endParaRPr lang="fr-FR"/>
        </a:p>
      </dgm:t>
    </dgm:pt>
    <dgm:pt modelId="{435C8848-87CA-47E9-A5F7-99C1EC16E483}">
      <dgm:prSet phldrT="[Texte]" phldr="1" custT="1"/>
      <dgm:spPr>
        <a:solidFill>
          <a:srgbClr val="00B0F0"/>
        </a:solidFill>
      </dgm:spPr>
      <dgm:t>
        <a:bodyPr/>
        <a:lstStyle/>
        <a:p>
          <a:endParaRPr lang="fr-FR" sz="2000" dirty="0"/>
        </a:p>
      </dgm:t>
    </dgm:pt>
    <dgm:pt modelId="{A4708D6C-7804-40ED-AC27-D9D8D2A4430F}" type="parTrans" cxnId="{D75495CB-BD7C-4D1C-A798-9A39418CE5D5}">
      <dgm:prSet/>
      <dgm:spPr/>
      <dgm:t>
        <a:bodyPr/>
        <a:lstStyle/>
        <a:p>
          <a:endParaRPr lang="fr-FR"/>
        </a:p>
      </dgm:t>
    </dgm:pt>
    <dgm:pt modelId="{897A74CA-12E4-4886-9909-D0C39E0E9701}" type="sibTrans" cxnId="{D75495CB-BD7C-4D1C-A798-9A39418CE5D5}">
      <dgm:prSet/>
      <dgm:spPr>
        <a:solidFill>
          <a:srgbClr val="00B0F0"/>
        </a:solidFill>
      </dgm:spPr>
      <dgm:t>
        <a:bodyPr/>
        <a:lstStyle/>
        <a:p>
          <a:endParaRPr lang="fr-FR"/>
        </a:p>
      </dgm:t>
    </dgm:pt>
    <dgm:pt modelId="{2549E5CF-6BE3-4B25-97C4-0F3526604FDD}" type="pres">
      <dgm:prSet presAssocID="{87306FB5-A2B2-49C6-9AD1-55B6917CD94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2C7F52A-8E56-4217-BBC6-06CF6074755F}" type="pres">
      <dgm:prSet presAssocID="{9DF4BBD3-25B6-419A-AB91-DE3ACD9C424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B2D05D1-EBAC-45C1-9BC3-97903D6597E1}" type="pres">
      <dgm:prSet presAssocID="{51E61400-E8A1-4078-B0D1-05769AFE3FC2}" presName="sibTrans" presStyleLbl="sibTrans2D1" presStyleIdx="0" presStyleCnt="5"/>
      <dgm:spPr/>
      <dgm:t>
        <a:bodyPr/>
        <a:lstStyle/>
        <a:p>
          <a:endParaRPr lang="fr-FR"/>
        </a:p>
      </dgm:t>
    </dgm:pt>
    <dgm:pt modelId="{845E2A29-6F89-486D-8E56-8819FCE66F58}" type="pres">
      <dgm:prSet presAssocID="{51E61400-E8A1-4078-B0D1-05769AFE3FC2}" presName="connectorText" presStyleLbl="sibTrans2D1" presStyleIdx="0" presStyleCnt="5"/>
      <dgm:spPr/>
      <dgm:t>
        <a:bodyPr/>
        <a:lstStyle/>
        <a:p>
          <a:endParaRPr lang="fr-FR"/>
        </a:p>
      </dgm:t>
    </dgm:pt>
    <dgm:pt modelId="{DDDB76BB-D706-4697-96A1-8345580A3E0E}" type="pres">
      <dgm:prSet presAssocID="{A16B7A32-C1AD-495A-A377-0B9A0A7FEC9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023D39A-31F1-4A83-8AD8-96C1812B5FDF}" type="pres">
      <dgm:prSet presAssocID="{D093C8A5-C38E-46B0-A43A-6E4799DBF5B8}" presName="sibTrans" presStyleLbl="sibTrans2D1" presStyleIdx="1" presStyleCnt="5"/>
      <dgm:spPr/>
      <dgm:t>
        <a:bodyPr/>
        <a:lstStyle/>
        <a:p>
          <a:endParaRPr lang="fr-FR"/>
        </a:p>
      </dgm:t>
    </dgm:pt>
    <dgm:pt modelId="{6A16FD32-ED4C-4555-95E6-E17D53BD0E60}" type="pres">
      <dgm:prSet presAssocID="{D093C8A5-C38E-46B0-A43A-6E4799DBF5B8}" presName="connectorText" presStyleLbl="sibTrans2D1" presStyleIdx="1" presStyleCnt="5"/>
      <dgm:spPr/>
      <dgm:t>
        <a:bodyPr/>
        <a:lstStyle/>
        <a:p>
          <a:endParaRPr lang="fr-FR"/>
        </a:p>
      </dgm:t>
    </dgm:pt>
    <dgm:pt modelId="{6F524604-84AD-4D96-A7EE-EFC46B76EE8D}" type="pres">
      <dgm:prSet presAssocID="{2580DAD5-E4B5-4293-AB07-A4C50604109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BD0885B-17D0-430C-A851-26B86F60960F}" type="pres">
      <dgm:prSet presAssocID="{8828E4FD-4B51-4892-8A21-08016202413A}" presName="sibTrans" presStyleLbl="sibTrans2D1" presStyleIdx="2" presStyleCnt="5"/>
      <dgm:spPr/>
      <dgm:t>
        <a:bodyPr/>
        <a:lstStyle/>
        <a:p>
          <a:endParaRPr lang="fr-FR"/>
        </a:p>
      </dgm:t>
    </dgm:pt>
    <dgm:pt modelId="{92DCAC41-0ABC-4ED1-88F9-CEBAA95A0C0F}" type="pres">
      <dgm:prSet presAssocID="{8828E4FD-4B51-4892-8A21-08016202413A}" presName="connectorText" presStyleLbl="sibTrans2D1" presStyleIdx="2" presStyleCnt="5"/>
      <dgm:spPr/>
      <dgm:t>
        <a:bodyPr/>
        <a:lstStyle/>
        <a:p>
          <a:endParaRPr lang="fr-FR"/>
        </a:p>
      </dgm:t>
    </dgm:pt>
    <dgm:pt modelId="{7460B5D4-3A36-4CF5-86DB-C1955EA6D52B}" type="pres">
      <dgm:prSet presAssocID="{8DF2A84E-9439-4676-B13B-880F9249548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6D4F65C-FD7E-454B-A435-01046A163639}" type="pres">
      <dgm:prSet presAssocID="{C8218148-B48A-4CD5-B315-EB4E2CA794B6}" presName="sibTrans" presStyleLbl="sibTrans2D1" presStyleIdx="3" presStyleCnt="5"/>
      <dgm:spPr/>
      <dgm:t>
        <a:bodyPr/>
        <a:lstStyle/>
        <a:p>
          <a:endParaRPr lang="fr-FR"/>
        </a:p>
      </dgm:t>
    </dgm:pt>
    <dgm:pt modelId="{E2292487-6927-48A3-9F9D-64DDE27F4EDD}" type="pres">
      <dgm:prSet presAssocID="{C8218148-B48A-4CD5-B315-EB4E2CA794B6}" presName="connectorText" presStyleLbl="sibTrans2D1" presStyleIdx="3" presStyleCnt="5"/>
      <dgm:spPr/>
      <dgm:t>
        <a:bodyPr/>
        <a:lstStyle/>
        <a:p>
          <a:endParaRPr lang="fr-FR"/>
        </a:p>
      </dgm:t>
    </dgm:pt>
    <dgm:pt modelId="{382240D4-C898-4910-84A6-839B8A331502}" type="pres">
      <dgm:prSet presAssocID="{435C8848-87CA-47E9-A5F7-99C1EC16E48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68A1386-0908-4400-80C2-60E7E204102D}" type="pres">
      <dgm:prSet presAssocID="{897A74CA-12E4-4886-9909-D0C39E0E9701}" presName="sibTrans" presStyleLbl="sibTrans2D1" presStyleIdx="4" presStyleCnt="5"/>
      <dgm:spPr/>
      <dgm:t>
        <a:bodyPr/>
        <a:lstStyle/>
        <a:p>
          <a:endParaRPr lang="fr-FR"/>
        </a:p>
      </dgm:t>
    </dgm:pt>
    <dgm:pt modelId="{3A775353-482E-4CE9-B20D-AA3100346260}" type="pres">
      <dgm:prSet presAssocID="{897A74CA-12E4-4886-9909-D0C39E0E9701}" presName="connectorText" presStyleLbl="sibTrans2D1" presStyleIdx="4" presStyleCnt="5"/>
      <dgm:spPr/>
      <dgm:t>
        <a:bodyPr/>
        <a:lstStyle/>
        <a:p>
          <a:endParaRPr lang="fr-FR"/>
        </a:p>
      </dgm:t>
    </dgm:pt>
  </dgm:ptLst>
  <dgm:cxnLst>
    <dgm:cxn modelId="{75528107-9022-476D-AE40-85E56DB393F3}" srcId="{87306FB5-A2B2-49C6-9AD1-55B6917CD944}" destId="{2580DAD5-E4B5-4293-AB07-A4C506041096}" srcOrd="2" destOrd="0" parTransId="{3872E00E-B2E4-4A20-9A82-F208316DB251}" sibTransId="{8828E4FD-4B51-4892-8A21-08016202413A}"/>
    <dgm:cxn modelId="{C4D7B048-BB71-4921-B939-DCA1F97BFDE0}" type="presOf" srcId="{A16B7A32-C1AD-495A-A377-0B9A0A7FEC9F}" destId="{DDDB76BB-D706-4697-96A1-8345580A3E0E}" srcOrd="0" destOrd="0" presId="urn:microsoft.com/office/officeart/2005/8/layout/cycle2"/>
    <dgm:cxn modelId="{F51860A6-8982-48AF-96C9-409F1A2BBE1D}" type="presOf" srcId="{51E61400-E8A1-4078-B0D1-05769AFE3FC2}" destId="{845E2A29-6F89-486D-8E56-8819FCE66F58}" srcOrd="1" destOrd="0" presId="urn:microsoft.com/office/officeart/2005/8/layout/cycle2"/>
    <dgm:cxn modelId="{60F5F165-1165-4592-8A79-674BBE2B70E5}" type="presOf" srcId="{87306FB5-A2B2-49C6-9AD1-55B6917CD944}" destId="{2549E5CF-6BE3-4B25-97C4-0F3526604FDD}" srcOrd="0" destOrd="0" presId="urn:microsoft.com/office/officeart/2005/8/layout/cycle2"/>
    <dgm:cxn modelId="{1518605F-1242-42B5-9396-E69156EC186B}" type="presOf" srcId="{C8218148-B48A-4CD5-B315-EB4E2CA794B6}" destId="{E2292487-6927-48A3-9F9D-64DDE27F4EDD}" srcOrd="1" destOrd="0" presId="urn:microsoft.com/office/officeart/2005/8/layout/cycle2"/>
    <dgm:cxn modelId="{D39E6565-AB8E-4150-9AD1-F0C376D118EA}" srcId="{87306FB5-A2B2-49C6-9AD1-55B6917CD944}" destId="{A16B7A32-C1AD-495A-A377-0B9A0A7FEC9F}" srcOrd="1" destOrd="0" parTransId="{054EB8F3-687D-47C1-A8CA-AA8906B81A64}" sibTransId="{D093C8A5-C38E-46B0-A43A-6E4799DBF5B8}"/>
    <dgm:cxn modelId="{49A60ED3-5978-4CAC-A39A-F10C23E6AFF3}" srcId="{87306FB5-A2B2-49C6-9AD1-55B6917CD944}" destId="{8DF2A84E-9439-4676-B13B-880F92495483}" srcOrd="3" destOrd="0" parTransId="{7051D416-35AC-401B-833F-A4F8C8DD6EA9}" sibTransId="{C8218148-B48A-4CD5-B315-EB4E2CA794B6}"/>
    <dgm:cxn modelId="{F09F3D24-1948-4AC1-A18C-EFF985ECD62E}" type="presOf" srcId="{9DF4BBD3-25B6-419A-AB91-DE3ACD9C4242}" destId="{12C7F52A-8E56-4217-BBC6-06CF6074755F}" srcOrd="0" destOrd="0" presId="urn:microsoft.com/office/officeart/2005/8/layout/cycle2"/>
    <dgm:cxn modelId="{F603A5E7-6B12-4C2E-B642-7E0D841F5EE0}" type="presOf" srcId="{8828E4FD-4B51-4892-8A21-08016202413A}" destId="{EBD0885B-17D0-430C-A851-26B86F60960F}" srcOrd="0" destOrd="0" presId="urn:microsoft.com/office/officeart/2005/8/layout/cycle2"/>
    <dgm:cxn modelId="{A97F1F63-6270-4C4C-B3C6-81CAD8B0236C}" type="presOf" srcId="{897A74CA-12E4-4886-9909-D0C39E0E9701}" destId="{468A1386-0908-4400-80C2-60E7E204102D}" srcOrd="0" destOrd="0" presId="urn:microsoft.com/office/officeart/2005/8/layout/cycle2"/>
    <dgm:cxn modelId="{E0EE0D67-7606-4AC5-A047-F9AC9B3D8910}" type="presOf" srcId="{897A74CA-12E4-4886-9909-D0C39E0E9701}" destId="{3A775353-482E-4CE9-B20D-AA3100346260}" srcOrd="1" destOrd="0" presId="urn:microsoft.com/office/officeart/2005/8/layout/cycle2"/>
    <dgm:cxn modelId="{7D1C661D-5452-4A24-A461-D1FDD661C07C}" srcId="{87306FB5-A2B2-49C6-9AD1-55B6917CD944}" destId="{9DF4BBD3-25B6-419A-AB91-DE3ACD9C4242}" srcOrd="0" destOrd="0" parTransId="{98CC9FE9-8325-4543-9BDF-A0D40F4BE211}" sibTransId="{51E61400-E8A1-4078-B0D1-05769AFE3FC2}"/>
    <dgm:cxn modelId="{6109A5B7-98DF-4CC6-9DE4-7AED1121F5E3}" type="presOf" srcId="{8DF2A84E-9439-4676-B13B-880F92495483}" destId="{7460B5D4-3A36-4CF5-86DB-C1955EA6D52B}" srcOrd="0" destOrd="0" presId="urn:microsoft.com/office/officeart/2005/8/layout/cycle2"/>
    <dgm:cxn modelId="{890F7F6A-DD89-49A1-B4B7-C70F6D786396}" type="presOf" srcId="{C8218148-B48A-4CD5-B315-EB4E2CA794B6}" destId="{16D4F65C-FD7E-454B-A435-01046A163639}" srcOrd="0" destOrd="0" presId="urn:microsoft.com/office/officeart/2005/8/layout/cycle2"/>
    <dgm:cxn modelId="{F248C62D-08D6-4448-AAF4-6B4C1A9C5AC9}" type="presOf" srcId="{D093C8A5-C38E-46B0-A43A-6E4799DBF5B8}" destId="{6A16FD32-ED4C-4555-95E6-E17D53BD0E60}" srcOrd="1" destOrd="0" presId="urn:microsoft.com/office/officeart/2005/8/layout/cycle2"/>
    <dgm:cxn modelId="{BC18C66A-A949-4BFE-820B-0EB9A79E441D}" type="presOf" srcId="{2580DAD5-E4B5-4293-AB07-A4C506041096}" destId="{6F524604-84AD-4D96-A7EE-EFC46B76EE8D}" srcOrd="0" destOrd="0" presId="urn:microsoft.com/office/officeart/2005/8/layout/cycle2"/>
    <dgm:cxn modelId="{D75495CB-BD7C-4D1C-A798-9A39418CE5D5}" srcId="{87306FB5-A2B2-49C6-9AD1-55B6917CD944}" destId="{435C8848-87CA-47E9-A5F7-99C1EC16E483}" srcOrd="4" destOrd="0" parTransId="{A4708D6C-7804-40ED-AC27-D9D8D2A4430F}" sibTransId="{897A74CA-12E4-4886-9909-D0C39E0E9701}"/>
    <dgm:cxn modelId="{09BB5B8E-44F9-4371-B997-1035CB4889D0}" type="presOf" srcId="{51E61400-E8A1-4078-B0D1-05769AFE3FC2}" destId="{FB2D05D1-EBAC-45C1-9BC3-97903D6597E1}" srcOrd="0" destOrd="0" presId="urn:microsoft.com/office/officeart/2005/8/layout/cycle2"/>
    <dgm:cxn modelId="{16C77CDD-D800-4138-88E0-89EC026BCB48}" type="presOf" srcId="{435C8848-87CA-47E9-A5F7-99C1EC16E483}" destId="{382240D4-C898-4910-84A6-839B8A331502}" srcOrd="0" destOrd="0" presId="urn:microsoft.com/office/officeart/2005/8/layout/cycle2"/>
    <dgm:cxn modelId="{82AA26D8-D355-4DF9-B9D7-60DF4FCC3725}" type="presOf" srcId="{8828E4FD-4B51-4892-8A21-08016202413A}" destId="{92DCAC41-0ABC-4ED1-88F9-CEBAA95A0C0F}" srcOrd="1" destOrd="0" presId="urn:microsoft.com/office/officeart/2005/8/layout/cycle2"/>
    <dgm:cxn modelId="{254BB73C-EB7B-4BC1-BB35-CDF9F81E1876}" type="presOf" srcId="{D093C8A5-C38E-46B0-A43A-6E4799DBF5B8}" destId="{1023D39A-31F1-4A83-8AD8-96C1812B5FDF}" srcOrd="0" destOrd="0" presId="urn:microsoft.com/office/officeart/2005/8/layout/cycle2"/>
    <dgm:cxn modelId="{8BC63270-C73D-4A33-AFA5-BE8D3EB1EA0E}" type="presParOf" srcId="{2549E5CF-6BE3-4B25-97C4-0F3526604FDD}" destId="{12C7F52A-8E56-4217-BBC6-06CF6074755F}" srcOrd="0" destOrd="0" presId="urn:microsoft.com/office/officeart/2005/8/layout/cycle2"/>
    <dgm:cxn modelId="{BF2D279C-461A-451C-9A32-658A66DD2C50}" type="presParOf" srcId="{2549E5CF-6BE3-4B25-97C4-0F3526604FDD}" destId="{FB2D05D1-EBAC-45C1-9BC3-97903D6597E1}" srcOrd="1" destOrd="0" presId="urn:microsoft.com/office/officeart/2005/8/layout/cycle2"/>
    <dgm:cxn modelId="{3CE18539-5CC8-4257-8E78-19AD97263672}" type="presParOf" srcId="{FB2D05D1-EBAC-45C1-9BC3-97903D6597E1}" destId="{845E2A29-6F89-486D-8E56-8819FCE66F58}" srcOrd="0" destOrd="0" presId="urn:microsoft.com/office/officeart/2005/8/layout/cycle2"/>
    <dgm:cxn modelId="{D0B63C1B-39D1-4D7A-B891-1CA359F4C91E}" type="presParOf" srcId="{2549E5CF-6BE3-4B25-97C4-0F3526604FDD}" destId="{DDDB76BB-D706-4697-96A1-8345580A3E0E}" srcOrd="2" destOrd="0" presId="urn:microsoft.com/office/officeart/2005/8/layout/cycle2"/>
    <dgm:cxn modelId="{17BCC936-E22A-45D3-AC30-1EFFCCAEA7F8}" type="presParOf" srcId="{2549E5CF-6BE3-4B25-97C4-0F3526604FDD}" destId="{1023D39A-31F1-4A83-8AD8-96C1812B5FDF}" srcOrd="3" destOrd="0" presId="urn:microsoft.com/office/officeart/2005/8/layout/cycle2"/>
    <dgm:cxn modelId="{34221E88-4227-463A-98C2-586B2BC9CB3D}" type="presParOf" srcId="{1023D39A-31F1-4A83-8AD8-96C1812B5FDF}" destId="{6A16FD32-ED4C-4555-95E6-E17D53BD0E60}" srcOrd="0" destOrd="0" presId="urn:microsoft.com/office/officeart/2005/8/layout/cycle2"/>
    <dgm:cxn modelId="{C18D64E6-3E41-44D2-85B1-E52BBEC2D7C4}" type="presParOf" srcId="{2549E5CF-6BE3-4B25-97C4-0F3526604FDD}" destId="{6F524604-84AD-4D96-A7EE-EFC46B76EE8D}" srcOrd="4" destOrd="0" presId="urn:microsoft.com/office/officeart/2005/8/layout/cycle2"/>
    <dgm:cxn modelId="{6B88546D-6A28-4EEE-BB7E-7FD5BA48422E}" type="presParOf" srcId="{2549E5CF-6BE3-4B25-97C4-0F3526604FDD}" destId="{EBD0885B-17D0-430C-A851-26B86F60960F}" srcOrd="5" destOrd="0" presId="urn:microsoft.com/office/officeart/2005/8/layout/cycle2"/>
    <dgm:cxn modelId="{86F83175-5EE2-4752-9E67-384F69C63F86}" type="presParOf" srcId="{EBD0885B-17D0-430C-A851-26B86F60960F}" destId="{92DCAC41-0ABC-4ED1-88F9-CEBAA95A0C0F}" srcOrd="0" destOrd="0" presId="urn:microsoft.com/office/officeart/2005/8/layout/cycle2"/>
    <dgm:cxn modelId="{772ACCC5-13E4-4D65-9B65-83CC4E32401A}" type="presParOf" srcId="{2549E5CF-6BE3-4B25-97C4-0F3526604FDD}" destId="{7460B5D4-3A36-4CF5-86DB-C1955EA6D52B}" srcOrd="6" destOrd="0" presId="urn:microsoft.com/office/officeart/2005/8/layout/cycle2"/>
    <dgm:cxn modelId="{17DBCD57-9E67-4A4C-A82B-BF530013E358}" type="presParOf" srcId="{2549E5CF-6BE3-4B25-97C4-0F3526604FDD}" destId="{16D4F65C-FD7E-454B-A435-01046A163639}" srcOrd="7" destOrd="0" presId="urn:microsoft.com/office/officeart/2005/8/layout/cycle2"/>
    <dgm:cxn modelId="{90CC98A4-C981-49CF-A7E3-649E896D6F02}" type="presParOf" srcId="{16D4F65C-FD7E-454B-A435-01046A163639}" destId="{E2292487-6927-48A3-9F9D-64DDE27F4EDD}" srcOrd="0" destOrd="0" presId="urn:microsoft.com/office/officeart/2005/8/layout/cycle2"/>
    <dgm:cxn modelId="{1528C34C-882D-4600-B27D-7000CA8C2852}" type="presParOf" srcId="{2549E5CF-6BE3-4B25-97C4-0F3526604FDD}" destId="{382240D4-C898-4910-84A6-839B8A331502}" srcOrd="8" destOrd="0" presId="urn:microsoft.com/office/officeart/2005/8/layout/cycle2"/>
    <dgm:cxn modelId="{1E80D24A-4E06-43D1-B571-4C1E6F653484}" type="presParOf" srcId="{2549E5CF-6BE3-4B25-97C4-0F3526604FDD}" destId="{468A1386-0908-4400-80C2-60E7E204102D}" srcOrd="9" destOrd="0" presId="urn:microsoft.com/office/officeart/2005/8/layout/cycle2"/>
    <dgm:cxn modelId="{9DD7D189-7463-4A50-8A2C-A97413661D45}" type="presParOf" srcId="{468A1386-0908-4400-80C2-60E7E204102D}" destId="{3A775353-482E-4CE9-B20D-AA310034626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AA3030-60D8-4A04-B4F6-AEB6F848E41F}" type="doc">
      <dgm:prSet loTypeId="urn:microsoft.com/office/officeart/2005/8/layout/hList1" loCatId="list" qsTypeId="urn:microsoft.com/office/officeart/2005/8/quickstyle/3d4" qsCatId="3D" csTypeId="urn:microsoft.com/office/officeart/2005/8/colors/accent6_5" csCatId="accent6" phldr="1"/>
      <dgm:spPr/>
      <dgm:t>
        <a:bodyPr/>
        <a:lstStyle/>
        <a:p>
          <a:endParaRPr lang="fr-FR"/>
        </a:p>
      </dgm:t>
    </dgm:pt>
    <dgm:pt modelId="{9B438692-E5DF-4706-B366-C1A8C5B29506}">
      <dgm:prSet phldrT="[Texte]"/>
      <dgm:spPr/>
      <dgm:t>
        <a:bodyPr/>
        <a:lstStyle/>
        <a:p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Secure the settlement of financial transactions in central bank money</a:t>
          </a:r>
          <a:endParaRPr lang="fr-FR" dirty="0"/>
        </a:p>
      </dgm:t>
    </dgm:pt>
    <dgm:pt modelId="{D1F21B48-B4CF-4FF3-8830-D179D5EBB13C}" type="parTrans" cxnId="{271C623A-D623-42D0-8A46-CA895F176FEA}">
      <dgm:prSet/>
      <dgm:spPr/>
      <dgm:t>
        <a:bodyPr/>
        <a:lstStyle/>
        <a:p>
          <a:endParaRPr lang="fr-FR"/>
        </a:p>
      </dgm:t>
    </dgm:pt>
    <dgm:pt modelId="{F56FD47F-8DC9-400F-A9D6-55B960E8F4BE}" type="sibTrans" cxnId="{271C623A-D623-42D0-8A46-CA895F176FEA}">
      <dgm:prSet/>
      <dgm:spPr/>
      <dgm:t>
        <a:bodyPr/>
        <a:lstStyle/>
        <a:p>
          <a:endParaRPr lang="fr-FR"/>
        </a:p>
      </dgm:t>
    </dgm:pt>
    <dgm:pt modelId="{56B7B18A-4BBF-4AB2-930F-BC875611BA47}">
      <dgm:prSet phldrT="[Texte]"/>
      <dgm:spPr/>
      <dgm:t>
        <a:bodyPr/>
        <a:lstStyle/>
        <a:p>
          <a:pPr rtl="0"/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Central money: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safest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most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available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liquid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settlement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asset</a:t>
          </a:r>
          <a:endParaRPr lang="fr-FR" dirty="0"/>
        </a:p>
      </dgm:t>
    </dgm:pt>
    <dgm:pt modelId="{F7DC83AE-592B-435D-81B2-EACBF070466E}" type="parTrans" cxnId="{91FF5E49-32B7-44ED-A0E5-AD9A4A6549DB}">
      <dgm:prSet/>
      <dgm:spPr/>
      <dgm:t>
        <a:bodyPr/>
        <a:lstStyle/>
        <a:p>
          <a:endParaRPr lang="fr-FR"/>
        </a:p>
      </dgm:t>
    </dgm:pt>
    <dgm:pt modelId="{8A07E4C8-D330-4349-B3C6-847228509DF6}" type="sibTrans" cxnId="{91FF5E49-32B7-44ED-A0E5-AD9A4A6549DB}">
      <dgm:prSet/>
      <dgm:spPr/>
      <dgm:t>
        <a:bodyPr/>
        <a:lstStyle/>
        <a:p>
          <a:endParaRPr lang="fr-FR"/>
        </a:p>
      </dgm:t>
    </dgm:pt>
    <dgm:pt modelId="{A9BE7C59-622D-4D1F-9B98-9643D98932A9}">
      <dgm:prSet phldrT="[Texte]"/>
      <dgm:spPr/>
      <dgm:t>
        <a:bodyPr/>
        <a:lstStyle/>
        <a:p>
          <a:pPr rtl="0"/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Prevent the fragmentation of financial markets and liquidity</a:t>
          </a:r>
          <a:endParaRPr lang="fr-FR" dirty="0"/>
        </a:p>
      </dgm:t>
    </dgm:pt>
    <dgm:pt modelId="{373D48DD-7C81-423D-ABC5-4A0C03B59962}" type="parTrans" cxnId="{24E2F80F-B7CB-471C-81DB-0AB8DFB984F9}">
      <dgm:prSet/>
      <dgm:spPr/>
      <dgm:t>
        <a:bodyPr/>
        <a:lstStyle/>
        <a:p>
          <a:endParaRPr lang="fr-FR"/>
        </a:p>
      </dgm:t>
    </dgm:pt>
    <dgm:pt modelId="{4D37A460-388E-4FC3-8C24-CAB8F99ABE76}" type="sibTrans" cxnId="{24E2F80F-B7CB-471C-81DB-0AB8DFB984F9}">
      <dgm:prSet/>
      <dgm:spPr/>
      <dgm:t>
        <a:bodyPr/>
        <a:lstStyle/>
        <a:p>
          <a:endParaRPr lang="fr-FR"/>
        </a:p>
      </dgm:t>
    </dgm:pt>
    <dgm:pt modelId="{0E472E51-49FE-441F-8C7D-3ADE093556A5}">
      <dgm:prSet phldrT="[Texte]"/>
      <dgm:spPr/>
      <dgm:t>
        <a:bodyPr/>
        <a:lstStyle/>
        <a:p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Risk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heterogeneous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uncoordinated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approaches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in the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evolution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market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infrastructures</a:t>
          </a:r>
          <a:endParaRPr lang="fr-FR" dirty="0"/>
        </a:p>
      </dgm:t>
    </dgm:pt>
    <dgm:pt modelId="{3664BD30-565F-41C2-A611-D58FC257D20D}" type="parTrans" cxnId="{022E98E0-C1A3-49B3-B01D-D0EF002E0AFA}">
      <dgm:prSet/>
      <dgm:spPr/>
      <dgm:t>
        <a:bodyPr/>
        <a:lstStyle/>
        <a:p>
          <a:endParaRPr lang="fr-FR"/>
        </a:p>
      </dgm:t>
    </dgm:pt>
    <dgm:pt modelId="{5B44D1B8-5D84-4EDC-93CB-9791069B3053}" type="sibTrans" cxnId="{022E98E0-C1A3-49B3-B01D-D0EF002E0AFA}">
      <dgm:prSet/>
      <dgm:spPr/>
      <dgm:t>
        <a:bodyPr/>
        <a:lstStyle/>
        <a:p>
          <a:endParaRPr lang="fr-FR"/>
        </a:p>
      </dgm:t>
    </dgm:pt>
    <dgm:pt modelId="{B3E733DC-60A9-47D9-BD88-C52D7C7DE562}">
      <dgm:prSet phldrT="[Texte]"/>
      <dgm:spPr/>
      <dgm:t>
        <a:bodyPr/>
        <a:lstStyle/>
        <a:p>
          <a:pPr rtl="0"/>
          <a:r>
            <a:rPr lang="en-GB" dirty="0" smtClean="0">
              <a:latin typeface="Arial" panose="020B0604020202020204" pitchFamily="34" charset="0"/>
              <a:cs typeface="Arial" panose="020B0604020202020204" pitchFamily="34" charset="0"/>
            </a:rPr>
            <a:t>Accompany innovation for a better financial system</a:t>
          </a:r>
          <a:endParaRPr lang="fr-FR" dirty="0"/>
        </a:p>
      </dgm:t>
    </dgm:pt>
    <dgm:pt modelId="{0EA7C7BA-C42D-44D6-9A88-F7248F80A375}" type="parTrans" cxnId="{9840AB82-25D7-4DB4-8B64-3726C295307E}">
      <dgm:prSet/>
      <dgm:spPr/>
      <dgm:t>
        <a:bodyPr/>
        <a:lstStyle/>
        <a:p>
          <a:endParaRPr lang="fr-FR"/>
        </a:p>
      </dgm:t>
    </dgm:pt>
    <dgm:pt modelId="{EF3EE439-230A-4AF7-A171-C896BE5930A1}" type="sibTrans" cxnId="{9840AB82-25D7-4DB4-8B64-3726C295307E}">
      <dgm:prSet/>
      <dgm:spPr/>
      <dgm:t>
        <a:bodyPr/>
        <a:lstStyle/>
        <a:p>
          <a:endParaRPr lang="fr-FR"/>
        </a:p>
      </dgm:t>
    </dgm:pt>
    <dgm:pt modelId="{F27B8140-0E6B-4C46-8D63-AC643042B79D}">
      <dgm:prSet phldrT="[Texte]"/>
      <dgm:spPr/>
      <dgm:t>
        <a:bodyPr/>
        <a:lstStyle/>
        <a:p>
          <a:pPr rtl="0"/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Analyse </a:t>
          </a:r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whether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 CBDC </a:t>
          </a:r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could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enhance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the </a:t>
          </a:r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potential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of new technologies to </a:t>
          </a:r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improve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settlements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delays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cost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complexity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…)</a:t>
          </a:r>
          <a:endParaRPr lang="fr-FR" dirty="0"/>
        </a:p>
      </dgm:t>
    </dgm:pt>
    <dgm:pt modelId="{E0252B70-98E6-44AE-92F1-7419B128434B}" type="parTrans" cxnId="{5646EEDA-FC82-4EA6-8280-D0C818380889}">
      <dgm:prSet/>
      <dgm:spPr/>
      <dgm:t>
        <a:bodyPr/>
        <a:lstStyle/>
        <a:p>
          <a:endParaRPr lang="fr-FR"/>
        </a:p>
      </dgm:t>
    </dgm:pt>
    <dgm:pt modelId="{EA358732-777E-43C8-A556-3100C76DAB72}" type="sibTrans" cxnId="{5646EEDA-FC82-4EA6-8280-D0C818380889}">
      <dgm:prSet/>
      <dgm:spPr/>
      <dgm:t>
        <a:bodyPr/>
        <a:lstStyle/>
        <a:p>
          <a:endParaRPr lang="fr-FR"/>
        </a:p>
      </dgm:t>
    </dgm:pt>
    <dgm:pt modelId="{3121226F-1145-4A45-A0FE-7A3849033167}">
      <dgm:prSet/>
      <dgm:spPr/>
      <dgm:t>
        <a:bodyPr/>
        <a:lstStyle/>
        <a:p>
          <a:pPr rtl="0"/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The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current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trend of tokenisation of financial assets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brings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the question of the tokenisation of the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settlement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asset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ie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cash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leg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fr-FR" dirty="0"/>
        </a:p>
      </dgm:t>
    </dgm:pt>
    <dgm:pt modelId="{A5E632E3-3921-42F5-BB50-F0EB843DAC93}" type="parTrans" cxnId="{6F0CB5B3-568F-45D0-9802-739731D53B94}">
      <dgm:prSet/>
      <dgm:spPr/>
      <dgm:t>
        <a:bodyPr/>
        <a:lstStyle/>
        <a:p>
          <a:endParaRPr lang="fr-FR"/>
        </a:p>
      </dgm:t>
    </dgm:pt>
    <dgm:pt modelId="{0CEDF275-4550-40FB-9EE0-F373742B8D3B}" type="sibTrans" cxnId="{6F0CB5B3-568F-45D0-9802-739731D53B94}">
      <dgm:prSet/>
      <dgm:spPr/>
      <dgm:t>
        <a:bodyPr/>
        <a:lstStyle/>
        <a:p>
          <a:endParaRPr lang="fr-FR"/>
        </a:p>
      </dgm:t>
    </dgm:pt>
    <dgm:pt modelId="{99A6614B-791B-4962-A9C4-88904EAD1596}">
      <dgm:prSet/>
      <dgm:spPr/>
      <dgm:t>
        <a:bodyPr/>
        <a:lstStyle/>
        <a:p>
          <a:pPr rtl="0"/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CBDC: a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unifying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role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for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different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systems, not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only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within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a sole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monetary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zone but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also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for </a:t>
          </a:r>
          <a:r>
            <a:rPr lang="fr-FR" dirty="0" err="1" smtClean="0">
              <a:latin typeface="Arial" panose="020B0604020202020204" pitchFamily="34" charset="0"/>
              <a:cs typeface="Arial" panose="020B0604020202020204" pitchFamily="34" charset="0"/>
            </a:rPr>
            <a:t>crossborder</a:t>
          </a:r>
          <a:r>
            <a:rPr lang="fr-FR" dirty="0" smtClean="0">
              <a:latin typeface="Arial" panose="020B0604020202020204" pitchFamily="34" charset="0"/>
              <a:cs typeface="Arial" panose="020B0604020202020204" pitchFamily="34" charset="0"/>
            </a:rPr>
            <a:t> payments</a:t>
          </a:r>
          <a:endParaRPr lang="fr-FR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1BD27C-6B62-4230-B95B-F65260552A2E}" type="parTrans" cxnId="{7D602E93-A166-4C66-B491-2E17125E0A45}">
      <dgm:prSet/>
      <dgm:spPr/>
      <dgm:t>
        <a:bodyPr/>
        <a:lstStyle/>
        <a:p>
          <a:endParaRPr lang="fr-FR"/>
        </a:p>
      </dgm:t>
    </dgm:pt>
    <dgm:pt modelId="{30CAB929-EC76-4121-B661-AF33D08D85D7}" type="sibTrans" cxnId="{7D602E93-A166-4C66-B491-2E17125E0A45}">
      <dgm:prSet/>
      <dgm:spPr/>
      <dgm:t>
        <a:bodyPr/>
        <a:lstStyle/>
        <a:p>
          <a:endParaRPr lang="fr-FR"/>
        </a:p>
      </dgm:t>
    </dgm:pt>
    <dgm:pt modelId="{87F6AEA0-F899-4ACA-8B6D-4235BFBE7B52}">
      <dgm:prSet phldrT="[Texte]"/>
      <dgm:spPr/>
      <dgm:t>
        <a:bodyPr/>
        <a:lstStyle/>
        <a:p>
          <a:pPr rtl="0"/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Identify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the </a:t>
          </a:r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opportunies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risks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associated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with</a:t>
          </a:r>
          <a:r>
            <a:rPr lang="fr-F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innovation</a:t>
          </a:r>
          <a:endParaRPr lang="fr-FR" dirty="0"/>
        </a:p>
      </dgm:t>
    </dgm:pt>
    <dgm:pt modelId="{85CA705A-5FDD-457F-9DBE-46F09200C14C}" type="parTrans" cxnId="{8C4CB30A-1D0A-4686-BBDF-7EDA8688215B}">
      <dgm:prSet/>
      <dgm:spPr/>
    </dgm:pt>
    <dgm:pt modelId="{263CF078-2EAB-4E5E-A558-F5B3E56E0A31}" type="sibTrans" cxnId="{8C4CB30A-1D0A-4686-BBDF-7EDA8688215B}">
      <dgm:prSet/>
      <dgm:spPr/>
    </dgm:pt>
    <dgm:pt modelId="{CEB3B50C-4F96-47BC-A7FA-A67ADF4BD743}" type="pres">
      <dgm:prSet presAssocID="{49AA3030-60D8-4A04-B4F6-AEB6F848E41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3A3E946-813A-4730-A109-20FB772C4B15}" type="pres">
      <dgm:prSet presAssocID="{9B438692-E5DF-4706-B366-C1A8C5B29506}" presName="composite" presStyleCnt="0"/>
      <dgm:spPr/>
    </dgm:pt>
    <dgm:pt modelId="{5C2FF4BF-533D-4855-8A90-5ACC6D0330AB}" type="pres">
      <dgm:prSet presAssocID="{9B438692-E5DF-4706-B366-C1A8C5B2950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A73A1BD-523C-41F6-938D-014677890D4C}" type="pres">
      <dgm:prSet presAssocID="{9B438692-E5DF-4706-B366-C1A8C5B29506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CA46103-6A9A-418C-A895-68ACBE1A12D9}" type="pres">
      <dgm:prSet presAssocID="{F56FD47F-8DC9-400F-A9D6-55B960E8F4BE}" presName="space" presStyleCnt="0"/>
      <dgm:spPr/>
    </dgm:pt>
    <dgm:pt modelId="{0DEFC44F-9324-4344-AB63-384A9516AFEB}" type="pres">
      <dgm:prSet presAssocID="{A9BE7C59-622D-4D1F-9B98-9643D98932A9}" presName="composite" presStyleCnt="0"/>
      <dgm:spPr/>
    </dgm:pt>
    <dgm:pt modelId="{8E9A63DF-F785-43E5-BE97-A3A731A021DE}" type="pres">
      <dgm:prSet presAssocID="{A9BE7C59-622D-4D1F-9B98-9643D98932A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092CA4-69D5-42CE-8C80-94BE7B3FC6AE}" type="pres">
      <dgm:prSet presAssocID="{A9BE7C59-622D-4D1F-9B98-9643D98932A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E31FF3B-6941-4980-AC2F-298FC2AC678B}" type="pres">
      <dgm:prSet presAssocID="{4D37A460-388E-4FC3-8C24-CAB8F99ABE76}" presName="space" presStyleCnt="0"/>
      <dgm:spPr/>
    </dgm:pt>
    <dgm:pt modelId="{1A2554BB-98FB-49DE-B2BE-67FCB571633C}" type="pres">
      <dgm:prSet presAssocID="{B3E733DC-60A9-47D9-BD88-C52D7C7DE562}" presName="composite" presStyleCnt="0"/>
      <dgm:spPr/>
    </dgm:pt>
    <dgm:pt modelId="{873E3D50-E6C6-4E9A-A2E0-6FF2FC190E67}" type="pres">
      <dgm:prSet presAssocID="{B3E733DC-60A9-47D9-BD88-C52D7C7DE56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D2E0EDF-0BD4-4934-8B73-806E8AD9CF42}" type="pres">
      <dgm:prSet presAssocID="{B3E733DC-60A9-47D9-BD88-C52D7C7DE562}" presName="desTx" presStyleLbl="alignAccFollowNode1" presStyleIdx="2" presStyleCnt="3" custLinFactNeighborX="-26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22E98E0-C1A3-49B3-B01D-D0EF002E0AFA}" srcId="{A9BE7C59-622D-4D1F-9B98-9643D98932A9}" destId="{0E472E51-49FE-441F-8C7D-3ADE093556A5}" srcOrd="0" destOrd="0" parTransId="{3664BD30-565F-41C2-A611-D58FC257D20D}" sibTransId="{5B44D1B8-5D84-4EDC-93CB-9791069B3053}"/>
    <dgm:cxn modelId="{91FF5E49-32B7-44ED-A0E5-AD9A4A6549DB}" srcId="{9B438692-E5DF-4706-B366-C1A8C5B29506}" destId="{56B7B18A-4BBF-4AB2-930F-BC875611BA47}" srcOrd="0" destOrd="0" parTransId="{F7DC83AE-592B-435D-81B2-EACBF070466E}" sibTransId="{8A07E4C8-D330-4349-B3C6-847228509DF6}"/>
    <dgm:cxn modelId="{271C623A-D623-42D0-8A46-CA895F176FEA}" srcId="{49AA3030-60D8-4A04-B4F6-AEB6F848E41F}" destId="{9B438692-E5DF-4706-B366-C1A8C5B29506}" srcOrd="0" destOrd="0" parTransId="{D1F21B48-B4CF-4FF3-8830-D179D5EBB13C}" sibTransId="{F56FD47F-8DC9-400F-A9D6-55B960E8F4BE}"/>
    <dgm:cxn modelId="{24E2F80F-B7CB-471C-81DB-0AB8DFB984F9}" srcId="{49AA3030-60D8-4A04-B4F6-AEB6F848E41F}" destId="{A9BE7C59-622D-4D1F-9B98-9643D98932A9}" srcOrd="1" destOrd="0" parTransId="{373D48DD-7C81-423D-ABC5-4A0C03B59962}" sibTransId="{4D37A460-388E-4FC3-8C24-CAB8F99ABE76}"/>
    <dgm:cxn modelId="{A26ADA70-3FCA-43CB-8D7B-726DA07DC6DC}" type="presOf" srcId="{49AA3030-60D8-4A04-B4F6-AEB6F848E41F}" destId="{CEB3B50C-4F96-47BC-A7FA-A67ADF4BD743}" srcOrd="0" destOrd="0" presId="urn:microsoft.com/office/officeart/2005/8/layout/hList1"/>
    <dgm:cxn modelId="{33362B47-76FF-48F4-9F2C-87E5223545C3}" type="presOf" srcId="{87F6AEA0-F899-4ACA-8B6D-4235BFBE7B52}" destId="{ED2E0EDF-0BD4-4934-8B73-806E8AD9CF42}" srcOrd="0" destOrd="0" presId="urn:microsoft.com/office/officeart/2005/8/layout/hList1"/>
    <dgm:cxn modelId="{6F0CB5B3-568F-45D0-9802-739731D53B94}" srcId="{9B438692-E5DF-4706-B366-C1A8C5B29506}" destId="{3121226F-1145-4A45-A0FE-7A3849033167}" srcOrd="1" destOrd="0" parTransId="{A5E632E3-3921-42F5-BB50-F0EB843DAC93}" sibTransId="{0CEDF275-4550-40FB-9EE0-F373742B8D3B}"/>
    <dgm:cxn modelId="{5238672E-ED3A-4AE8-A783-6B25C3DE4EEF}" type="presOf" srcId="{56B7B18A-4BBF-4AB2-930F-BC875611BA47}" destId="{AA73A1BD-523C-41F6-938D-014677890D4C}" srcOrd="0" destOrd="0" presId="urn:microsoft.com/office/officeart/2005/8/layout/hList1"/>
    <dgm:cxn modelId="{15EE4204-D3C4-4045-8ED9-F9994F278306}" type="presOf" srcId="{99A6614B-791B-4962-A9C4-88904EAD1596}" destId="{72092CA4-69D5-42CE-8C80-94BE7B3FC6AE}" srcOrd="0" destOrd="1" presId="urn:microsoft.com/office/officeart/2005/8/layout/hList1"/>
    <dgm:cxn modelId="{5A3984FD-ED5B-4240-9BDD-888D1D2B5130}" type="presOf" srcId="{F27B8140-0E6B-4C46-8D63-AC643042B79D}" destId="{ED2E0EDF-0BD4-4934-8B73-806E8AD9CF42}" srcOrd="0" destOrd="1" presId="urn:microsoft.com/office/officeart/2005/8/layout/hList1"/>
    <dgm:cxn modelId="{92552CC7-2ADB-4A66-BDBC-F0E57532D19D}" type="presOf" srcId="{9B438692-E5DF-4706-B366-C1A8C5B29506}" destId="{5C2FF4BF-533D-4855-8A90-5ACC6D0330AB}" srcOrd="0" destOrd="0" presId="urn:microsoft.com/office/officeart/2005/8/layout/hList1"/>
    <dgm:cxn modelId="{EF5AA459-AF2B-4B08-BB2D-B0DCCE81D0C2}" type="presOf" srcId="{B3E733DC-60A9-47D9-BD88-C52D7C7DE562}" destId="{873E3D50-E6C6-4E9A-A2E0-6FF2FC190E67}" srcOrd="0" destOrd="0" presId="urn:microsoft.com/office/officeart/2005/8/layout/hList1"/>
    <dgm:cxn modelId="{5646EEDA-FC82-4EA6-8280-D0C818380889}" srcId="{B3E733DC-60A9-47D9-BD88-C52D7C7DE562}" destId="{F27B8140-0E6B-4C46-8D63-AC643042B79D}" srcOrd="1" destOrd="0" parTransId="{E0252B70-98E6-44AE-92F1-7419B128434B}" sibTransId="{EA358732-777E-43C8-A556-3100C76DAB72}"/>
    <dgm:cxn modelId="{9EE61949-8108-42E4-AE1A-47B63424439A}" type="presOf" srcId="{3121226F-1145-4A45-A0FE-7A3849033167}" destId="{AA73A1BD-523C-41F6-938D-014677890D4C}" srcOrd="0" destOrd="1" presId="urn:microsoft.com/office/officeart/2005/8/layout/hList1"/>
    <dgm:cxn modelId="{CE7ACF32-C59C-4AC5-A9E0-B938E0777F39}" type="presOf" srcId="{A9BE7C59-622D-4D1F-9B98-9643D98932A9}" destId="{8E9A63DF-F785-43E5-BE97-A3A731A021DE}" srcOrd="0" destOrd="0" presId="urn:microsoft.com/office/officeart/2005/8/layout/hList1"/>
    <dgm:cxn modelId="{9840AB82-25D7-4DB4-8B64-3726C295307E}" srcId="{49AA3030-60D8-4A04-B4F6-AEB6F848E41F}" destId="{B3E733DC-60A9-47D9-BD88-C52D7C7DE562}" srcOrd="2" destOrd="0" parTransId="{0EA7C7BA-C42D-44D6-9A88-F7248F80A375}" sibTransId="{EF3EE439-230A-4AF7-A171-C896BE5930A1}"/>
    <dgm:cxn modelId="{A2E06A01-7185-4AA6-9D63-F056D5EEADAC}" type="presOf" srcId="{0E472E51-49FE-441F-8C7D-3ADE093556A5}" destId="{72092CA4-69D5-42CE-8C80-94BE7B3FC6AE}" srcOrd="0" destOrd="0" presId="urn:microsoft.com/office/officeart/2005/8/layout/hList1"/>
    <dgm:cxn modelId="{8C4CB30A-1D0A-4686-BBDF-7EDA8688215B}" srcId="{B3E733DC-60A9-47D9-BD88-C52D7C7DE562}" destId="{87F6AEA0-F899-4ACA-8B6D-4235BFBE7B52}" srcOrd="0" destOrd="0" parTransId="{85CA705A-5FDD-457F-9DBE-46F09200C14C}" sibTransId="{263CF078-2EAB-4E5E-A558-F5B3E56E0A31}"/>
    <dgm:cxn modelId="{7D602E93-A166-4C66-B491-2E17125E0A45}" srcId="{A9BE7C59-622D-4D1F-9B98-9643D98932A9}" destId="{99A6614B-791B-4962-A9C4-88904EAD1596}" srcOrd="1" destOrd="0" parTransId="{C21BD27C-6B62-4230-B95B-F65260552A2E}" sibTransId="{30CAB929-EC76-4121-B661-AF33D08D85D7}"/>
    <dgm:cxn modelId="{3E9B23AB-3089-4CC4-9954-3C732015C252}" type="presParOf" srcId="{CEB3B50C-4F96-47BC-A7FA-A67ADF4BD743}" destId="{83A3E946-813A-4730-A109-20FB772C4B15}" srcOrd="0" destOrd="0" presId="urn:microsoft.com/office/officeart/2005/8/layout/hList1"/>
    <dgm:cxn modelId="{3AE73C91-C541-46BF-B309-89E6C03F5B43}" type="presParOf" srcId="{83A3E946-813A-4730-A109-20FB772C4B15}" destId="{5C2FF4BF-533D-4855-8A90-5ACC6D0330AB}" srcOrd="0" destOrd="0" presId="urn:microsoft.com/office/officeart/2005/8/layout/hList1"/>
    <dgm:cxn modelId="{A2A73416-356E-466A-B491-BF561EB4197E}" type="presParOf" srcId="{83A3E946-813A-4730-A109-20FB772C4B15}" destId="{AA73A1BD-523C-41F6-938D-014677890D4C}" srcOrd="1" destOrd="0" presId="urn:microsoft.com/office/officeart/2005/8/layout/hList1"/>
    <dgm:cxn modelId="{650346DA-4275-4C06-9D5F-989607E8AF11}" type="presParOf" srcId="{CEB3B50C-4F96-47BC-A7FA-A67ADF4BD743}" destId="{8CA46103-6A9A-418C-A895-68ACBE1A12D9}" srcOrd="1" destOrd="0" presId="urn:microsoft.com/office/officeart/2005/8/layout/hList1"/>
    <dgm:cxn modelId="{1559E687-006A-4F1D-B865-9DEEC584313E}" type="presParOf" srcId="{CEB3B50C-4F96-47BC-A7FA-A67ADF4BD743}" destId="{0DEFC44F-9324-4344-AB63-384A9516AFEB}" srcOrd="2" destOrd="0" presId="urn:microsoft.com/office/officeart/2005/8/layout/hList1"/>
    <dgm:cxn modelId="{FDCB40AC-9B99-43E8-8FB0-2BD132E9F818}" type="presParOf" srcId="{0DEFC44F-9324-4344-AB63-384A9516AFEB}" destId="{8E9A63DF-F785-43E5-BE97-A3A731A021DE}" srcOrd="0" destOrd="0" presId="urn:microsoft.com/office/officeart/2005/8/layout/hList1"/>
    <dgm:cxn modelId="{8B1B1EEB-7628-40A9-96F6-D035859FF884}" type="presParOf" srcId="{0DEFC44F-9324-4344-AB63-384A9516AFEB}" destId="{72092CA4-69D5-42CE-8C80-94BE7B3FC6AE}" srcOrd="1" destOrd="0" presId="urn:microsoft.com/office/officeart/2005/8/layout/hList1"/>
    <dgm:cxn modelId="{80EE7157-70D7-496B-8AE7-C69A5C4BB69C}" type="presParOf" srcId="{CEB3B50C-4F96-47BC-A7FA-A67ADF4BD743}" destId="{CE31FF3B-6941-4980-AC2F-298FC2AC678B}" srcOrd="3" destOrd="0" presId="urn:microsoft.com/office/officeart/2005/8/layout/hList1"/>
    <dgm:cxn modelId="{27007C5F-434B-4F23-9B23-C5A02A919F8D}" type="presParOf" srcId="{CEB3B50C-4F96-47BC-A7FA-A67ADF4BD743}" destId="{1A2554BB-98FB-49DE-B2BE-67FCB571633C}" srcOrd="4" destOrd="0" presId="urn:microsoft.com/office/officeart/2005/8/layout/hList1"/>
    <dgm:cxn modelId="{16F7BC90-FF14-4081-B1E6-DC62B7A31CBD}" type="presParOf" srcId="{1A2554BB-98FB-49DE-B2BE-67FCB571633C}" destId="{873E3D50-E6C6-4E9A-A2E0-6FF2FC190E67}" srcOrd="0" destOrd="0" presId="urn:microsoft.com/office/officeart/2005/8/layout/hList1"/>
    <dgm:cxn modelId="{7AB5DA95-08B8-49EB-8BF2-6133A05EA52D}" type="presParOf" srcId="{1A2554BB-98FB-49DE-B2BE-67FCB571633C}" destId="{ED2E0EDF-0BD4-4934-8B73-806E8AD9CF4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DAC01F-4233-43DC-BC80-95F4110C40A0}" type="doc">
      <dgm:prSet loTypeId="urn:microsoft.com/office/officeart/2005/8/layout/hList1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fr-FR"/>
        </a:p>
      </dgm:t>
    </dgm:pt>
    <dgm:pt modelId="{DDB1CBD9-74F3-4DF3-AA22-044F493F5D2C}">
      <dgm:prSet phldrT="[Texte]" custT="1"/>
      <dgm:spPr/>
      <dgm:t>
        <a:bodyPr/>
        <a:lstStyle/>
        <a:p>
          <a:r>
            <a:rPr kumimoji="0" lang="en-US" sz="2100" b="0" i="0" u="none" strike="noStrike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Innovation and CBDC have the potential to optimize the settlements</a:t>
          </a:r>
          <a:endParaRPr lang="fr-FR" sz="2100" dirty="0"/>
        </a:p>
      </dgm:t>
    </dgm:pt>
    <dgm:pt modelId="{074B377B-F20D-454F-8D80-CB76B307CB74}" type="parTrans" cxnId="{91DE7603-973F-4180-8B5B-208B2C26F9E0}">
      <dgm:prSet/>
      <dgm:spPr/>
      <dgm:t>
        <a:bodyPr/>
        <a:lstStyle/>
        <a:p>
          <a:endParaRPr lang="fr-FR"/>
        </a:p>
      </dgm:t>
    </dgm:pt>
    <dgm:pt modelId="{18F99214-DE83-40CB-A36F-8AEFA2AC862F}" type="sibTrans" cxnId="{91DE7603-973F-4180-8B5B-208B2C26F9E0}">
      <dgm:prSet/>
      <dgm:spPr/>
      <dgm:t>
        <a:bodyPr/>
        <a:lstStyle/>
        <a:p>
          <a:endParaRPr lang="fr-FR"/>
        </a:p>
      </dgm:t>
    </dgm:pt>
    <dgm:pt modelId="{9F5DD851-7416-4E11-BA1A-08E5AD16D014}">
      <dgm:prSet phldrT="[Texte]" custT="1"/>
      <dgm:spPr/>
      <dgm:t>
        <a:bodyPr/>
        <a:lstStyle/>
        <a:p>
          <a:pPr rtl="0"/>
          <a:r>
            <a:rPr kumimoji="0" lang="en-US" sz="18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Ability to settle transactions in CDBC, for different use cases and using different technologies</a:t>
          </a:r>
          <a:endParaRPr lang="fr-FR" sz="1800" dirty="0"/>
        </a:p>
      </dgm:t>
    </dgm:pt>
    <dgm:pt modelId="{F714639A-5210-4446-9679-9F982BF91CBD}" type="parTrans" cxnId="{A2EB6B98-E41D-4BCC-BE81-2505C3F5F84F}">
      <dgm:prSet/>
      <dgm:spPr/>
      <dgm:t>
        <a:bodyPr/>
        <a:lstStyle/>
        <a:p>
          <a:endParaRPr lang="fr-FR"/>
        </a:p>
      </dgm:t>
    </dgm:pt>
    <dgm:pt modelId="{988660B1-8B5D-4DA7-95DD-B75DDCCA7E07}" type="sibTrans" cxnId="{A2EB6B98-E41D-4BCC-BE81-2505C3F5F84F}">
      <dgm:prSet/>
      <dgm:spPr/>
      <dgm:t>
        <a:bodyPr/>
        <a:lstStyle/>
        <a:p>
          <a:endParaRPr lang="fr-FR"/>
        </a:p>
      </dgm:t>
    </dgm:pt>
    <dgm:pt modelId="{4EA55FA4-2C13-43F4-BC49-ADB076A0AD7B}">
      <dgm:prSet phldrT="[Texte]" custT="1"/>
      <dgm:spPr/>
      <dgm:t>
        <a:bodyPr/>
        <a:lstStyle/>
        <a:p>
          <a:r>
            <a:rPr kumimoji="0" lang="en-US" sz="2100" b="0" i="0" u="none" strike="noStrike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Facilitation of cross-border payments through CBDC</a:t>
          </a:r>
          <a:endParaRPr lang="fr-FR" sz="2100" dirty="0"/>
        </a:p>
      </dgm:t>
    </dgm:pt>
    <dgm:pt modelId="{BA7D996B-24D9-44DE-9BFE-BE3BBA247C12}" type="parTrans" cxnId="{A011201F-F0DC-4A39-87C3-AEDC57147C80}">
      <dgm:prSet/>
      <dgm:spPr/>
      <dgm:t>
        <a:bodyPr/>
        <a:lstStyle/>
        <a:p>
          <a:endParaRPr lang="fr-FR"/>
        </a:p>
      </dgm:t>
    </dgm:pt>
    <dgm:pt modelId="{CE549CDD-CD84-49A1-AA21-2BCD8AC54981}" type="sibTrans" cxnId="{A011201F-F0DC-4A39-87C3-AEDC57147C80}">
      <dgm:prSet/>
      <dgm:spPr/>
      <dgm:t>
        <a:bodyPr/>
        <a:lstStyle/>
        <a:p>
          <a:endParaRPr lang="fr-FR"/>
        </a:p>
      </dgm:t>
    </dgm:pt>
    <dgm:pt modelId="{E78926B4-0F24-4B08-A2B5-715E3BDE634D}">
      <dgm:prSet phldrT="[Texte]" custT="1"/>
      <dgm:spPr/>
      <dgm:t>
        <a:bodyPr/>
        <a:lstStyle/>
        <a:p>
          <a:pPr rtl="0"/>
          <a:r>
            <a:rPr kumimoji="0" lang="en-US" sz="16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CPMI/BISIH/IMF/WB Report </a:t>
          </a:r>
          <a:r>
            <a:rPr kumimoji="0" lang="en-US" sz="16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(07/2021)</a:t>
          </a:r>
          <a:endParaRPr kumimoji="0" lang="fr-FR" sz="1600" b="0" i="0" u="none" strike="noStrike" cap="none" spc="0" normalizeH="0" baseline="0" dirty="0">
            <a:ln>
              <a:noFill/>
            </a:ln>
            <a:solidFill>
              <a:srgbClr val="00449E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EF92426E-E948-49D5-93E4-213995A00CB3}" type="parTrans" cxnId="{BC4DCB37-E7DE-400C-B6B3-7412DEC56C2A}">
      <dgm:prSet/>
      <dgm:spPr/>
      <dgm:t>
        <a:bodyPr/>
        <a:lstStyle/>
        <a:p>
          <a:endParaRPr lang="fr-FR"/>
        </a:p>
      </dgm:t>
    </dgm:pt>
    <dgm:pt modelId="{001F6EBF-E2C6-4C0C-B6E6-7D2EC3E1C153}" type="sibTrans" cxnId="{BC4DCB37-E7DE-400C-B6B3-7412DEC56C2A}">
      <dgm:prSet/>
      <dgm:spPr/>
      <dgm:t>
        <a:bodyPr/>
        <a:lstStyle/>
        <a:p>
          <a:endParaRPr lang="fr-FR"/>
        </a:p>
      </dgm:t>
    </dgm:pt>
    <dgm:pt modelId="{B2595F12-E451-4198-904C-121F581803B9}">
      <dgm:prSet phldrT="[Texte]" custT="1"/>
      <dgm:spPr/>
      <dgm:t>
        <a:bodyPr/>
        <a:lstStyle/>
        <a:p>
          <a:r>
            <a:rPr kumimoji="0" lang="en-US" sz="2100" b="0" i="0" u="none" strike="noStrike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Interoperability between current payment systems and DLT-based devices</a:t>
          </a:r>
          <a:endParaRPr lang="fr-FR" sz="2100" dirty="0"/>
        </a:p>
      </dgm:t>
    </dgm:pt>
    <dgm:pt modelId="{1D5AEB83-3C43-4813-A4F1-C264DD081F87}" type="parTrans" cxnId="{3676C729-55D6-4F41-BEAC-81FFAF905F84}">
      <dgm:prSet/>
      <dgm:spPr/>
      <dgm:t>
        <a:bodyPr/>
        <a:lstStyle/>
        <a:p>
          <a:endParaRPr lang="fr-FR"/>
        </a:p>
      </dgm:t>
    </dgm:pt>
    <dgm:pt modelId="{04977FE5-005F-45C1-8CEA-5431EB1DE9A8}" type="sibTrans" cxnId="{3676C729-55D6-4F41-BEAC-81FFAF905F84}">
      <dgm:prSet/>
      <dgm:spPr/>
      <dgm:t>
        <a:bodyPr/>
        <a:lstStyle/>
        <a:p>
          <a:endParaRPr lang="fr-FR"/>
        </a:p>
      </dgm:t>
    </dgm:pt>
    <dgm:pt modelId="{5BEB7746-26C1-4101-8DD8-08C59B7AB693}">
      <dgm:prSet phldrT="[Texte]" custT="1"/>
      <dgm:spPr/>
      <dgm:t>
        <a:bodyPr/>
        <a:lstStyle/>
        <a:p>
          <a:pPr rtl="0"/>
          <a:r>
            <a:rPr kumimoji="0" lang="en-US" sz="18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DLT faces the challenge of maturity and "scaling up" to potentially manage massive volumes of payments</a:t>
          </a:r>
          <a:endParaRPr kumimoji="0" lang="fr-FR" sz="1800" b="0" i="0" u="none" strike="noStrike" cap="none" spc="0" normalizeH="0" baseline="0" dirty="0">
            <a:ln>
              <a:noFill/>
            </a:ln>
            <a:solidFill>
              <a:srgbClr val="00449E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6C6DFE2D-98BA-48EA-856D-0061A1401C3A}" type="parTrans" cxnId="{124B4A4A-B5C5-46EF-9271-E4ED99214F21}">
      <dgm:prSet/>
      <dgm:spPr/>
      <dgm:t>
        <a:bodyPr/>
        <a:lstStyle/>
        <a:p>
          <a:endParaRPr lang="fr-FR"/>
        </a:p>
      </dgm:t>
    </dgm:pt>
    <dgm:pt modelId="{D13B43EC-F8AF-44A1-BF74-1C30295FBC47}" type="sibTrans" cxnId="{124B4A4A-B5C5-46EF-9271-E4ED99214F21}">
      <dgm:prSet/>
      <dgm:spPr/>
      <dgm:t>
        <a:bodyPr/>
        <a:lstStyle/>
        <a:p>
          <a:endParaRPr lang="fr-FR"/>
        </a:p>
      </dgm:t>
    </dgm:pt>
    <dgm:pt modelId="{30180FAB-580A-4A39-996C-A1E0F09D1BF8}">
      <dgm:prSet custT="1"/>
      <dgm:spPr/>
      <dgm:t>
        <a:bodyPr/>
        <a:lstStyle/>
        <a:p>
          <a:pPr rtl="0"/>
          <a:r>
            <a:rPr kumimoji="0" lang="en-US" sz="18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Centralized and </a:t>
          </a:r>
          <a:r>
            <a:rPr kumimoji="0" lang="en-US" sz="18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most innovative </a:t>
          </a:r>
          <a:r>
            <a:rPr kumimoji="0" lang="en-US" sz="18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systems shall coexist in a safe and efficient way for an integrated market</a:t>
          </a:r>
          <a:endParaRPr kumimoji="0" lang="en-US" sz="1800" b="0" i="0" u="none" strike="noStrike" cap="none" spc="0" normalizeH="0" baseline="0" noProof="0" dirty="0">
            <a:ln>
              <a:noFill/>
            </a:ln>
            <a:solidFill>
              <a:srgbClr val="00449E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298D3DCB-8137-4027-9DEB-AC2BBD0D75F1}" type="parTrans" cxnId="{9B700A4C-D877-44D9-BFD3-DFD41AADA8B4}">
      <dgm:prSet/>
      <dgm:spPr/>
      <dgm:t>
        <a:bodyPr/>
        <a:lstStyle/>
        <a:p>
          <a:endParaRPr lang="fr-FR"/>
        </a:p>
      </dgm:t>
    </dgm:pt>
    <dgm:pt modelId="{F0842A00-C671-46D5-BCCE-C97333ECA913}" type="sibTrans" cxnId="{9B700A4C-D877-44D9-BFD3-DFD41AADA8B4}">
      <dgm:prSet/>
      <dgm:spPr/>
      <dgm:t>
        <a:bodyPr/>
        <a:lstStyle/>
        <a:p>
          <a:endParaRPr lang="fr-FR"/>
        </a:p>
      </dgm:t>
    </dgm:pt>
    <dgm:pt modelId="{3DD444ED-06ED-436A-A51E-49F8B6568396}">
      <dgm:prSet phldrT="[Texte]" custT="1"/>
      <dgm:spPr/>
      <dgm:t>
        <a:bodyPr/>
        <a:lstStyle/>
        <a:p>
          <a:pPr rtl="0"/>
          <a:r>
            <a:rPr kumimoji="0" lang="en-US" sz="16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Possible decrease of existing </a:t>
          </a:r>
          <a:r>
            <a:rPr kumimoji="0" lang="en-US" sz="1600" b="0" i="0" u="none" strike="noStrike" cap="none" spc="0" normalizeH="0" baseline="0" noProof="0" dirty="0" err="1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crossborder</a:t>
          </a:r>
          <a:r>
            <a:rPr kumimoji="0" lang="en-US" sz="16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 frictions </a:t>
          </a:r>
          <a:r>
            <a:rPr kumimoji="0" lang="en-US" sz="16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thanks to DLT and CBDC interoperability between different </a:t>
          </a:r>
          <a:r>
            <a:rPr kumimoji="0" lang="en-US" sz="16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jurisdictions. Three "multi-CBDC" schemes identified by BIS, with different levels of incorporation (compatibility, interconnection, integration)</a:t>
          </a:r>
          <a:endParaRPr kumimoji="0" lang="fr-FR" sz="1600" b="0" i="0" u="none" strike="noStrike" cap="none" spc="0" normalizeH="0" baseline="0" dirty="0">
            <a:ln>
              <a:noFill/>
            </a:ln>
            <a:solidFill>
              <a:srgbClr val="00449E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892BA662-CC58-4A5B-A987-C9DF8077778F}" type="parTrans" cxnId="{C2B50C46-8B65-468A-8760-962D24E7BBF6}">
      <dgm:prSet/>
      <dgm:spPr/>
      <dgm:t>
        <a:bodyPr/>
        <a:lstStyle/>
        <a:p>
          <a:endParaRPr lang="fr-FR"/>
        </a:p>
      </dgm:t>
    </dgm:pt>
    <dgm:pt modelId="{E3EAF29D-74D6-40B2-9F95-EF18879F0947}" type="sibTrans" cxnId="{C2B50C46-8B65-468A-8760-962D24E7BBF6}">
      <dgm:prSet/>
      <dgm:spPr/>
      <dgm:t>
        <a:bodyPr/>
        <a:lstStyle/>
        <a:p>
          <a:endParaRPr lang="fr-FR"/>
        </a:p>
      </dgm:t>
    </dgm:pt>
    <dgm:pt modelId="{DC47006E-FE09-4C23-ADE2-61B90EB94F25}">
      <dgm:prSet phldrT="[Texte]" custT="1"/>
      <dgm:spPr/>
      <dgm:t>
        <a:bodyPr/>
        <a:lstStyle/>
        <a:p>
          <a:pPr rtl="0"/>
          <a:r>
            <a:rPr kumimoji="0" lang="en-US" sz="18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Even if new systems eventually prove their capacity, they will not replace legacy systems from one day to the next</a:t>
          </a:r>
          <a:endParaRPr kumimoji="0" lang="en-US" sz="1800" b="0" i="0" u="none" strike="noStrike" cap="none" spc="0" normalizeH="0" baseline="0" noProof="0" dirty="0">
            <a:ln>
              <a:noFill/>
            </a:ln>
            <a:solidFill>
              <a:srgbClr val="00449E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54968D63-695B-4BF5-B0F1-7982B8E83A47}" type="parTrans" cxnId="{53308DDA-C0E7-4576-A1A9-7F113BB1A8D4}">
      <dgm:prSet/>
      <dgm:spPr/>
      <dgm:t>
        <a:bodyPr/>
        <a:lstStyle/>
        <a:p>
          <a:endParaRPr lang="fr-FR"/>
        </a:p>
      </dgm:t>
    </dgm:pt>
    <dgm:pt modelId="{953F2A18-29A0-425F-89E8-DDF9B95A74CB}" type="sibTrans" cxnId="{53308DDA-C0E7-4576-A1A9-7F113BB1A8D4}">
      <dgm:prSet/>
      <dgm:spPr/>
      <dgm:t>
        <a:bodyPr/>
        <a:lstStyle/>
        <a:p>
          <a:endParaRPr lang="fr-FR"/>
        </a:p>
      </dgm:t>
    </dgm:pt>
    <dgm:pt modelId="{17983EDC-3FF9-47A2-A8D9-BB835B418426}">
      <dgm:prSet phldrT="[Texte]" custT="1"/>
      <dgm:spPr/>
      <dgm:t>
        <a:bodyPr/>
        <a:lstStyle/>
        <a:p>
          <a:pPr rtl="0"/>
          <a:r>
            <a:rPr kumimoji="0" lang="en-US" sz="18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Tokenization could improve the settlements (speed, number of intermediaries…) and facilitate the availability of systems 365/24/7</a:t>
          </a:r>
          <a:endParaRPr lang="fr-FR" sz="1800" dirty="0"/>
        </a:p>
      </dgm:t>
    </dgm:pt>
    <dgm:pt modelId="{BF9578E5-EF68-441A-BCC6-24BA5DF5B29A}" type="parTrans" cxnId="{D3DEA267-262D-4C38-8F30-856EB712D1B4}">
      <dgm:prSet/>
      <dgm:spPr/>
      <dgm:t>
        <a:bodyPr/>
        <a:lstStyle/>
        <a:p>
          <a:endParaRPr lang="fr-FR"/>
        </a:p>
      </dgm:t>
    </dgm:pt>
    <dgm:pt modelId="{67C3CCB3-04CB-49A5-B6C2-99A330185D1A}" type="sibTrans" cxnId="{D3DEA267-262D-4C38-8F30-856EB712D1B4}">
      <dgm:prSet/>
      <dgm:spPr/>
      <dgm:t>
        <a:bodyPr/>
        <a:lstStyle/>
        <a:p>
          <a:endParaRPr lang="fr-FR"/>
        </a:p>
      </dgm:t>
    </dgm:pt>
    <dgm:pt modelId="{A948CAE1-BC1B-4E1A-82C2-17B41C81A207}">
      <dgm:prSet phldrT="[Texte]" custT="1"/>
      <dgm:spPr/>
      <dgm:t>
        <a:bodyPr/>
        <a:lstStyle/>
        <a:p>
          <a:r>
            <a:rPr kumimoji="0" lang="en-US" sz="1600" b="0" i="0" u="none" strike="noStrike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Need for international cooperation, and consideration for possible spillovers (cf. macro risks)</a:t>
          </a:r>
          <a:endParaRPr kumimoji="0" lang="fr-FR" sz="1600" b="0" i="0" u="none" strike="noStrike" cap="none" spc="0" normalizeH="0" baseline="0" dirty="0">
            <a:ln>
              <a:noFill/>
            </a:ln>
            <a:solidFill>
              <a:srgbClr val="00449E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EA347404-6E3E-41F9-97E5-9961E416F839}" type="parTrans" cxnId="{1CAB5178-AAA3-47F9-9196-A8656FD8629B}">
      <dgm:prSet/>
      <dgm:spPr/>
      <dgm:t>
        <a:bodyPr/>
        <a:lstStyle/>
        <a:p>
          <a:endParaRPr lang="fr-FR"/>
        </a:p>
      </dgm:t>
    </dgm:pt>
    <dgm:pt modelId="{6C135263-5428-4072-BBCF-602F86EBD085}" type="sibTrans" cxnId="{1CAB5178-AAA3-47F9-9196-A8656FD8629B}">
      <dgm:prSet/>
      <dgm:spPr/>
      <dgm:t>
        <a:bodyPr/>
        <a:lstStyle/>
        <a:p>
          <a:endParaRPr lang="fr-FR"/>
        </a:p>
      </dgm:t>
    </dgm:pt>
    <dgm:pt modelId="{36D55849-9AC6-41D1-AC0C-BD82CE51B970}" type="pres">
      <dgm:prSet presAssocID="{C7DAC01F-4233-43DC-BC80-95F4110C40A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D7C2211-4FCE-40C7-8DC3-5B364E4A68B2}" type="pres">
      <dgm:prSet presAssocID="{DDB1CBD9-74F3-4DF3-AA22-044F493F5D2C}" presName="composite" presStyleCnt="0"/>
      <dgm:spPr/>
    </dgm:pt>
    <dgm:pt modelId="{F30D299B-9C74-4480-A427-AC7848293053}" type="pres">
      <dgm:prSet presAssocID="{DDB1CBD9-74F3-4DF3-AA22-044F493F5D2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6E70397-4C8F-40A4-8D10-69B97ECA0D1B}" type="pres">
      <dgm:prSet presAssocID="{DDB1CBD9-74F3-4DF3-AA22-044F493F5D2C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2424B98-B368-477C-9F7C-2CC4F840AA53}" type="pres">
      <dgm:prSet presAssocID="{18F99214-DE83-40CB-A36F-8AEFA2AC862F}" presName="space" presStyleCnt="0"/>
      <dgm:spPr/>
    </dgm:pt>
    <dgm:pt modelId="{91F74554-2B45-4F70-B244-25110D844AEC}" type="pres">
      <dgm:prSet presAssocID="{4EA55FA4-2C13-43F4-BC49-ADB076A0AD7B}" presName="composite" presStyleCnt="0"/>
      <dgm:spPr/>
    </dgm:pt>
    <dgm:pt modelId="{588AAE8D-148D-428E-86CB-86981111E4F0}" type="pres">
      <dgm:prSet presAssocID="{4EA55FA4-2C13-43F4-BC49-ADB076A0AD7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7B7CFC1-513F-4E59-ABE2-880482581841}" type="pres">
      <dgm:prSet presAssocID="{4EA55FA4-2C13-43F4-BC49-ADB076A0AD7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7E740D6-32C6-4018-AA3F-28E318EC3960}" type="pres">
      <dgm:prSet presAssocID="{CE549CDD-CD84-49A1-AA21-2BCD8AC54981}" presName="space" presStyleCnt="0"/>
      <dgm:spPr/>
    </dgm:pt>
    <dgm:pt modelId="{64CD0FC8-5EDD-40B8-AE3B-E33EA142F2CA}" type="pres">
      <dgm:prSet presAssocID="{B2595F12-E451-4198-904C-121F581803B9}" presName="composite" presStyleCnt="0"/>
      <dgm:spPr/>
    </dgm:pt>
    <dgm:pt modelId="{4FB5020D-2B15-423B-9FEE-E4E60D291B0D}" type="pres">
      <dgm:prSet presAssocID="{B2595F12-E451-4198-904C-121F581803B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E8E2066-39A0-411C-9E97-54B806A2F9E5}" type="pres">
      <dgm:prSet presAssocID="{B2595F12-E451-4198-904C-121F581803B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AF31047-6A1B-4A3C-9D99-C671822D18E5}" type="presOf" srcId="{17983EDC-3FF9-47A2-A8D9-BB835B418426}" destId="{D6E70397-4C8F-40A4-8D10-69B97ECA0D1B}" srcOrd="0" destOrd="1" presId="urn:microsoft.com/office/officeart/2005/8/layout/hList1"/>
    <dgm:cxn modelId="{6B6853DC-307C-40C6-A1DA-BC11AE61C8FD}" type="presOf" srcId="{C7DAC01F-4233-43DC-BC80-95F4110C40A0}" destId="{36D55849-9AC6-41D1-AC0C-BD82CE51B970}" srcOrd="0" destOrd="0" presId="urn:microsoft.com/office/officeart/2005/8/layout/hList1"/>
    <dgm:cxn modelId="{BC4DCB37-E7DE-400C-B6B3-7412DEC56C2A}" srcId="{4EA55FA4-2C13-43F4-BC49-ADB076A0AD7B}" destId="{E78926B4-0F24-4B08-A2B5-715E3BDE634D}" srcOrd="0" destOrd="0" parTransId="{EF92426E-E948-49D5-93E4-213995A00CB3}" sibTransId="{001F6EBF-E2C6-4C0C-B6E6-7D2EC3E1C153}"/>
    <dgm:cxn modelId="{A011201F-F0DC-4A39-87C3-AEDC57147C80}" srcId="{C7DAC01F-4233-43DC-BC80-95F4110C40A0}" destId="{4EA55FA4-2C13-43F4-BC49-ADB076A0AD7B}" srcOrd="1" destOrd="0" parTransId="{BA7D996B-24D9-44DE-9BFE-BE3BBA247C12}" sibTransId="{CE549CDD-CD84-49A1-AA21-2BCD8AC54981}"/>
    <dgm:cxn modelId="{7DD2B635-C3A3-4746-B525-9721ED117404}" type="presOf" srcId="{B2595F12-E451-4198-904C-121F581803B9}" destId="{4FB5020D-2B15-423B-9FEE-E4E60D291B0D}" srcOrd="0" destOrd="0" presId="urn:microsoft.com/office/officeart/2005/8/layout/hList1"/>
    <dgm:cxn modelId="{91DE7603-973F-4180-8B5B-208B2C26F9E0}" srcId="{C7DAC01F-4233-43DC-BC80-95F4110C40A0}" destId="{DDB1CBD9-74F3-4DF3-AA22-044F493F5D2C}" srcOrd="0" destOrd="0" parTransId="{074B377B-F20D-454F-8D80-CB76B307CB74}" sibTransId="{18F99214-DE83-40CB-A36F-8AEFA2AC862F}"/>
    <dgm:cxn modelId="{D3DEA267-262D-4C38-8F30-856EB712D1B4}" srcId="{DDB1CBD9-74F3-4DF3-AA22-044F493F5D2C}" destId="{17983EDC-3FF9-47A2-A8D9-BB835B418426}" srcOrd="1" destOrd="0" parTransId="{BF9578E5-EF68-441A-BCC6-24BA5DF5B29A}" sibTransId="{67C3CCB3-04CB-49A5-B6C2-99A330185D1A}"/>
    <dgm:cxn modelId="{A2EB6B98-E41D-4BCC-BE81-2505C3F5F84F}" srcId="{DDB1CBD9-74F3-4DF3-AA22-044F493F5D2C}" destId="{9F5DD851-7416-4E11-BA1A-08E5AD16D014}" srcOrd="0" destOrd="0" parTransId="{F714639A-5210-4446-9679-9F982BF91CBD}" sibTransId="{988660B1-8B5D-4DA7-95DD-B75DDCCA7E07}"/>
    <dgm:cxn modelId="{D0D0C31E-E678-4416-BAA4-4E94DA79D09E}" type="presOf" srcId="{DDB1CBD9-74F3-4DF3-AA22-044F493F5D2C}" destId="{F30D299B-9C74-4480-A427-AC7848293053}" srcOrd="0" destOrd="0" presId="urn:microsoft.com/office/officeart/2005/8/layout/hList1"/>
    <dgm:cxn modelId="{BBE60C62-EA23-4FA0-A56E-99F768841F8E}" type="presOf" srcId="{E78926B4-0F24-4B08-A2B5-715E3BDE634D}" destId="{F7B7CFC1-513F-4E59-ABE2-880482581841}" srcOrd="0" destOrd="0" presId="urn:microsoft.com/office/officeart/2005/8/layout/hList1"/>
    <dgm:cxn modelId="{B5EECC41-C87F-4356-8C03-94AC34F51C76}" type="presOf" srcId="{9F5DD851-7416-4E11-BA1A-08E5AD16D014}" destId="{D6E70397-4C8F-40A4-8D10-69B97ECA0D1B}" srcOrd="0" destOrd="0" presId="urn:microsoft.com/office/officeart/2005/8/layout/hList1"/>
    <dgm:cxn modelId="{0C0189D8-43FF-4C86-A711-602220B3DE13}" type="presOf" srcId="{DC47006E-FE09-4C23-ADE2-61B90EB94F25}" destId="{CE8E2066-39A0-411C-9E97-54B806A2F9E5}" srcOrd="0" destOrd="1" presId="urn:microsoft.com/office/officeart/2005/8/layout/hList1"/>
    <dgm:cxn modelId="{B07B6847-9C6F-4C12-A48E-BF7B90BD806A}" type="presOf" srcId="{A948CAE1-BC1B-4E1A-82C2-17B41C81A207}" destId="{F7B7CFC1-513F-4E59-ABE2-880482581841}" srcOrd="0" destOrd="2" presId="urn:microsoft.com/office/officeart/2005/8/layout/hList1"/>
    <dgm:cxn modelId="{53308DDA-C0E7-4576-A1A9-7F113BB1A8D4}" srcId="{B2595F12-E451-4198-904C-121F581803B9}" destId="{DC47006E-FE09-4C23-ADE2-61B90EB94F25}" srcOrd="1" destOrd="0" parTransId="{54968D63-695B-4BF5-B0F1-7982B8E83A47}" sibTransId="{953F2A18-29A0-425F-89E8-DDF9B95A74CB}"/>
    <dgm:cxn modelId="{8CE26C46-1320-4BF5-9612-A51F09D5DFCF}" type="presOf" srcId="{3DD444ED-06ED-436A-A51E-49F8B6568396}" destId="{F7B7CFC1-513F-4E59-ABE2-880482581841}" srcOrd="0" destOrd="1" presId="urn:microsoft.com/office/officeart/2005/8/layout/hList1"/>
    <dgm:cxn modelId="{3676C729-55D6-4F41-BEAC-81FFAF905F84}" srcId="{C7DAC01F-4233-43DC-BC80-95F4110C40A0}" destId="{B2595F12-E451-4198-904C-121F581803B9}" srcOrd="2" destOrd="0" parTransId="{1D5AEB83-3C43-4813-A4F1-C264DD081F87}" sibTransId="{04977FE5-005F-45C1-8CEA-5431EB1DE9A8}"/>
    <dgm:cxn modelId="{9F69314A-4E00-4772-9D05-B47684F98BD7}" type="presOf" srcId="{5BEB7746-26C1-4101-8DD8-08C59B7AB693}" destId="{CE8E2066-39A0-411C-9E97-54B806A2F9E5}" srcOrd="0" destOrd="0" presId="urn:microsoft.com/office/officeart/2005/8/layout/hList1"/>
    <dgm:cxn modelId="{B297FA0F-CEBA-4C02-A2B8-B0C6C458E4A9}" type="presOf" srcId="{4EA55FA4-2C13-43F4-BC49-ADB076A0AD7B}" destId="{588AAE8D-148D-428E-86CB-86981111E4F0}" srcOrd="0" destOrd="0" presId="urn:microsoft.com/office/officeart/2005/8/layout/hList1"/>
    <dgm:cxn modelId="{1CAB5178-AAA3-47F9-9196-A8656FD8629B}" srcId="{4EA55FA4-2C13-43F4-BC49-ADB076A0AD7B}" destId="{A948CAE1-BC1B-4E1A-82C2-17B41C81A207}" srcOrd="2" destOrd="0" parTransId="{EA347404-6E3E-41F9-97E5-9961E416F839}" sibTransId="{6C135263-5428-4072-BBCF-602F86EBD085}"/>
    <dgm:cxn modelId="{A4CD7F5A-C117-4AAF-B9F5-87EDF1B4FBED}" type="presOf" srcId="{30180FAB-580A-4A39-996C-A1E0F09D1BF8}" destId="{CE8E2066-39A0-411C-9E97-54B806A2F9E5}" srcOrd="0" destOrd="2" presId="urn:microsoft.com/office/officeart/2005/8/layout/hList1"/>
    <dgm:cxn modelId="{C2B50C46-8B65-468A-8760-962D24E7BBF6}" srcId="{4EA55FA4-2C13-43F4-BC49-ADB076A0AD7B}" destId="{3DD444ED-06ED-436A-A51E-49F8B6568396}" srcOrd="1" destOrd="0" parTransId="{892BA662-CC58-4A5B-A987-C9DF8077778F}" sibTransId="{E3EAF29D-74D6-40B2-9F95-EF18879F0947}"/>
    <dgm:cxn modelId="{9B700A4C-D877-44D9-BFD3-DFD41AADA8B4}" srcId="{B2595F12-E451-4198-904C-121F581803B9}" destId="{30180FAB-580A-4A39-996C-A1E0F09D1BF8}" srcOrd="2" destOrd="0" parTransId="{298D3DCB-8137-4027-9DEB-AC2BBD0D75F1}" sibTransId="{F0842A00-C671-46D5-BCCE-C97333ECA913}"/>
    <dgm:cxn modelId="{124B4A4A-B5C5-46EF-9271-E4ED99214F21}" srcId="{B2595F12-E451-4198-904C-121F581803B9}" destId="{5BEB7746-26C1-4101-8DD8-08C59B7AB693}" srcOrd="0" destOrd="0" parTransId="{6C6DFE2D-98BA-48EA-856D-0061A1401C3A}" sibTransId="{D13B43EC-F8AF-44A1-BF74-1C30295FBC47}"/>
    <dgm:cxn modelId="{555BEDC4-9B18-4A64-B9BA-45609D1337A6}" type="presParOf" srcId="{36D55849-9AC6-41D1-AC0C-BD82CE51B970}" destId="{5D7C2211-4FCE-40C7-8DC3-5B364E4A68B2}" srcOrd="0" destOrd="0" presId="urn:microsoft.com/office/officeart/2005/8/layout/hList1"/>
    <dgm:cxn modelId="{7DA74586-2069-4A83-B8A7-E28462E78CD1}" type="presParOf" srcId="{5D7C2211-4FCE-40C7-8DC3-5B364E4A68B2}" destId="{F30D299B-9C74-4480-A427-AC7848293053}" srcOrd="0" destOrd="0" presId="urn:microsoft.com/office/officeart/2005/8/layout/hList1"/>
    <dgm:cxn modelId="{C831A09F-EA81-4111-85B0-5CA9066BBD37}" type="presParOf" srcId="{5D7C2211-4FCE-40C7-8DC3-5B364E4A68B2}" destId="{D6E70397-4C8F-40A4-8D10-69B97ECA0D1B}" srcOrd="1" destOrd="0" presId="urn:microsoft.com/office/officeart/2005/8/layout/hList1"/>
    <dgm:cxn modelId="{12D2DC6F-95E9-4045-9B36-B90DEE3D660E}" type="presParOf" srcId="{36D55849-9AC6-41D1-AC0C-BD82CE51B970}" destId="{52424B98-B368-477C-9F7C-2CC4F840AA53}" srcOrd="1" destOrd="0" presId="urn:microsoft.com/office/officeart/2005/8/layout/hList1"/>
    <dgm:cxn modelId="{048092B9-9410-4FE3-9A10-1345B20F4E97}" type="presParOf" srcId="{36D55849-9AC6-41D1-AC0C-BD82CE51B970}" destId="{91F74554-2B45-4F70-B244-25110D844AEC}" srcOrd="2" destOrd="0" presId="urn:microsoft.com/office/officeart/2005/8/layout/hList1"/>
    <dgm:cxn modelId="{BDF3F036-48A3-48AE-9DA4-A7D4062EE686}" type="presParOf" srcId="{91F74554-2B45-4F70-B244-25110D844AEC}" destId="{588AAE8D-148D-428E-86CB-86981111E4F0}" srcOrd="0" destOrd="0" presId="urn:microsoft.com/office/officeart/2005/8/layout/hList1"/>
    <dgm:cxn modelId="{0591D057-7565-476E-A5F8-C488EF209FCB}" type="presParOf" srcId="{91F74554-2B45-4F70-B244-25110D844AEC}" destId="{F7B7CFC1-513F-4E59-ABE2-880482581841}" srcOrd="1" destOrd="0" presId="urn:microsoft.com/office/officeart/2005/8/layout/hList1"/>
    <dgm:cxn modelId="{D37FDE7A-5301-481C-ACE4-47A65DE07D74}" type="presParOf" srcId="{36D55849-9AC6-41D1-AC0C-BD82CE51B970}" destId="{07E740D6-32C6-4018-AA3F-28E318EC3960}" srcOrd="3" destOrd="0" presId="urn:microsoft.com/office/officeart/2005/8/layout/hList1"/>
    <dgm:cxn modelId="{D5FCCB59-5108-478D-9926-CA6E6B3F4424}" type="presParOf" srcId="{36D55849-9AC6-41D1-AC0C-BD82CE51B970}" destId="{64CD0FC8-5EDD-40B8-AE3B-E33EA142F2CA}" srcOrd="4" destOrd="0" presId="urn:microsoft.com/office/officeart/2005/8/layout/hList1"/>
    <dgm:cxn modelId="{478D1D7A-F185-43FD-A503-6D163BE52DC6}" type="presParOf" srcId="{64CD0FC8-5EDD-40B8-AE3B-E33EA142F2CA}" destId="{4FB5020D-2B15-423B-9FEE-E4E60D291B0D}" srcOrd="0" destOrd="0" presId="urn:microsoft.com/office/officeart/2005/8/layout/hList1"/>
    <dgm:cxn modelId="{0979E73E-9A0D-4F32-8A61-1F73EABEE9E6}" type="presParOf" srcId="{64CD0FC8-5EDD-40B8-AE3B-E33EA142F2CA}" destId="{CE8E2066-39A0-411C-9E97-54B806A2F9E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7F52A-8E56-4217-BBC6-06CF6074755F}">
      <dsp:nvSpPr>
        <dsp:cNvPr id="0" name=""/>
        <dsp:cNvSpPr/>
      </dsp:nvSpPr>
      <dsp:spPr>
        <a:xfrm>
          <a:off x="3450828" y="82"/>
          <a:ext cx="1226343" cy="1226343"/>
        </a:xfrm>
        <a:prstGeom prst="ellipse">
          <a:avLst/>
        </a:prstGeom>
        <a:solidFill>
          <a:schemeClr val="accent2"/>
        </a:solidFill>
        <a:ln w="63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 dirty="0"/>
        </a:p>
      </dsp:txBody>
      <dsp:txXfrm>
        <a:off x="3630422" y="179676"/>
        <a:ext cx="867155" cy="867155"/>
      </dsp:txXfrm>
    </dsp:sp>
    <dsp:sp modelId="{FB2D05D1-EBAC-45C1-9BC3-97903D6597E1}">
      <dsp:nvSpPr>
        <dsp:cNvPr id="0" name=""/>
        <dsp:cNvSpPr/>
      </dsp:nvSpPr>
      <dsp:spPr>
        <a:xfrm rot="2160000">
          <a:off x="4638728" y="942776"/>
          <a:ext cx="327311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/>
        </a:p>
      </dsp:txBody>
      <dsp:txXfrm>
        <a:off x="4648105" y="996696"/>
        <a:ext cx="229118" cy="248335"/>
      </dsp:txXfrm>
    </dsp:sp>
    <dsp:sp modelId="{DDDB76BB-D706-4697-96A1-8345580A3E0E}">
      <dsp:nvSpPr>
        <dsp:cNvPr id="0" name=""/>
        <dsp:cNvSpPr/>
      </dsp:nvSpPr>
      <dsp:spPr>
        <a:xfrm>
          <a:off x="4942585" y="1083907"/>
          <a:ext cx="1226343" cy="1226343"/>
        </a:xfrm>
        <a:prstGeom prst="ellipse">
          <a:avLst/>
        </a:prstGeom>
        <a:solidFill>
          <a:schemeClr val="accent3"/>
        </a:solidFill>
        <a:ln w="63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 dirty="0"/>
        </a:p>
      </dsp:txBody>
      <dsp:txXfrm>
        <a:off x="5122179" y="1263501"/>
        <a:ext cx="867155" cy="867155"/>
      </dsp:txXfrm>
    </dsp:sp>
    <dsp:sp modelId="{1023D39A-31F1-4A83-8AD8-96C1812B5FDF}">
      <dsp:nvSpPr>
        <dsp:cNvPr id="0" name=""/>
        <dsp:cNvSpPr/>
      </dsp:nvSpPr>
      <dsp:spPr>
        <a:xfrm rot="6480000">
          <a:off x="5110063" y="2358156"/>
          <a:ext cx="327311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287359"/>
            <a:satOff val="0"/>
            <a:lumOff val="-1471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/>
        </a:p>
      </dsp:txBody>
      <dsp:txXfrm rot="10800000">
        <a:off x="5174331" y="2394240"/>
        <a:ext cx="229118" cy="248335"/>
      </dsp:txXfrm>
    </dsp:sp>
    <dsp:sp modelId="{6F524604-84AD-4D96-A7EE-EFC46B76EE8D}">
      <dsp:nvSpPr>
        <dsp:cNvPr id="0" name=""/>
        <dsp:cNvSpPr/>
      </dsp:nvSpPr>
      <dsp:spPr>
        <a:xfrm>
          <a:off x="4372784" y="2837573"/>
          <a:ext cx="1226343" cy="1226343"/>
        </a:xfrm>
        <a:prstGeom prst="ellipse">
          <a:avLst/>
        </a:prstGeom>
        <a:solidFill>
          <a:schemeClr val="accent5"/>
        </a:solidFill>
        <a:ln w="63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 dirty="0"/>
        </a:p>
      </dsp:txBody>
      <dsp:txXfrm>
        <a:off x="4552378" y="3017167"/>
        <a:ext cx="867155" cy="867155"/>
      </dsp:txXfrm>
    </dsp:sp>
    <dsp:sp modelId="{EBD0885B-17D0-430C-A851-26B86F60960F}">
      <dsp:nvSpPr>
        <dsp:cNvPr id="0" name=""/>
        <dsp:cNvSpPr/>
      </dsp:nvSpPr>
      <dsp:spPr>
        <a:xfrm rot="10800000">
          <a:off x="3909607" y="3243799"/>
          <a:ext cx="327311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574719"/>
            <a:satOff val="0"/>
            <a:lumOff val="-2941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/>
        </a:p>
      </dsp:txBody>
      <dsp:txXfrm rot="10800000">
        <a:off x="4007800" y="3326577"/>
        <a:ext cx="229118" cy="248335"/>
      </dsp:txXfrm>
    </dsp:sp>
    <dsp:sp modelId="{7460B5D4-3A36-4CF5-86DB-C1955EA6D52B}">
      <dsp:nvSpPr>
        <dsp:cNvPr id="0" name=""/>
        <dsp:cNvSpPr/>
      </dsp:nvSpPr>
      <dsp:spPr>
        <a:xfrm>
          <a:off x="2528871" y="2837573"/>
          <a:ext cx="1226343" cy="1226343"/>
        </a:xfrm>
        <a:prstGeom prst="ellipse">
          <a:avLst/>
        </a:prstGeom>
        <a:solidFill>
          <a:schemeClr val="accent4">
            <a:hueOff val="3862078"/>
            <a:satOff val="0"/>
            <a:lumOff val="-4412"/>
            <a:alphaOff val="0"/>
          </a:schemeClr>
        </a:solidFill>
        <a:ln w="63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 dirty="0"/>
        </a:p>
      </dsp:txBody>
      <dsp:txXfrm>
        <a:off x="2708465" y="3017167"/>
        <a:ext cx="867155" cy="867155"/>
      </dsp:txXfrm>
    </dsp:sp>
    <dsp:sp modelId="{16D4F65C-FD7E-454B-A435-01046A163639}">
      <dsp:nvSpPr>
        <dsp:cNvPr id="0" name=""/>
        <dsp:cNvSpPr/>
      </dsp:nvSpPr>
      <dsp:spPr>
        <a:xfrm rot="15120000">
          <a:off x="2696349" y="2375777"/>
          <a:ext cx="327311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862078"/>
            <a:satOff val="0"/>
            <a:lumOff val="-4412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/>
        </a:p>
      </dsp:txBody>
      <dsp:txXfrm rot="10800000">
        <a:off x="2760617" y="2505249"/>
        <a:ext cx="229118" cy="248335"/>
      </dsp:txXfrm>
    </dsp:sp>
    <dsp:sp modelId="{382240D4-C898-4910-84A6-839B8A331502}">
      <dsp:nvSpPr>
        <dsp:cNvPr id="0" name=""/>
        <dsp:cNvSpPr/>
      </dsp:nvSpPr>
      <dsp:spPr>
        <a:xfrm>
          <a:off x="1959071" y="1083907"/>
          <a:ext cx="1226343" cy="1226343"/>
        </a:xfrm>
        <a:prstGeom prst="ellipse">
          <a:avLst/>
        </a:prstGeom>
        <a:solidFill>
          <a:srgbClr val="00B0F0"/>
        </a:solidFill>
        <a:ln w="63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 dirty="0"/>
        </a:p>
      </dsp:txBody>
      <dsp:txXfrm>
        <a:off x="2138665" y="1263501"/>
        <a:ext cx="867155" cy="867155"/>
      </dsp:txXfrm>
    </dsp:sp>
    <dsp:sp modelId="{468A1386-0908-4400-80C2-60E7E204102D}">
      <dsp:nvSpPr>
        <dsp:cNvPr id="0" name=""/>
        <dsp:cNvSpPr/>
      </dsp:nvSpPr>
      <dsp:spPr>
        <a:xfrm rot="19440000">
          <a:off x="3146971" y="953666"/>
          <a:ext cx="327311" cy="413891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/>
        </a:p>
      </dsp:txBody>
      <dsp:txXfrm>
        <a:off x="3156348" y="1065302"/>
        <a:ext cx="229118" cy="2483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2FF4BF-533D-4855-8A90-5ACC6D0330AB}">
      <dsp:nvSpPr>
        <dsp:cNvPr id="0" name=""/>
        <dsp:cNvSpPr/>
      </dsp:nvSpPr>
      <dsp:spPr>
        <a:xfrm>
          <a:off x="3429" y="20709"/>
          <a:ext cx="3343274" cy="1016836"/>
        </a:xfrm>
        <a:prstGeom prst="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Secure the settlement of financial transactions in central bank money</a:t>
          </a:r>
          <a:endParaRPr lang="fr-FR" sz="2100" kern="1200" dirty="0"/>
        </a:p>
      </dsp:txBody>
      <dsp:txXfrm>
        <a:off x="3429" y="20709"/>
        <a:ext cx="3343274" cy="1016836"/>
      </dsp:txXfrm>
    </dsp:sp>
    <dsp:sp modelId="{AA73A1BD-523C-41F6-938D-014677890D4C}">
      <dsp:nvSpPr>
        <dsp:cNvPr id="0" name=""/>
        <dsp:cNvSpPr/>
      </dsp:nvSpPr>
      <dsp:spPr>
        <a:xfrm>
          <a:off x="3429" y="1037545"/>
          <a:ext cx="3343274" cy="346770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Central money: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safest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most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available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liquid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settlement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asset</a:t>
          </a:r>
          <a:endParaRPr lang="fr-FR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The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current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trend of tokenisation of financial assets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brings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the question of the tokenisation of the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settlement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asset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ie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cash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leg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fr-FR" sz="2100" kern="1200" dirty="0"/>
        </a:p>
      </dsp:txBody>
      <dsp:txXfrm>
        <a:off x="3429" y="1037545"/>
        <a:ext cx="3343274" cy="3467707"/>
      </dsp:txXfrm>
    </dsp:sp>
    <dsp:sp modelId="{8E9A63DF-F785-43E5-BE97-A3A731A021DE}">
      <dsp:nvSpPr>
        <dsp:cNvPr id="0" name=""/>
        <dsp:cNvSpPr/>
      </dsp:nvSpPr>
      <dsp:spPr>
        <a:xfrm>
          <a:off x="3814762" y="20709"/>
          <a:ext cx="3343274" cy="1016836"/>
        </a:xfrm>
        <a:prstGeom prst="rect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Prevent the fragmentation of financial markets and liquidity</a:t>
          </a:r>
          <a:endParaRPr lang="fr-FR" sz="2100" kern="1200" dirty="0"/>
        </a:p>
      </dsp:txBody>
      <dsp:txXfrm>
        <a:off x="3814762" y="20709"/>
        <a:ext cx="3343274" cy="1016836"/>
      </dsp:txXfrm>
    </dsp:sp>
    <dsp:sp modelId="{72092CA4-69D5-42CE-8C80-94BE7B3FC6AE}">
      <dsp:nvSpPr>
        <dsp:cNvPr id="0" name=""/>
        <dsp:cNvSpPr/>
      </dsp:nvSpPr>
      <dsp:spPr>
        <a:xfrm>
          <a:off x="3814762" y="1037545"/>
          <a:ext cx="3343274" cy="346770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Risk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heterogeneous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uncoordinated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approaches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in the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evolution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of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market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infrastructures</a:t>
          </a:r>
          <a:endParaRPr lang="fr-FR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CBDC: a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unifying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role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for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different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systems, not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only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within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a sole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monetary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zone but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also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for </a:t>
          </a:r>
          <a:r>
            <a:rPr lang="fr-FR" sz="21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crossborder</a:t>
          </a:r>
          <a:r>
            <a:rPr lang="fr-FR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 payments</a:t>
          </a:r>
          <a:endParaRPr lang="fr-FR" sz="2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14762" y="1037545"/>
        <a:ext cx="3343274" cy="3467707"/>
      </dsp:txXfrm>
    </dsp:sp>
    <dsp:sp modelId="{873E3D50-E6C6-4E9A-A2E0-6FF2FC190E67}">
      <dsp:nvSpPr>
        <dsp:cNvPr id="0" name=""/>
        <dsp:cNvSpPr/>
      </dsp:nvSpPr>
      <dsp:spPr>
        <a:xfrm>
          <a:off x="7626096" y="20709"/>
          <a:ext cx="3343274" cy="1016836"/>
        </a:xfrm>
        <a:prstGeom prst="rec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Accompany innovation for a better financial system</a:t>
          </a:r>
          <a:endParaRPr lang="fr-FR" sz="2100" kern="1200" dirty="0"/>
        </a:p>
      </dsp:txBody>
      <dsp:txXfrm>
        <a:off x="7626096" y="20709"/>
        <a:ext cx="3343274" cy="1016836"/>
      </dsp:txXfrm>
    </dsp:sp>
    <dsp:sp modelId="{ED2E0EDF-0BD4-4934-8B73-806E8AD9CF42}">
      <dsp:nvSpPr>
        <dsp:cNvPr id="0" name=""/>
        <dsp:cNvSpPr/>
      </dsp:nvSpPr>
      <dsp:spPr>
        <a:xfrm>
          <a:off x="7617202" y="1037545"/>
          <a:ext cx="3343274" cy="346770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Identify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the </a:t>
          </a: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opportunies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and </a:t>
          </a: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risks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associated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with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innovation</a:t>
          </a:r>
          <a:endParaRPr lang="fr-FR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Analyse </a:t>
          </a: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whether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 CBDC </a:t>
          </a: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could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enhance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the </a:t>
          </a: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potential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of new technologies to </a:t>
          </a: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improve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settlements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delays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cost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fr-FR" sz="2100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complexity</a:t>
          </a:r>
          <a:r>
            <a:rPr lang="fr-FR" sz="2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…)</a:t>
          </a:r>
          <a:endParaRPr lang="fr-FR" sz="2100" kern="1200" dirty="0"/>
        </a:p>
      </dsp:txBody>
      <dsp:txXfrm>
        <a:off x="7617202" y="1037545"/>
        <a:ext cx="3343274" cy="34677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0D299B-9C74-4480-A427-AC7848293053}">
      <dsp:nvSpPr>
        <dsp:cNvPr id="0" name=""/>
        <dsp:cNvSpPr/>
      </dsp:nvSpPr>
      <dsp:spPr>
        <a:xfrm>
          <a:off x="3429" y="18706"/>
          <a:ext cx="3343274" cy="1094400"/>
        </a:xfrm>
        <a:prstGeom prst="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Innovation and CBDC have the potential to optimize the settlements</a:t>
          </a:r>
          <a:endParaRPr lang="fr-FR" sz="2100" kern="1200" dirty="0"/>
        </a:p>
      </dsp:txBody>
      <dsp:txXfrm>
        <a:off x="3429" y="18706"/>
        <a:ext cx="3343274" cy="1094400"/>
      </dsp:txXfrm>
    </dsp:sp>
    <dsp:sp modelId="{D6E70397-4C8F-40A4-8D10-69B97ECA0D1B}">
      <dsp:nvSpPr>
        <dsp:cNvPr id="0" name=""/>
        <dsp:cNvSpPr/>
      </dsp:nvSpPr>
      <dsp:spPr>
        <a:xfrm>
          <a:off x="3429" y="1113106"/>
          <a:ext cx="3343274" cy="3394149"/>
        </a:xfrm>
        <a:prstGeom prst="rect">
          <a:avLst/>
        </a:prstGeom>
        <a:solidFill>
          <a:schemeClr val="accent4">
            <a:alpha val="90000"/>
            <a:tint val="55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Ability to settle transactions in CDBC, for different use cases and using different technologies</a:t>
          </a:r>
          <a:endParaRPr lang="fr-FR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Tokenization could improve the settlements (speed, number of intermediaries…) and facilitate the availability of systems 365/24/7</a:t>
          </a:r>
          <a:endParaRPr lang="fr-FR" sz="1800" kern="1200" dirty="0"/>
        </a:p>
      </dsp:txBody>
      <dsp:txXfrm>
        <a:off x="3429" y="1113106"/>
        <a:ext cx="3343274" cy="3394149"/>
      </dsp:txXfrm>
    </dsp:sp>
    <dsp:sp modelId="{588AAE8D-148D-428E-86CB-86981111E4F0}">
      <dsp:nvSpPr>
        <dsp:cNvPr id="0" name=""/>
        <dsp:cNvSpPr/>
      </dsp:nvSpPr>
      <dsp:spPr>
        <a:xfrm>
          <a:off x="3814762" y="18706"/>
          <a:ext cx="3343274" cy="1094400"/>
        </a:xfrm>
        <a:prstGeom prst="rect">
          <a:avLst/>
        </a:prstGeom>
        <a:solidFill>
          <a:schemeClr val="accent4">
            <a:shade val="50000"/>
            <a:hueOff val="548881"/>
            <a:satOff val="-50171"/>
            <a:lumOff val="35697"/>
            <a:alphaOff val="0"/>
          </a:schemeClr>
        </a:solidFill>
        <a:ln w="38100" cap="flat" cmpd="sng" algn="ctr">
          <a:solidFill>
            <a:schemeClr val="accent4">
              <a:shade val="50000"/>
              <a:hueOff val="548881"/>
              <a:satOff val="-50171"/>
              <a:lumOff val="356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Facilitation of cross-border payments through CBDC</a:t>
          </a:r>
          <a:endParaRPr lang="fr-FR" sz="2100" kern="1200" dirty="0"/>
        </a:p>
      </dsp:txBody>
      <dsp:txXfrm>
        <a:off x="3814762" y="18706"/>
        <a:ext cx="3343274" cy="1094400"/>
      </dsp:txXfrm>
    </dsp:sp>
    <dsp:sp modelId="{F7B7CFC1-513F-4E59-ABE2-880482581841}">
      <dsp:nvSpPr>
        <dsp:cNvPr id="0" name=""/>
        <dsp:cNvSpPr/>
      </dsp:nvSpPr>
      <dsp:spPr>
        <a:xfrm>
          <a:off x="3814762" y="1113106"/>
          <a:ext cx="3343274" cy="3394149"/>
        </a:xfrm>
        <a:prstGeom prst="rect">
          <a:avLst/>
        </a:prstGeom>
        <a:solidFill>
          <a:schemeClr val="accent4">
            <a:alpha val="90000"/>
            <a:tint val="55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CPMI/BISIH/IMF/WB Report </a:t>
          </a:r>
          <a:r>
            <a: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(07/2021)</a:t>
          </a:r>
          <a:endParaRPr kumimoji="0" lang="fr-FR" sz="1600" b="0" i="0" u="none" strike="noStrike" kern="1200" cap="none" spc="0" normalizeH="0" baseline="0" dirty="0">
            <a:ln>
              <a:noFill/>
            </a:ln>
            <a:solidFill>
              <a:srgbClr val="00449E"/>
            </a:solidFill>
            <a:effectLst/>
            <a:uLnTx/>
            <a:uFillTx/>
            <a:latin typeface="Calibri"/>
            <a:ea typeface="+mn-ea"/>
            <a:cs typeface="+mn-cs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Possible decrease of existing </a:t>
          </a:r>
          <a:r>
            <a:rPr kumimoji="0" lang="en-US" sz="1600" b="0" i="0" u="none" strike="noStrike" kern="1200" cap="none" spc="0" normalizeH="0" baseline="0" noProof="0" dirty="0" err="1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crossborder</a:t>
          </a:r>
          <a:r>
            <a: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 frictions </a:t>
          </a:r>
          <a:r>
            <a: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thanks to DLT and CBDC interoperability between different </a:t>
          </a:r>
          <a:r>
            <a: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jurisdictions. Three "multi-CBDC" schemes identified by BIS, with different levels of incorporation (compatibility, interconnection, integration)</a:t>
          </a:r>
          <a:endParaRPr kumimoji="0" lang="fr-FR" sz="1600" b="0" i="0" u="none" strike="noStrike" kern="1200" cap="none" spc="0" normalizeH="0" baseline="0" dirty="0">
            <a:ln>
              <a:noFill/>
            </a:ln>
            <a:solidFill>
              <a:srgbClr val="00449E"/>
            </a:solidFill>
            <a:effectLst/>
            <a:uLnTx/>
            <a:uFillTx/>
            <a:latin typeface="Calibri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Need for international cooperation, and consideration for possible spillovers (cf. macro risks)</a:t>
          </a:r>
          <a:endParaRPr kumimoji="0" lang="fr-FR" sz="1600" b="0" i="0" u="none" strike="noStrike" kern="1200" cap="none" spc="0" normalizeH="0" baseline="0" dirty="0">
            <a:ln>
              <a:noFill/>
            </a:ln>
            <a:solidFill>
              <a:srgbClr val="00449E"/>
            </a:solidFill>
            <a:effectLst/>
            <a:uLnTx/>
            <a:uFillTx/>
            <a:latin typeface="Calibri"/>
            <a:ea typeface="+mn-ea"/>
            <a:cs typeface="+mn-cs"/>
          </a:endParaRPr>
        </a:p>
      </dsp:txBody>
      <dsp:txXfrm>
        <a:off x="3814762" y="1113106"/>
        <a:ext cx="3343274" cy="3394149"/>
      </dsp:txXfrm>
    </dsp:sp>
    <dsp:sp modelId="{4FB5020D-2B15-423B-9FEE-E4E60D291B0D}">
      <dsp:nvSpPr>
        <dsp:cNvPr id="0" name=""/>
        <dsp:cNvSpPr/>
      </dsp:nvSpPr>
      <dsp:spPr>
        <a:xfrm>
          <a:off x="7626096" y="18706"/>
          <a:ext cx="3343274" cy="1094400"/>
        </a:xfrm>
        <a:prstGeom prst="rect">
          <a:avLst/>
        </a:prstGeom>
        <a:solidFill>
          <a:schemeClr val="accent4">
            <a:shade val="50000"/>
            <a:hueOff val="548881"/>
            <a:satOff val="-50171"/>
            <a:lumOff val="35697"/>
            <a:alphaOff val="0"/>
          </a:schemeClr>
        </a:solidFill>
        <a:ln w="38100" cap="flat" cmpd="sng" algn="ctr">
          <a:solidFill>
            <a:schemeClr val="accent4">
              <a:shade val="50000"/>
              <a:hueOff val="548881"/>
              <a:satOff val="-50171"/>
              <a:lumOff val="356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Interoperability between current payment systems and DLT-based devices</a:t>
          </a:r>
          <a:endParaRPr lang="fr-FR" sz="2100" kern="1200" dirty="0"/>
        </a:p>
      </dsp:txBody>
      <dsp:txXfrm>
        <a:off x="7626096" y="18706"/>
        <a:ext cx="3343274" cy="1094400"/>
      </dsp:txXfrm>
    </dsp:sp>
    <dsp:sp modelId="{CE8E2066-39A0-411C-9E97-54B806A2F9E5}">
      <dsp:nvSpPr>
        <dsp:cNvPr id="0" name=""/>
        <dsp:cNvSpPr/>
      </dsp:nvSpPr>
      <dsp:spPr>
        <a:xfrm>
          <a:off x="7626096" y="1113106"/>
          <a:ext cx="3343274" cy="3394149"/>
        </a:xfrm>
        <a:prstGeom prst="rect">
          <a:avLst/>
        </a:prstGeom>
        <a:solidFill>
          <a:schemeClr val="accent4">
            <a:alpha val="90000"/>
            <a:tint val="55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DLT faces the challenge of maturity and "scaling up" to potentially manage massive volumes of payments</a:t>
          </a:r>
          <a:endParaRPr kumimoji="0" lang="fr-FR" sz="1800" b="0" i="0" u="none" strike="noStrike" kern="1200" cap="none" spc="0" normalizeH="0" baseline="0" dirty="0">
            <a:ln>
              <a:noFill/>
            </a:ln>
            <a:solidFill>
              <a:srgbClr val="00449E"/>
            </a:solidFill>
            <a:effectLst/>
            <a:uLnTx/>
            <a:uFillTx/>
            <a:latin typeface="Calibri"/>
            <a:ea typeface="+mn-ea"/>
            <a:cs typeface="+mn-cs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Even if new systems eventually prove their capacity, they will not replace legacy systems from one day to the next</a:t>
          </a:r>
          <a:endParaRPr kumimoji="0" lang="en-US" sz="1800" b="0" i="0" u="none" strike="noStrike" kern="1200" cap="none" spc="0" normalizeH="0" baseline="0" noProof="0" dirty="0">
            <a:ln>
              <a:noFill/>
            </a:ln>
            <a:solidFill>
              <a:srgbClr val="00449E"/>
            </a:solidFill>
            <a:effectLst/>
            <a:uLnTx/>
            <a:uFillTx/>
            <a:latin typeface="Calibri"/>
            <a:ea typeface="+mn-ea"/>
            <a:cs typeface="+mn-cs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Centralized and </a:t>
          </a:r>
          <a:r>
            <a: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most innovative </a:t>
          </a:r>
          <a:r>
            <a: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449E"/>
              </a:solidFill>
              <a:effectLst/>
              <a:uLnTx/>
              <a:uFillTx/>
              <a:latin typeface="Calibri"/>
              <a:ea typeface="+mn-ea"/>
              <a:cs typeface="+mn-cs"/>
            </a:rPr>
            <a:t>systems shall coexist in a safe and efficient way for an integrated market</a:t>
          </a:r>
          <a:endParaRPr kumimoji="0" lang="en-US" sz="1800" b="0" i="0" u="none" strike="noStrike" kern="1200" cap="none" spc="0" normalizeH="0" baseline="0" noProof="0" dirty="0">
            <a:ln>
              <a:noFill/>
            </a:ln>
            <a:solidFill>
              <a:srgbClr val="00449E"/>
            </a:solidFill>
            <a:effectLst/>
            <a:uLnTx/>
            <a:uFillTx/>
            <a:latin typeface="Calibri"/>
            <a:ea typeface="+mn-ea"/>
            <a:cs typeface="+mn-cs"/>
          </a:endParaRPr>
        </a:p>
      </dsp:txBody>
      <dsp:txXfrm>
        <a:off x="7626096" y="1113106"/>
        <a:ext cx="3343274" cy="3394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89D61-08C7-44CF-813A-5968ADDB2E81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0A56F-3F26-421C-9707-447DF98150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2727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0A56F-3F26-421C-9707-447DF981508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366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0A56F-3F26-421C-9707-447DF9815088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8395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04DB-91A4-4A7E-AD63-E4A89AF45601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169AB-0606-4CC8-BC4C-6D2CA9298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600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04DB-91A4-4A7E-AD63-E4A89AF45601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169AB-0606-4CC8-BC4C-6D2CA9298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113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04DB-91A4-4A7E-AD63-E4A89AF45601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169AB-0606-4CC8-BC4C-6D2CA9298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315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04DB-91A4-4A7E-AD63-E4A89AF45601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169AB-0606-4CC8-BC4C-6D2CA9298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372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04DB-91A4-4A7E-AD63-E4A89AF45601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169AB-0606-4CC8-BC4C-6D2CA9298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876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04DB-91A4-4A7E-AD63-E4A89AF45601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169AB-0606-4CC8-BC4C-6D2CA9298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4643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04DB-91A4-4A7E-AD63-E4A89AF45601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169AB-0606-4CC8-BC4C-6D2CA9298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1846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04DB-91A4-4A7E-AD63-E4A89AF45601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169AB-0606-4CC8-BC4C-6D2CA9298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891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04DB-91A4-4A7E-AD63-E4A89AF45601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169AB-0606-4CC8-BC4C-6D2CA9298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738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04DB-91A4-4A7E-AD63-E4A89AF45601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169AB-0606-4CC8-BC4C-6D2CA9298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917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04DB-91A4-4A7E-AD63-E4A89AF45601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169AB-0606-4CC8-BC4C-6D2CA9298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303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252414"/>
            <a:ext cx="2819400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54033" y="4005263"/>
            <a:ext cx="12304184" cy="653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255573" y="2036417"/>
            <a:ext cx="7873347" cy="1260000"/>
          </a:xfrm>
        </p:spPr>
        <p:txBody>
          <a:bodyPr>
            <a:noAutofit/>
          </a:bodyPr>
          <a:lstStyle>
            <a:lvl1pPr algn="ctr">
              <a:defRPr sz="3000" b="1" cap="all" baseline="0">
                <a:solidFill>
                  <a:srgbClr val="31429C"/>
                </a:solidFill>
                <a:latin typeface="+mn-lt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6672064" y="5661248"/>
            <a:ext cx="4799045" cy="792088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FontTx/>
              <a:buNone/>
              <a:defRPr sz="1200" cap="all" baseline="0">
                <a:solidFill>
                  <a:srgbClr val="205AA7"/>
                </a:solidFill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1"/>
          </p:nvPr>
        </p:nvSpPr>
        <p:spPr>
          <a:xfrm>
            <a:off x="9358875" y="6489248"/>
            <a:ext cx="2112235" cy="260350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900" b="1" cap="all" baseline="0">
                <a:solidFill>
                  <a:srgbClr val="205AA7"/>
                </a:solidFill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52067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6308726"/>
            <a:ext cx="1200151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083" y="0"/>
            <a:ext cx="106680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>
                <a:solidFill>
                  <a:srgbClr val="205AA7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idx="1"/>
          </p:nvPr>
        </p:nvSpPr>
        <p:spPr>
          <a:xfrm>
            <a:off x="624000" y="1440000"/>
            <a:ext cx="10972800" cy="45259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rgbClr val="205AA7"/>
                </a:solidFill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>
              <a:defRPr sz="900" dirty="0">
                <a:solidFill>
                  <a:srgbClr val="205AA7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900" smtClean="0">
                <a:solidFill>
                  <a:srgbClr val="205AA7"/>
                </a:solidFill>
              </a:defRPr>
            </a:lvl1pPr>
          </a:lstStyle>
          <a:p>
            <a:pPr>
              <a:defRPr/>
            </a:pPr>
            <a:fld id="{21EA9AA3-4134-441D-B4A1-AD68369F737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3550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>
          <a:xfrm>
            <a:off x="2255573" y="2036417"/>
            <a:ext cx="7873347" cy="1260000"/>
          </a:xfrm>
        </p:spPr>
        <p:txBody>
          <a:bodyPr>
            <a:noAutofit/>
          </a:bodyPr>
          <a:lstStyle>
            <a:lvl1pPr algn="ctr">
              <a:defRPr sz="2250" b="1" cap="all" baseline="0">
                <a:solidFill>
                  <a:srgbClr val="31429C"/>
                </a:solidFill>
                <a:latin typeface="+mn-lt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 hasCustomPrompt="1"/>
          </p:nvPr>
        </p:nvSpPr>
        <p:spPr>
          <a:xfrm>
            <a:off x="7273617" y="5653018"/>
            <a:ext cx="4799045" cy="792088"/>
          </a:xfr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FontTx/>
              <a:buNone/>
              <a:defRPr sz="900" cap="all" baseline="0">
                <a:solidFill>
                  <a:srgbClr val="205AA7"/>
                </a:solidFill>
              </a:defRPr>
            </a:lvl1pPr>
          </a:lstStyle>
          <a:p>
            <a:pPr lvl="0"/>
            <a:r>
              <a:rPr lang="fr-FR" dirty="0" smtClean="0"/>
              <a:t>NOM, service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9960429" y="6481018"/>
            <a:ext cx="2112235" cy="260350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675" b="1" cap="all" baseline="0">
                <a:solidFill>
                  <a:srgbClr val="205AA7"/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5" name="Image 4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396705"/>
            <a:ext cx="2633354" cy="116077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6" b="57004"/>
          <a:stretch/>
        </p:blipFill>
        <p:spPr>
          <a:xfrm>
            <a:off x="47328" y="4005064"/>
            <a:ext cx="7503152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4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1" y="6480000"/>
            <a:ext cx="6634923" cy="360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675">
                <a:solidFill>
                  <a:srgbClr val="205AA7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208648" y="6480000"/>
            <a:ext cx="720000" cy="360000"/>
          </a:xfrm>
          <a:prstGeom prst="rect">
            <a:avLst/>
          </a:prstGeom>
        </p:spPr>
        <p:txBody>
          <a:bodyPr/>
          <a:lstStyle>
            <a:lvl1pPr algn="r">
              <a:defRPr sz="675">
                <a:solidFill>
                  <a:srgbClr val="205AA7"/>
                </a:solidFill>
              </a:defRPr>
            </a:lvl1pPr>
          </a:lstStyle>
          <a:p>
            <a:fld id="{A5612AF6-3794-417C-8315-010C3BB3AD1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2256000" y="1584000"/>
            <a:ext cx="9360000" cy="4500000"/>
          </a:xfrm>
        </p:spPr>
        <p:txBody>
          <a:bodyPr/>
          <a:lstStyle>
            <a:lvl1pPr marL="297000" indent="-297000">
              <a:buFont typeface="+mj-lt"/>
              <a:buAutoNum type="arabicPeriod"/>
              <a:defRPr cap="none" baseline="0"/>
            </a:lvl1pPr>
            <a:lvl2pPr marL="685800" indent="-342900">
              <a:buFont typeface="+mj-lt"/>
              <a:buAutoNum type="arabicPeriod"/>
              <a:defRPr/>
            </a:lvl2pPr>
            <a:lvl3pPr marL="1028700" indent="-342900">
              <a:buFont typeface="+mj-lt"/>
              <a:buAutoNum type="arabicPeriod"/>
              <a:defRPr/>
            </a:lvl3pPr>
            <a:lvl4pPr marL="1371600" indent="-342900">
              <a:buFont typeface="+mj-lt"/>
              <a:buAutoNum type="arabicPeriod"/>
              <a:defRPr/>
            </a:lvl4pPr>
            <a:lvl5pPr marL="1628775" indent="-257175">
              <a:buFont typeface="+mj-lt"/>
              <a:buAutoNum type="arabicPeriod"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783" y="252003"/>
            <a:ext cx="2818436" cy="101145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6" b="57004"/>
          <a:stretch/>
        </p:blipFill>
        <p:spPr>
          <a:xfrm>
            <a:off x="47328" y="4005064"/>
            <a:ext cx="7503152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2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>
                <a:solidFill>
                  <a:srgbClr val="205AA7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1" y="6453376"/>
            <a:ext cx="6634923" cy="360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675">
                <a:solidFill>
                  <a:srgbClr val="205AA7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352664" y="6453336"/>
            <a:ext cx="720000" cy="360000"/>
          </a:xfrm>
          <a:prstGeom prst="rect">
            <a:avLst/>
          </a:prstGeom>
        </p:spPr>
        <p:txBody>
          <a:bodyPr/>
          <a:lstStyle>
            <a:lvl1pPr algn="r">
              <a:defRPr sz="675">
                <a:solidFill>
                  <a:srgbClr val="205AA7"/>
                </a:solidFill>
              </a:defRPr>
            </a:lvl1pPr>
          </a:lstStyle>
          <a:p>
            <a:fld id="{A5612AF6-3794-417C-8315-010C3BB3AD1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space réservé du texte 2"/>
          <p:cNvSpPr>
            <a:spLocks noGrp="1"/>
          </p:cNvSpPr>
          <p:nvPr>
            <p:ph idx="1"/>
          </p:nvPr>
        </p:nvSpPr>
        <p:spPr>
          <a:xfrm>
            <a:off x="624000" y="14400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205AA7"/>
                </a:solidFill>
              </a:defRPr>
            </a:lvl1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361" y="-1"/>
            <a:ext cx="1065735" cy="1143001"/>
          </a:xfrm>
          <a:prstGeom prst="rect">
            <a:avLst/>
          </a:prstGeom>
        </p:spPr>
      </p:pic>
      <p:pic>
        <p:nvPicPr>
          <p:cNvPr id="9" name="Image 8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6179135"/>
            <a:ext cx="1200000" cy="54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96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295800" y="6453336"/>
            <a:ext cx="6634923" cy="360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675">
                <a:solidFill>
                  <a:srgbClr val="205AA7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280656" y="6453376"/>
            <a:ext cx="720000" cy="360000"/>
          </a:xfrm>
          <a:prstGeom prst="rect">
            <a:avLst/>
          </a:prstGeom>
        </p:spPr>
        <p:txBody>
          <a:bodyPr/>
          <a:lstStyle>
            <a:lvl1pPr algn="r">
              <a:defRPr sz="675">
                <a:solidFill>
                  <a:srgbClr val="205AA7"/>
                </a:solidFill>
              </a:defRPr>
            </a:lvl1pPr>
          </a:lstStyle>
          <a:p>
            <a:fld id="{A5612AF6-3794-417C-8315-010C3BB3AD1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624000" y="0"/>
            <a:ext cx="10972800" cy="1143000"/>
          </a:xfrm>
        </p:spPr>
        <p:txBody>
          <a:bodyPr/>
          <a:lstStyle>
            <a:lvl1pPr>
              <a:defRPr cap="all" baseline="0">
                <a:solidFill>
                  <a:srgbClr val="31429C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361" y="-1"/>
            <a:ext cx="1065735" cy="1143001"/>
          </a:xfrm>
          <a:prstGeom prst="rect">
            <a:avLst/>
          </a:prstGeom>
        </p:spPr>
      </p:pic>
      <p:pic>
        <p:nvPicPr>
          <p:cNvPr id="11" name="Image 10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6179135"/>
            <a:ext cx="1200000" cy="54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7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me 8"/>
          <p:cNvGraphicFramePr/>
          <p:nvPr userDrawn="1">
            <p:extLst/>
          </p:nvPr>
        </p:nvGraphicFramePr>
        <p:xfrm>
          <a:off x="2032000" y="1692000"/>
          <a:ext cx="8128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1" y="6480000"/>
            <a:ext cx="6634923" cy="360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675">
                <a:solidFill>
                  <a:srgbClr val="205AA7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96533" y="6480000"/>
            <a:ext cx="720000" cy="360000"/>
          </a:xfrm>
          <a:prstGeom prst="rect">
            <a:avLst/>
          </a:prstGeom>
        </p:spPr>
        <p:txBody>
          <a:bodyPr/>
          <a:lstStyle>
            <a:lvl1pPr algn="r">
              <a:defRPr sz="675">
                <a:solidFill>
                  <a:srgbClr val="205AA7"/>
                </a:solidFill>
              </a:defRPr>
            </a:lvl1pPr>
          </a:lstStyle>
          <a:p>
            <a:fld id="{A5612AF6-3794-417C-8315-010C3BB3AD18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Image 13"/>
          <p:cNvPicPr>
            <a:picLocks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0" y="198000"/>
            <a:ext cx="542400" cy="756000"/>
          </a:xfrm>
          <a:prstGeom prst="rect">
            <a:avLst/>
          </a:prstGeom>
        </p:spPr>
      </p:pic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24000" y="0"/>
            <a:ext cx="10972800" cy="1143000"/>
          </a:xfrm>
        </p:spPr>
        <p:txBody>
          <a:bodyPr/>
          <a:lstStyle>
            <a:lvl1pPr>
              <a:defRPr cap="all" baseline="0">
                <a:solidFill>
                  <a:srgbClr val="31429C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361" y="-1"/>
            <a:ext cx="1065735" cy="1143001"/>
          </a:xfrm>
          <a:prstGeom prst="rect">
            <a:avLst/>
          </a:prstGeom>
        </p:spPr>
      </p:pic>
      <p:pic>
        <p:nvPicPr>
          <p:cNvPr id="13" name="Image 12"/>
          <p:cNvPicPr>
            <a:picLocks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6179135"/>
            <a:ext cx="1200000" cy="54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79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2" y="1440000"/>
            <a:ext cx="4011084" cy="4680000"/>
          </a:xfrm>
          <a:solidFill>
            <a:schemeClr val="accent2"/>
          </a:solidFill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105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51784" y="6453376"/>
            <a:ext cx="6634923" cy="360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675">
                <a:solidFill>
                  <a:srgbClr val="205AA7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280656" y="6453336"/>
            <a:ext cx="720000" cy="360000"/>
          </a:xfrm>
          <a:prstGeom prst="rect">
            <a:avLst/>
          </a:prstGeom>
        </p:spPr>
        <p:txBody>
          <a:bodyPr/>
          <a:lstStyle>
            <a:lvl1pPr algn="r">
              <a:defRPr sz="675">
                <a:solidFill>
                  <a:srgbClr val="205AA7"/>
                </a:solidFill>
              </a:defRPr>
            </a:lvl1pPr>
          </a:lstStyle>
          <a:p>
            <a:fld id="{A5612AF6-3794-417C-8315-010C3BB3AD18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77" y="6309320"/>
            <a:ext cx="1200000" cy="421438"/>
          </a:xfrm>
          <a:prstGeom prst="rect">
            <a:avLst/>
          </a:prstGeom>
        </p:spPr>
      </p:pic>
      <p:sp>
        <p:nvSpPr>
          <p:cNvPr id="15" name="Espace réservé du contenu 2"/>
          <p:cNvSpPr>
            <a:spLocks noGrp="1"/>
          </p:cNvSpPr>
          <p:nvPr>
            <p:ph sz="half" idx="1"/>
          </p:nvPr>
        </p:nvSpPr>
        <p:spPr>
          <a:xfrm>
            <a:off x="5039883" y="1440000"/>
            <a:ext cx="6576000" cy="4680000"/>
          </a:xfrm>
        </p:spPr>
        <p:txBody>
          <a:bodyPr/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624000" y="0"/>
            <a:ext cx="10972800" cy="1143000"/>
          </a:xfrm>
        </p:spPr>
        <p:txBody>
          <a:bodyPr/>
          <a:lstStyle>
            <a:lvl1pPr>
              <a:defRPr cap="all" baseline="0">
                <a:solidFill>
                  <a:srgbClr val="31429C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361" y="-1"/>
            <a:ext cx="1065735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754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304DB-91A4-4A7E-AD63-E4A89AF45601}" type="datetimeFigureOut">
              <a:rPr lang="fr-FR" smtClean="0"/>
              <a:t>27/09/2021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169AB-0606-4CC8-BC4C-6D2CA9298E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5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4000" y="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40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1" y="6480000"/>
            <a:ext cx="6634923" cy="360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675">
                <a:solidFill>
                  <a:srgbClr val="205AA7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896533" y="6480000"/>
            <a:ext cx="720000" cy="360000"/>
          </a:xfrm>
          <a:prstGeom prst="rect">
            <a:avLst/>
          </a:prstGeom>
        </p:spPr>
        <p:txBody>
          <a:bodyPr/>
          <a:lstStyle>
            <a:lvl1pPr algn="r">
              <a:defRPr sz="675">
                <a:solidFill>
                  <a:srgbClr val="205AA7"/>
                </a:solidFill>
              </a:defRPr>
            </a:lvl1pPr>
          </a:lstStyle>
          <a:p>
            <a:fld id="{A5612AF6-3794-417C-8315-010C3BB3AD1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2075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1" latinLnBrk="0" hangingPunct="1">
        <a:spcBef>
          <a:spcPct val="0"/>
        </a:spcBef>
        <a:buNone/>
        <a:defRPr sz="18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89000" indent="-189000" algn="l" defTabSz="6858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950" kern="1200">
          <a:solidFill>
            <a:srgbClr val="205AA7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rgbClr val="205AA7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1972" y="1734525"/>
            <a:ext cx="11596743" cy="2754986"/>
          </a:xfrm>
        </p:spPr>
        <p:txBody>
          <a:bodyPr rtlCol="0"/>
          <a:lstStyle/>
          <a:p>
            <a:r>
              <a:rPr lang="en-US" dirty="0"/>
              <a:t>Wholesale Central bank digital </a:t>
            </a:r>
            <a:r>
              <a:rPr lang="en-US" dirty="0" smtClean="0"/>
              <a:t>currency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BCC </a:t>
            </a:r>
            <a:r>
              <a:rPr lang="en-US" dirty="0"/>
              <a:t>9th Annual </a:t>
            </a:r>
            <a:r>
              <a:rPr lang="en-US" dirty="0" smtClean="0"/>
              <a:t>Conference (23-24 September 2021)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5351929" y="5661026"/>
            <a:ext cx="4774735" cy="792163"/>
          </a:xfrm>
        </p:spPr>
        <p:txBody>
          <a:bodyPr rtlCol="0"/>
          <a:lstStyle/>
          <a:p>
            <a:pPr>
              <a:defRPr/>
            </a:pPr>
            <a:r>
              <a:rPr lang="fr-FR" dirty="0" smtClean="0"/>
              <a:t>Thomas ARGENTE</a:t>
            </a:r>
          </a:p>
          <a:p>
            <a:pPr>
              <a:defRPr/>
            </a:pPr>
            <a:r>
              <a:rPr lang="fr-FR" dirty="0" smtClean="0"/>
              <a:t>Directorate of Infrastructures, innovation and payments</a:t>
            </a:r>
          </a:p>
          <a:p>
            <a:pPr>
              <a:defRPr/>
            </a:pPr>
            <a:r>
              <a:rPr lang="fr-FR" dirty="0" smtClean="0"/>
              <a:t>Banque de </a:t>
            </a:r>
            <a:r>
              <a:rPr lang="fr-FR" dirty="0" err="1" smtClean="0"/>
              <a:t>france</a:t>
            </a:r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4583832" y="3413125"/>
            <a:ext cx="3096344" cy="0"/>
          </a:xfrm>
          <a:prstGeom prst="line">
            <a:avLst/>
          </a:prstGeom>
          <a:ln>
            <a:solidFill>
              <a:srgbClr val="31429C"/>
            </a:solidFill>
          </a:ln>
          <a:effectLst>
            <a:softEdge rad="12700"/>
          </a:effectLst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68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>
                <a:solidFill>
                  <a:schemeClr val="accent3"/>
                </a:solidFill>
              </a:rPr>
              <a:t>The </a:t>
            </a:r>
            <a:r>
              <a:rPr lang="fr-FR" sz="2400" dirty="0" err="1" smtClean="0">
                <a:solidFill>
                  <a:schemeClr val="accent3"/>
                </a:solidFill>
              </a:rPr>
              <a:t>rationale</a:t>
            </a:r>
            <a:r>
              <a:rPr lang="fr-FR" sz="2400" dirty="0" smtClean="0">
                <a:solidFill>
                  <a:schemeClr val="accent3"/>
                </a:solidFill>
              </a:rPr>
              <a:t>: </a:t>
            </a:r>
            <a:r>
              <a:rPr lang="fr-FR" sz="2400" dirty="0">
                <a:solidFill>
                  <a:schemeClr val="accent3"/>
                </a:solidFill>
              </a:rPr>
              <a:t>PRESERVing THE ANCHORAGE ROLE OF CENTRAL BANK MONEY WHILE SUPPORTING INNOVATION</a:t>
            </a:r>
            <a:endParaRPr lang="en-US" sz="24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612AF6-3794-417C-8315-010C3BB3AD18}" type="slidenum">
              <a:rPr lang="fr-FR" smtClean="0"/>
              <a:pPr/>
              <a:t>2</a:t>
            </a:fld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3800776"/>
              </p:ext>
            </p:extLst>
          </p:nvPr>
        </p:nvGraphicFramePr>
        <p:xfrm>
          <a:off x="623888" y="1439863"/>
          <a:ext cx="10972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436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Ellipse 95"/>
          <p:cNvSpPr/>
          <p:nvPr/>
        </p:nvSpPr>
        <p:spPr>
          <a:xfrm>
            <a:off x="1454819" y="852754"/>
            <a:ext cx="9144000" cy="5862916"/>
          </a:xfrm>
          <a:prstGeom prst="ellipse">
            <a:avLst/>
          </a:prstGeom>
          <a:solidFill>
            <a:srgbClr val="E9F1FB"/>
          </a:solidFill>
          <a:ln w="381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7" name="Groupe 96"/>
          <p:cNvGrpSpPr/>
          <p:nvPr/>
        </p:nvGrpSpPr>
        <p:grpSpPr>
          <a:xfrm>
            <a:off x="2943872" y="1436318"/>
            <a:ext cx="1721132" cy="739705"/>
            <a:chOff x="-1943788" y="1827381"/>
            <a:chExt cx="1721132" cy="739705"/>
          </a:xfrm>
        </p:grpSpPr>
        <p:sp>
          <p:nvSpPr>
            <p:cNvPr id="98" name="Rectangle à coins arrondis 97"/>
            <p:cNvSpPr/>
            <p:nvPr/>
          </p:nvSpPr>
          <p:spPr>
            <a:xfrm>
              <a:off x="-1943788" y="1827381"/>
              <a:ext cx="1721132" cy="739705"/>
            </a:xfrm>
            <a:prstGeom prst="roundRect">
              <a:avLst/>
            </a:prstGeom>
            <a:solidFill>
              <a:sysClr val="window" lastClr="FFFFFF"/>
            </a:solidFill>
            <a:ln w="38100" cap="flat" cmpd="sng" algn="ctr">
              <a:noFill/>
              <a:prstDash val="soli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9" name="Image 98" descr="Image associÃ©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005" y="2005335"/>
              <a:ext cx="1219566" cy="38379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0" name="Groupe 99"/>
          <p:cNvGrpSpPr/>
          <p:nvPr/>
        </p:nvGrpSpPr>
        <p:grpSpPr>
          <a:xfrm>
            <a:off x="9042600" y="4496926"/>
            <a:ext cx="1721132" cy="739705"/>
            <a:chOff x="-2012506" y="1508723"/>
            <a:chExt cx="1721132" cy="739705"/>
          </a:xfrm>
        </p:grpSpPr>
        <p:sp>
          <p:nvSpPr>
            <p:cNvPr id="103" name="Rectangle à coins arrondis 102"/>
            <p:cNvSpPr/>
            <p:nvPr/>
          </p:nvSpPr>
          <p:spPr>
            <a:xfrm>
              <a:off x="-2012506" y="1508723"/>
              <a:ext cx="1721132" cy="739705"/>
            </a:xfrm>
            <a:prstGeom prst="roundRect">
              <a:avLst/>
            </a:prstGeom>
            <a:solidFill>
              <a:sysClr val="window" lastClr="FFFFFF"/>
            </a:solidFill>
            <a:ln w="38100" cap="flat" cmpd="sng" algn="ctr">
              <a:noFill/>
              <a:prstDash val="soli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05" name="Picture 23" descr="Neofacto | Blockchain consulting">
              <a:extLst>
                <a:ext uri="{FF2B5EF4-FFF2-40B4-BE49-F238E27FC236}">
                  <a16:creationId xmlns:a16="http://schemas.microsoft.com/office/drawing/2014/main" id="{872DA94E-CCDF-ED40-A70C-649C3DD554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99876" y="1667117"/>
              <a:ext cx="1530432" cy="418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6" name="Groupe 105"/>
          <p:cNvGrpSpPr/>
          <p:nvPr/>
        </p:nvGrpSpPr>
        <p:grpSpPr>
          <a:xfrm>
            <a:off x="4070835" y="4900348"/>
            <a:ext cx="1631061" cy="739705"/>
            <a:chOff x="-2013540" y="2488411"/>
            <a:chExt cx="1721132" cy="739705"/>
          </a:xfrm>
        </p:grpSpPr>
        <p:sp>
          <p:nvSpPr>
            <p:cNvPr id="107" name="Rectangle à coins arrondis 106"/>
            <p:cNvSpPr/>
            <p:nvPr/>
          </p:nvSpPr>
          <p:spPr>
            <a:xfrm>
              <a:off x="-2013540" y="2488411"/>
              <a:ext cx="1721132" cy="739705"/>
            </a:xfrm>
            <a:prstGeom prst="roundRect">
              <a:avLst/>
            </a:prstGeom>
            <a:solidFill>
              <a:sysClr val="window" lastClr="FFFFFF"/>
            </a:solidFill>
            <a:ln w="38100" cap="flat" cmpd="sng" algn="ctr">
              <a:noFill/>
              <a:prstDash val="soli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08" name="Picture 8" descr="Accenture Hom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55256" y="2707899"/>
              <a:ext cx="1404565" cy="300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5" name="Groupe 114"/>
          <p:cNvGrpSpPr/>
          <p:nvPr/>
        </p:nvGrpSpPr>
        <p:grpSpPr>
          <a:xfrm>
            <a:off x="2788951" y="5757234"/>
            <a:ext cx="1721132" cy="739705"/>
            <a:chOff x="-2053167" y="3191251"/>
            <a:chExt cx="1721132" cy="739705"/>
          </a:xfrm>
        </p:grpSpPr>
        <p:sp>
          <p:nvSpPr>
            <p:cNvPr id="116" name="Rectangle à coins arrondis 115"/>
            <p:cNvSpPr/>
            <p:nvPr/>
          </p:nvSpPr>
          <p:spPr>
            <a:xfrm>
              <a:off x="-2053167" y="3191251"/>
              <a:ext cx="1721132" cy="739705"/>
            </a:xfrm>
            <a:prstGeom prst="roundRect">
              <a:avLst/>
            </a:prstGeom>
            <a:solidFill>
              <a:sysClr val="window" lastClr="FFFFFF"/>
            </a:solidFill>
            <a:ln w="38100" cap="flat" cmpd="sng" algn="ctr">
              <a:noFill/>
              <a:prstDash val="soli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17" name="Image 116" descr="C:\Users\T831880\AppData\Local\Microsoft\Windows\INetCache\Content.MSO\FE06DF1.tmp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20" b="23555"/>
            <a:stretch/>
          </p:blipFill>
          <p:spPr bwMode="auto">
            <a:xfrm>
              <a:off x="-1899553" y="3317592"/>
              <a:ext cx="1413905" cy="48702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8" name="Groupe 117"/>
          <p:cNvGrpSpPr/>
          <p:nvPr/>
        </p:nvGrpSpPr>
        <p:grpSpPr>
          <a:xfrm>
            <a:off x="7631017" y="1374438"/>
            <a:ext cx="1721132" cy="739705"/>
            <a:chOff x="-1961690" y="3069270"/>
            <a:chExt cx="1721132" cy="739705"/>
          </a:xfrm>
        </p:grpSpPr>
        <p:sp>
          <p:nvSpPr>
            <p:cNvPr id="119" name="Rectangle à coins arrondis 118"/>
            <p:cNvSpPr/>
            <p:nvPr/>
          </p:nvSpPr>
          <p:spPr>
            <a:xfrm>
              <a:off x="-1961690" y="3069270"/>
              <a:ext cx="1721132" cy="739705"/>
            </a:xfrm>
            <a:prstGeom prst="roundRect">
              <a:avLst/>
            </a:prstGeom>
            <a:solidFill>
              <a:sysClr val="window" lastClr="FFFFFF"/>
            </a:solidFill>
            <a:ln w="38100" cap="flat" cmpd="sng" algn="ctr">
              <a:noFill/>
              <a:prstDash val="soli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20" name="Image 119" descr="C:\Users\h854963\AppData\Local\Microsoft\Windows\INetCache\Content.MSO\AD0A8614.tmp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20085" y="3124568"/>
              <a:ext cx="1237922" cy="6291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1" name="Ellipse 120"/>
          <p:cNvSpPr/>
          <p:nvPr/>
        </p:nvSpPr>
        <p:spPr>
          <a:xfrm>
            <a:off x="5015880" y="3140968"/>
            <a:ext cx="2402805" cy="2098526"/>
          </a:xfrm>
          <a:prstGeom prst="ellipse">
            <a:avLst/>
          </a:prstGeom>
          <a:solidFill>
            <a:srgbClr val="005BD3">
              <a:lumMod val="75000"/>
            </a:srgbClr>
          </a:solidFill>
          <a:ln w="38100" cap="flat" cmpd="sng" algn="ctr">
            <a:solidFill>
              <a:srgbClr val="205AA7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Espace réservé du numéro de diapositive 3"/>
          <p:cNvSpPr txBox="1">
            <a:spLocks/>
          </p:cNvSpPr>
          <p:nvPr/>
        </p:nvSpPr>
        <p:spPr>
          <a:xfrm>
            <a:off x="11444582" y="6474514"/>
            <a:ext cx="540000" cy="36000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900" kern="1200">
                <a:solidFill>
                  <a:srgbClr val="205AA7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612AF6-3794-417C-8315-010C3BB3AD18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srgbClr val="205A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205AA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6" name="AutoShape 4" descr="ING vend ses activités courtage et d'assurances-salariés belges ..."/>
          <p:cNvSpPr>
            <a:spLocks noChangeAspect="1" noChangeArrowheads="1"/>
          </p:cNvSpPr>
          <p:nvPr/>
        </p:nvSpPr>
        <p:spPr bwMode="auto">
          <a:xfrm>
            <a:off x="166097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7" name="Rectangle à coins arrondis 126"/>
          <p:cNvSpPr/>
          <p:nvPr/>
        </p:nvSpPr>
        <p:spPr>
          <a:xfrm>
            <a:off x="7458133" y="2695354"/>
            <a:ext cx="1167660" cy="573769"/>
          </a:xfrm>
          <a:prstGeom prst="roundRect">
            <a:avLst>
              <a:gd name="adj" fmla="val 10902"/>
            </a:avLst>
          </a:prstGeom>
          <a:noFill/>
          <a:ln w="38100" cap="flat" cmpd="sng" algn="ctr">
            <a:noFill/>
            <a:prstDash val="solid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1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Ellipse 127"/>
          <p:cNvSpPr/>
          <p:nvPr/>
        </p:nvSpPr>
        <p:spPr>
          <a:xfrm>
            <a:off x="7616108" y="3938166"/>
            <a:ext cx="1519200" cy="1472400"/>
          </a:xfrm>
          <a:prstGeom prst="ellipse">
            <a:avLst/>
          </a:prstGeom>
          <a:solidFill>
            <a:srgbClr val="005BD3">
              <a:lumMod val="75000"/>
            </a:srgbClr>
          </a:solidFill>
          <a:ln w="381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0" tIns="0" rIns="0" bIns="0" rtlCol="0" anchor="ctr"/>
          <a:lstStyle/>
          <a:p>
            <a:pPr lvl="0" algn="ctr">
              <a:defRPr/>
            </a:pPr>
            <a:r>
              <a:rPr lang="fr-FR" sz="1400" i="1" kern="0" dirty="0">
                <a:solidFill>
                  <a:srgbClr val="005BD3">
                    <a:lumMod val="20000"/>
                    <a:lumOff val="80000"/>
                  </a:srgbClr>
                </a:solidFill>
              </a:rPr>
              <a:t>Complete ecosystem &amp; end-to-end transactions</a:t>
            </a:r>
          </a:p>
        </p:txBody>
      </p:sp>
      <p:sp>
        <p:nvSpPr>
          <p:cNvPr id="129" name="Ellipse 128"/>
          <p:cNvSpPr/>
          <p:nvPr/>
        </p:nvSpPr>
        <p:spPr>
          <a:xfrm>
            <a:off x="6439227" y="5172736"/>
            <a:ext cx="1519200" cy="1472400"/>
          </a:xfrm>
          <a:prstGeom prst="ellipse">
            <a:avLst/>
          </a:prstGeom>
          <a:solidFill>
            <a:srgbClr val="005BD3">
              <a:lumMod val="75000"/>
            </a:srgbClr>
          </a:solidFill>
          <a:ln w="381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0" tIns="0" rIns="0" bIns="0" rtlCol="0" anchor="ctr"/>
          <a:lstStyle/>
          <a:p>
            <a:pPr lvl="0" algn="ctr">
              <a:defRPr/>
            </a:pPr>
            <a:r>
              <a:rPr lang="fr-FR" sz="1400" i="1" kern="0" dirty="0">
                <a:solidFill>
                  <a:srgbClr val="005BD3">
                    <a:lumMod val="20000"/>
                    <a:lumOff val="80000"/>
                  </a:srgbClr>
                </a:solidFill>
              </a:rPr>
              <a:t>Settlement of cross-border</a:t>
            </a:r>
          </a:p>
          <a:p>
            <a:pPr lvl="0" algn="ctr">
              <a:defRPr/>
            </a:pPr>
            <a:r>
              <a:rPr lang="fr-FR" sz="1400" i="1" kern="0" dirty="0">
                <a:solidFill>
                  <a:srgbClr val="005BD3">
                    <a:lumMod val="20000"/>
                    <a:lumOff val="80000"/>
                  </a:srgbClr>
                </a:solidFill>
              </a:rPr>
              <a:t>transactions </a:t>
            </a:r>
          </a:p>
          <a:p>
            <a:pPr lvl="0" algn="ctr">
              <a:defRPr/>
            </a:pPr>
            <a:endParaRPr lang="fr-FR" sz="1400" i="1" kern="0" dirty="0">
              <a:solidFill>
                <a:srgbClr val="005BD3">
                  <a:lumMod val="20000"/>
                  <a:lumOff val="80000"/>
                </a:srgbClr>
              </a:solidFill>
              <a:latin typeface="Lucida Bright" panose="02040602050505020304" pitchFamily="18" charset="0"/>
            </a:endParaRPr>
          </a:p>
        </p:txBody>
      </p:sp>
      <p:grpSp>
        <p:nvGrpSpPr>
          <p:cNvPr id="130" name="Groupe 129"/>
          <p:cNvGrpSpPr/>
          <p:nvPr/>
        </p:nvGrpSpPr>
        <p:grpSpPr>
          <a:xfrm>
            <a:off x="5608480" y="3899769"/>
            <a:ext cx="1353891" cy="580240"/>
            <a:chOff x="3980946" y="3544028"/>
            <a:chExt cx="1353891" cy="580240"/>
          </a:xfrm>
        </p:grpSpPr>
        <p:pic>
          <p:nvPicPr>
            <p:cNvPr id="131" name="Image 130">
              <a:extLst>
                <a:ext uri="{FF2B5EF4-FFF2-40B4-BE49-F238E27FC236}">
                  <a16:creationId xmlns:a16="http://schemas.microsoft.com/office/drawing/2014/main" id="{3329E667-D67A-B24D-92EF-9A478549B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0946" y="3638636"/>
              <a:ext cx="432048" cy="432048"/>
            </a:xfrm>
            <a:prstGeom prst="rect">
              <a:avLst/>
            </a:prstGeom>
          </p:spPr>
        </p:pic>
        <p:sp>
          <p:nvSpPr>
            <p:cNvPr id="132" name="Titre 1">
              <a:extLst>
                <a:ext uri="{FF2B5EF4-FFF2-40B4-BE49-F238E27FC236}">
                  <a16:creationId xmlns:a16="http://schemas.microsoft.com/office/drawing/2014/main" id="{BA5384CF-C0C1-D54C-BA2C-5A45539F4FC3}"/>
                </a:ext>
              </a:extLst>
            </p:cNvPr>
            <p:cNvSpPr txBox="1">
              <a:spLocks/>
            </p:cNvSpPr>
            <p:nvPr/>
          </p:nvSpPr>
          <p:spPr>
            <a:xfrm>
              <a:off x="4255126" y="3544028"/>
              <a:ext cx="1079711" cy="5802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400" b="1" kern="1200" cap="all" baseline="0">
                  <a:solidFill>
                    <a:srgbClr val="205AA7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all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- </a:t>
              </a:r>
              <a:r>
                <a:rPr lang="fr-FR" dirty="0" smtClean="0">
                  <a:solidFill>
                    <a:srgbClr val="FFC000"/>
                  </a:solidFill>
                  <a:latin typeface="Calibri"/>
                </a:rPr>
                <a:t>CBD</a:t>
              </a:r>
              <a:r>
                <a:rPr kumimoji="0" lang="fr-FR" sz="2400" b="1" i="0" u="none" strike="noStrike" kern="1200" cap="all" spc="0" normalizeH="0" baseline="0" noProof="0" dirty="0" smtClean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j-ea"/>
                  <a:cs typeface="+mj-cs"/>
                </a:rPr>
                <a:t>C</a:t>
              </a:r>
              <a:endPara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j-ea"/>
                <a:cs typeface="+mj-cs"/>
              </a:endParaRPr>
            </a:p>
          </p:txBody>
        </p:sp>
      </p:grpSp>
      <p:grpSp>
        <p:nvGrpSpPr>
          <p:cNvPr id="134" name="Groupe 133"/>
          <p:cNvGrpSpPr/>
          <p:nvPr/>
        </p:nvGrpSpPr>
        <p:grpSpPr>
          <a:xfrm>
            <a:off x="1262512" y="3440090"/>
            <a:ext cx="1721132" cy="739705"/>
            <a:chOff x="-1745206" y="2102866"/>
            <a:chExt cx="1721132" cy="739705"/>
          </a:xfrm>
        </p:grpSpPr>
        <p:sp>
          <p:nvSpPr>
            <p:cNvPr id="138" name="Rectangle à coins arrondis 137"/>
            <p:cNvSpPr/>
            <p:nvPr/>
          </p:nvSpPr>
          <p:spPr>
            <a:xfrm>
              <a:off x="-1745206" y="2102866"/>
              <a:ext cx="1721132" cy="739705"/>
            </a:xfrm>
            <a:prstGeom prst="roundRect">
              <a:avLst/>
            </a:prstGeom>
            <a:solidFill>
              <a:sysClr val="window" lastClr="FFFFFF"/>
            </a:solidFill>
            <a:ln w="38100" cap="flat" cmpd="sng" algn="ctr">
              <a:noFill/>
              <a:prstDash val="soli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39" name="Image 138">
              <a:extLst>
                <a:ext uri="{FF2B5EF4-FFF2-40B4-BE49-F238E27FC236}">
                  <a16:creationId xmlns:a16="http://schemas.microsoft.com/office/drawing/2014/main" id="{3816BC33-B54E-C14E-8991-15EF50782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1606505" y="2293756"/>
              <a:ext cx="1443730" cy="357924"/>
            </a:xfrm>
            <a:prstGeom prst="rect">
              <a:avLst/>
            </a:prstGeom>
            <a:noFill/>
          </p:spPr>
        </p:pic>
      </p:grpSp>
      <p:sp>
        <p:nvSpPr>
          <p:cNvPr id="142" name="Ellipse 141"/>
          <p:cNvSpPr/>
          <p:nvPr/>
        </p:nvSpPr>
        <p:spPr>
          <a:xfrm>
            <a:off x="3078674" y="3361679"/>
            <a:ext cx="1519832" cy="1472193"/>
          </a:xfrm>
          <a:prstGeom prst="ellipse">
            <a:avLst/>
          </a:prstGeom>
          <a:solidFill>
            <a:srgbClr val="005BD3">
              <a:lumMod val="75000"/>
            </a:srgbClr>
          </a:solidFill>
          <a:ln w="381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0" tIns="0" rIns="0" bIns="0" rtlCol="0" anchor="ctr"/>
          <a:lstStyle/>
          <a:p>
            <a:pPr lvl="0" algn="ctr">
              <a:defRPr/>
            </a:pPr>
            <a:r>
              <a:rPr lang="fr-FR" sz="1400" i="1" kern="0" dirty="0">
                <a:solidFill>
                  <a:srgbClr val="005BD3">
                    <a:lumMod val="20000"/>
                    <a:lumOff val="80000"/>
                  </a:srgbClr>
                </a:solidFill>
              </a:rPr>
              <a:t>Cross-border payments &amp; financial inclusion</a:t>
            </a:r>
          </a:p>
        </p:txBody>
      </p:sp>
      <p:sp>
        <p:nvSpPr>
          <p:cNvPr id="151" name="Arc 150"/>
          <p:cNvSpPr/>
          <p:nvPr/>
        </p:nvSpPr>
        <p:spPr>
          <a:xfrm rot="11564361">
            <a:off x="2281949" y="1388506"/>
            <a:ext cx="5949621" cy="2276617"/>
          </a:xfrm>
          <a:prstGeom prst="arc">
            <a:avLst>
              <a:gd name="adj1" fmla="val 15714070"/>
              <a:gd name="adj2" fmla="val 21398549"/>
            </a:avLst>
          </a:prstGeom>
          <a:noFill/>
          <a:ln w="12700" cap="flat" cmpd="sng" algn="ctr">
            <a:solidFill>
              <a:srgbClr val="205AA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0" name="Arc 159"/>
          <p:cNvSpPr/>
          <p:nvPr/>
        </p:nvSpPr>
        <p:spPr>
          <a:xfrm rot="8892121">
            <a:off x="1249360" y="2348013"/>
            <a:ext cx="5949621" cy="2276617"/>
          </a:xfrm>
          <a:prstGeom prst="arc">
            <a:avLst>
              <a:gd name="adj1" fmla="val 15472164"/>
              <a:gd name="adj2" fmla="val 21078458"/>
            </a:avLst>
          </a:prstGeom>
          <a:noFill/>
          <a:ln w="12700" cap="flat" cmpd="sng" algn="ctr">
            <a:solidFill>
              <a:srgbClr val="205AA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1" name="Arc 160"/>
          <p:cNvSpPr/>
          <p:nvPr/>
        </p:nvSpPr>
        <p:spPr>
          <a:xfrm rot="10471798">
            <a:off x="7108719" y="3228031"/>
            <a:ext cx="4905140" cy="2276617"/>
          </a:xfrm>
          <a:prstGeom prst="arc">
            <a:avLst>
              <a:gd name="adj1" fmla="val 16236206"/>
              <a:gd name="adj2" fmla="val 21188609"/>
            </a:avLst>
          </a:prstGeom>
          <a:noFill/>
          <a:ln w="12700" cap="flat" cmpd="sng" algn="ctr">
            <a:solidFill>
              <a:srgbClr val="205AA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3" name="Arc 162"/>
          <p:cNvSpPr/>
          <p:nvPr/>
        </p:nvSpPr>
        <p:spPr>
          <a:xfrm rot="8104873">
            <a:off x="6609176" y="897413"/>
            <a:ext cx="5027657" cy="2335314"/>
          </a:xfrm>
          <a:prstGeom prst="arc">
            <a:avLst>
              <a:gd name="adj1" fmla="val 15311704"/>
              <a:gd name="adj2" fmla="val 21493713"/>
            </a:avLst>
          </a:prstGeom>
          <a:noFill/>
          <a:ln w="12700" cap="flat" cmpd="sng" algn="ctr">
            <a:solidFill>
              <a:srgbClr val="205AA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4" name="Ellipse 163"/>
          <p:cNvSpPr/>
          <p:nvPr/>
        </p:nvSpPr>
        <p:spPr>
          <a:xfrm>
            <a:off x="4507619" y="1823428"/>
            <a:ext cx="1519200" cy="1472400"/>
          </a:xfrm>
          <a:prstGeom prst="ellipse">
            <a:avLst/>
          </a:prstGeom>
          <a:solidFill>
            <a:srgbClr val="005BD3">
              <a:lumMod val="75000"/>
            </a:srgbClr>
          </a:solidFill>
          <a:ln w="381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0" tIns="0" rIns="0" bIns="0" rtlCol="0" anchor="ctr"/>
          <a:lstStyle/>
          <a:p>
            <a:pPr lvl="0" algn="ctr">
              <a:defRPr/>
            </a:pPr>
            <a:r>
              <a:rPr lang="fr-FR" sz="1200" i="1" kern="0" dirty="0" smtClean="0">
                <a:solidFill>
                  <a:srgbClr val="005BD3">
                    <a:lumMod val="20000"/>
                    <a:lumOff val="80000"/>
                  </a:srgbClr>
                </a:solidFill>
              </a:rPr>
              <a:t>New </a:t>
            </a:r>
            <a:r>
              <a:rPr lang="fr-FR" sz="1200" i="1" kern="0" dirty="0" err="1">
                <a:solidFill>
                  <a:srgbClr val="005BD3">
                    <a:lumMod val="20000"/>
                    <a:lumOff val="80000"/>
                  </a:srgbClr>
                </a:solidFill>
              </a:rPr>
              <a:t>market</a:t>
            </a:r>
            <a:r>
              <a:rPr lang="fr-FR" sz="1200" i="1" kern="0" dirty="0">
                <a:solidFill>
                  <a:srgbClr val="005BD3">
                    <a:lumMod val="20000"/>
                    <a:lumOff val="80000"/>
                  </a:srgbClr>
                </a:solidFill>
              </a:rPr>
              <a:t> </a:t>
            </a:r>
            <a:r>
              <a:rPr lang="fr-FR" sz="1200" i="1" kern="0" dirty="0" smtClean="0">
                <a:solidFill>
                  <a:srgbClr val="005BD3">
                    <a:lumMod val="20000"/>
                    <a:lumOff val="80000"/>
                  </a:srgbClr>
                </a:solidFill>
              </a:rPr>
              <a:t>segments (</a:t>
            </a:r>
            <a:r>
              <a:rPr lang="fr-FR" sz="1200" i="1" kern="0" dirty="0" err="1" smtClean="0">
                <a:solidFill>
                  <a:srgbClr val="005BD3">
                    <a:lumMod val="20000"/>
                    <a:lumOff val="80000"/>
                  </a:srgbClr>
                </a:solidFill>
              </a:rPr>
              <a:t>asset</a:t>
            </a:r>
            <a:r>
              <a:rPr lang="fr-FR" sz="1200" i="1" kern="0" dirty="0" smtClean="0">
                <a:solidFill>
                  <a:srgbClr val="005BD3">
                    <a:lumMod val="20000"/>
                    <a:lumOff val="80000"/>
                  </a:srgbClr>
                </a:solidFill>
              </a:rPr>
              <a:t> management, </a:t>
            </a:r>
            <a:r>
              <a:rPr lang="fr-FR" sz="1200" i="1" kern="0" dirty="0" err="1" smtClean="0">
                <a:solidFill>
                  <a:srgbClr val="005BD3">
                    <a:lumMod val="20000"/>
                    <a:lumOff val="80000"/>
                  </a:srgbClr>
                </a:solidFill>
              </a:rPr>
              <a:t>SMEs</a:t>
            </a:r>
            <a:r>
              <a:rPr lang="fr-FR" sz="1200" i="1" kern="0" dirty="0" smtClean="0">
                <a:solidFill>
                  <a:srgbClr val="005BD3">
                    <a:lumMod val="20000"/>
                    <a:lumOff val="80000"/>
                  </a:srgbClr>
                </a:solidFill>
              </a:rPr>
              <a:t>…)</a:t>
            </a:r>
            <a:endParaRPr lang="fr-FR" sz="1200" i="1" kern="0" dirty="0">
              <a:solidFill>
                <a:srgbClr val="005BD3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66" name="Arc 165"/>
          <p:cNvSpPr/>
          <p:nvPr/>
        </p:nvSpPr>
        <p:spPr>
          <a:xfrm rot="5628834">
            <a:off x="3845608" y="-376179"/>
            <a:ext cx="4905140" cy="2276617"/>
          </a:xfrm>
          <a:prstGeom prst="arc">
            <a:avLst>
              <a:gd name="adj1" fmla="val 16918947"/>
              <a:gd name="adj2" fmla="val 21152065"/>
            </a:avLst>
          </a:prstGeom>
          <a:noFill/>
          <a:ln w="12700" cap="flat" cmpd="sng" algn="ctr">
            <a:solidFill>
              <a:srgbClr val="205AA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1" name="Ellipse 170"/>
          <p:cNvSpPr/>
          <p:nvPr/>
        </p:nvSpPr>
        <p:spPr>
          <a:xfrm>
            <a:off x="7030691" y="2296299"/>
            <a:ext cx="1519200" cy="1472400"/>
          </a:xfrm>
          <a:prstGeom prst="ellipse">
            <a:avLst/>
          </a:prstGeom>
          <a:solidFill>
            <a:srgbClr val="005BD3">
              <a:lumMod val="75000"/>
            </a:srgbClr>
          </a:solidFill>
          <a:ln w="381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0" tIns="0" rIns="0" bIns="0" rtlCol="0" anchor="ctr"/>
          <a:lstStyle/>
          <a:p>
            <a:pPr lvl="0" algn="ctr">
              <a:defRPr/>
            </a:pPr>
            <a:r>
              <a:rPr lang="fr-FR" sz="1400" i="1" kern="0" dirty="0" err="1" smtClean="0">
                <a:solidFill>
                  <a:srgbClr val="005BD3">
                    <a:lumMod val="20000"/>
                    <a:lumOff val="80000"/>
                  </a:srgbClr>
                </a:solidFill>
              </a:rPr>
              <a:t>Listed</a:t>
            </a:r>
            <a:r>
              <a:rPr lang="fr-FR" sz="1400" i="1" kern="0" dirty="0" smtClean="0">
                <a:solidFill>
                  <a:srgbClr val="005BD3">
                    <a:lumMod val="20000"/>
                    <a:lumOff val="80000"/>
                  </a:srgbClr>
                </a:solidFill>
              </a:rPr>
              <a:t> </a:t>
            </a:r>
            <a:r>
              <a:rPr lang="fr-FR" sz="1400" i="1" kern="0" dirty="0" err="1" smtClean="0">
                <a:solidFill>
                  <a:srgbClr val="005BD3">
                    <a:lumMod val="20000"/>
                    <a:lumOff val="80000"/>
                  </a:srgbClr>
                </a:solidFill>
              </a:rPr>
              <a:t>securities</a:t>
            </a:r>
            <a:r>
              <a:rPr lang="fr-FR" sz="1400" i="1" kern="0" dirty="0" smtClean="0">
                <a:solidFill>
                  <a:srgbClr val="005BD3">
                    <a:lumMod val="20000"/>
                    <a:lumOff val="80000"/>
                  </a:srgbClr>
                </a:solidFill>
              </a:rPr>
              <a:t>, </a:t>
            </a:r>
            <a:r>
              <a:rPr lang="fr-FR" sz="1400" i="1" kern="0" dirty="0" err="1" smtClean="0">
                <a:solidFill>
                  <a:srgbClr val="005BD3">
                    <a:lumMod val="20000"/>
                    <a:lumOff val="80000"/>
                  </a:srgbClr>
                </a:solidFill>
              </a:rPr>
              <a:t>Sovereigns</a:t>
            </a:r>
            <a:endParaRPr kumimoji="0" lang="fr-FR" sz="1400" b="0" i="1" u="none" strike="noStrike" kern="0" cap="none" spc="0" normalizeH="0" baseline="0" noProof="0" dirty="0" smtClean="0">
              <a:ln>
                <a:noFill/>
              </a:ln>
              <a:solidFill>
                <a:srgbClr val="005BD3">
                  <a:lumMod val="20000"/>
                  <a:lumOff val="80000"/>
                </a:srgbClr>
              </a:solidFill>
              <a:effectLst/>
              <a:uLnTx/>
              <a:uFillTx/>
              <a:latin typeface="Lucida Bright" panose="02040602050505020304" pitchFamily="18" charset="0"/>
            </a:endParaRPr>
          </a:p>
        </p:txBody>
      </p:sp>
      <p:sp>
        <p:nvSpPr>
          <p:cNvPr id="177" name="Rectangle à coins arrondis 176"/>
          <p:cNvSpPr/>
          <p:nvPr/>
        </p:nvSpPr>
        <p:spPr>
          <a:xfrm>
            <a:off x="4683048" y="5820905"/>
            <a:ext cx="1721132" cy="739705"/>
          </a:xfrm>
          <a:prstGeom prst="roundRect">
            <a:avLst/>
          </a:prstGeom>
          <a:solidFill>
            <a:sysClr val="window" lastClr="FFFFFF"/>
          </a:solidFill>
          <a:ln w="381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5" name="Image 17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2140" y="5945652"/>
            <a:ext cx="522939" cy="522939"/>
          </a:xfrm>
          <a:prstGeom prst="rect">
            <a:avLst/>
          </a:prstGeom>
        </p:spPr>
      </p:pic>
      <p:sp>
        <p:nvSpPr>
          <p:cNvPr id="48" name="Titre 1"/>
          <p:cNvSpPr>
            <a:spLocks noGrp="1"/>
          </p:cNvSpPr>
          <p:nvPr>
            <p:ph type="title"/>
          </p:nvPr>
        </p:nvSpPr>
        <p:spPr>
          <a:xfrm>
            <a:off x="623999" y="-26126"/>
            <a:ext cx="11103555" cy="103196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2400" b="1" dirty="0" smtClean="0">
                <a:latin typeface="+mn-lt"/>
              </a:rPr>
              <a:t>Banque </a:t>
            </a:r>
            <a:r>
              <a:rPr lang="en-US" sz="2400" b="1" dirty="0">
                <a:latin typeface="+mn-lt"/>
              </a:rPr>
              <a:t>de France’s </a:t>
            </a:r>
            <a:r>
              <a:rPr lang="en-US" sz="2400" b="1" dirty="0" smtClean="0">
                <a:latin typeface="+mn-lt"/>
              </a:rPr>
              <a:t>experimentation program: broad </a:t>
            </a:r>
            <a:r>
              <a:rPr lang="en-US" sz="2400" b="1" dirty="0">
                <a:latin typeface="+mn-lt"/>
              </a:rPr>
              <a:t>coverage of </a:t>
            </a:r>
            <a:r>
              <a:rPr lang="en-US" sz="2400" b="1" dirty="0" smtClean="0">
                <a:latin typeface="+mn-lt"/>
              </a:rPr>
              <a:t>cases</a:t>
            </a:r>
            <a:endParaRPr lang="fr-FR" sz="2400" b="1" dirty="0">
              <a:latin typeface="+mn-lt"/>
            </a:endParaRPr>
          </a:p>
        </p:txBody>
      </p:sp>
      <p:pic>
        <p:nvPicPr>
          <p:cNvPr id="1028" name="Picture 4" descr="Imag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60" y="4883452"/>
            <a:ext cx="843981" cy="74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51585" y="4874507"/>
            <a:ext cx="3350312" cy="765546"/>
          </a:xfrm>
          <a:prstGeom prst="rect">
            <a:avLst/>
          </a:prstGeom>
          <a:noFill/>
          <a:ln w="2540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6" descr="Return to the EIB homepag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308" y="3831339"/>
            <a:ext cx="1628424" cy="67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ctangle 55"/>
          <p:cNvSpPr/>
          <p:nvPr/>
        </p:nvSpPr>
        <p:spPr>
          <a:xfrm>
            <a:off x="9045149" y="3809899"/>
            <a:ext cx="1705631" cy="1426709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8579177" y="2418098"/>
            <a:ext cx="1705631" cy="1263247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2" name="Groupe 111"/>
          <p:cNvGrpSpPr/>
          <p:nvPr/>
        </p:nvGrpSpPr>
        <p:grpSpPr>
          <a:xfrm>
            <a:off x="8646587" y="2457541"/>
            <a:ext cx="1604355" cy="683427"/>
            <a:chOff x="-2077456" y="1544229"/>
            <a:chExt cx="1721132" cy="739705"/>
          </a:xfrm>
        </p:grpSpPr>
        <p:sp>
          <p:nvSpPr>
            <p:cNvPr id="113" name="Rectangle à coins arrondis 112"/>
            <p:cNvSpPr/>
            <p:nvPr/>
          </p:nvSpPr>
          <p:spPr>
            <a:xfrm>
              <a:off x="-2077456" y="1544229"/>
              <a:ext cx="1721132" cy="739705"/>
            </a:xfrm>
            <a:prstGeom prst="roundRect">
              <a:avLst/>
            </a:prstGeom>
            <a:solidFill>
              <a:sysClr val="window" lastClr="FFFFFF"/>
            </a:solidFill>
            <a:ln w="38100" cap="flat" cmpd="sng" algn="ctr">
              <a:noFill/>
              <a:prstDash val="soli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14" name="Picture 4" descr="How was my interview at Euroclear Bank - Marius Pop - Medium">
              <a:extLst>
                <a:ext uri="{FF2B5EF4-FFF2-40B4-BE49-F238E27FC236}">
                  <a16:creationId xmlns:a16="http://schemas.microsoft.com/office/drawing/2014/main" id="{B0116CFD-9D1B-7D4C-95AE-2DEA113838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19" t="8972" r="23428" b="10279"/>
            <a:stretch/>
          </p:blipFill>
          <p:spPr bwMode="auto">
            <a:xfrm>
              <a:off x="-1547984" y="1554539"/>
              <a:ext cx="792088" cy="648072"/>
            </a:xfrm>
            <a:prstGeom prst="rect">
              <a:avLst/>
            </a:prstGeom>
            <a:noFill/>
          </p:spPr>
        </p:pic>
      </p:grpSp>
      <p:pic>
        <p:nvPicPr>
          <p:cNvPr id="61" name="Image 60" descr="C:\Users\T831880\AppData\Local\Microsoft\Windows\INetCache\Content.MSO\45D1AD6A.tmp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034" y="3093596"/>
            <a:ext cx="1128044" cy="532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Picture 6" descr="Résultat de recherche d'images pour &quot;bank for international settlements&quot;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116" y="5078643"/>
            <a:ext cx="930147" cy="52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02493" y="4854246"/>
            <a:ext cx="970186" cy="27418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JURA</a:t>
            </a:r>
            <a:endParaRPr lang="fr-FR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9" name="Groupe 108"/>
          <p:cNvGrpSpPr/>
          <p:nvPr/>
        </p:nvGrpSpPr>
        <p:grpSpPr>
          <a:xfrm>
            <a:off x="5437612" y="1016683"/>
            <a:ext cx="1721132" cy="739705"/>
            <a:chOff x="-1916303" y="3693486"/>
            <a:chExt cx="1721132" cy="739705"/>
          </a:xfrm>
        </p:grpSpPr>
        <p:sp>
          <p:nvSpPr>
            <p:cNvPr id="110" name="Rectangle à coins arrondis 109"/>
            <p:cNvSpPr/>
            <p:nvPr/>
          </p:nvSpPr>
          <p:spPr>
            <a:xfrm>
              <a:off x="-1916303" y="3693486"/>
              <a:ext cx="1721132" cy="739705"/>
            </a:xfrm>
            <a:prstGeom prst="roundRect">
              <a:avLst/>
            </a:prstGeom>
            <a:solidFill>
              <a:sysClr val="window" lastClr="FFFFFF"/>
            </a:solidFill>
            <a:ln w="38100" cap="flat" cmpd="sng" algn="ctr">
              <a:noFill/>
              <a:prstDash val="soli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11" name="Image 110" descr="Image associÃ©e"/>
            <p:cNvPicPr/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5979" y="3765545"/>
              <a:ext cx="1088788" cy="595586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22066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4000" y="0"/>
            <a:ext cx="10972800" cy="1225118"/>
          </a:xfrm>
        </p:spPr>
        <p:txBody>
          <a:bodyPr/>
          <a:lstStyle/>
          <a:p>
            <a:r>
              <a:rPr lang="fr-FR" sz="2400" dirty="0" smtClean="0">
                <a:solidFill>
                  <a:schemeClr val="accent3"/>
                </a:solidFill>
                <a:sym typeface="Wingdings" panose="05000000000000000000" pitchFamily="2" charset="2"/>
              </a:rPr>
              <a:t>banque </a:t>
            </a:r>
            <a:r>
              <a:rPr lang="fr-FR" sz="2400" dirty="0">
                <a:solidFill>
                  <a:schemeClr val="accent3"/>
                </a:solidFill>
                <a:sym typeface="Wingdings" panose="05000000000000000000" pitchFamily="2" charset="2"/>
              </a:rPr>
              <a:t>de </a:t>
            </a:r>
            <a:r>
              <a:rPr lang="fr-FR" sz="2400" dirty="0" err="1">
                <a:solidFill>
                  <a:schemeClr val="accent3"/>
                </a:solidFill>
                <a:sym typeface="Wingdings" panose="05000000000000000000" pitchFamily="2" charset="2"/>
              </a:rPr>
              <a:t>France’s</a:t>
            </a:r>
            <a:r>
              <a:rPr lang="fr-FR" sz="2400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fr-FR" sz="2400" dirty="0" err="1">
                <a:solidFill>
                  <a:schemeClr val="accent3"/>
                </a:solidFill>
                <a:sym typeface="Wingdings" panose="05000000000000000000" pitchFamily="2" charset="2"/>
              </a:rPr>
              <a:t>experimentation</a:t>
            </a:r>
            <a:r>
              <a:rPr lang="fr-FR" sz="2400" dirty="0">
                <a:solidFill>
                  <a:schemeClr val="accent3"/>
                </a:solidFill>
                <a:sym typeface="Wingdings" panose="05000000000000000000" pitchFamily="2" charset="2"/>
              </a:rPr>
              <a:t> program: </a:t>
            </a:r>
            <a:r>
              <a:rPr lang="fr-FR" sz="2400" dirty="0" err="1" smtClean="0">
                <a:solidFill>
                  <a:schemeClr val="accent3"/>
                </a:solidFill>
                <a:sym typeface="Wingdings" panose="05000000000000000000" pitchFamily="2" charset="2"/>
              </a:rPr>
              <a:t>preliminary</a:t>
            </a:r>
            <a:r>
              <a:rPr lang="fr-FR" sz="2400" dirty="0" smtClean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fr-FR" sz="2400" dirty="0" err="1" smtClean="0">
                <a:solidFill>
                  <a:schemeClr val="accent3"/>
                </a:solidFill>
                <a:sym typeface="Wingdings" panose="05000000000000000000" pitchFamily="2" charset="2"/>
              </a:rPr>
              <a:t>learnings</a:t>
            </a:r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612AF6-3794-417C-8315-010C3BB3AD18}" type="slidenum">
              <a:rPr lang="fr-FR" smtClean="0"/>
              <a:pPr/>
              <a:t>4</a:t>
            </a:fld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8640597"/>
              </p:ext>
            </p:extLst>
          </p:nvPr>
        </p:nvGraphicFramePr>
        <p:xfrm>
          <a:off x="623888" y="1108939"/>
          <a:ext cx="10972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à coins arrondis 4"/>
          <p:cNvSpPr/>
          <p:nvPr/>
        </p:nvSpPr>
        <p:spPr>
          <a:xfrm>
            <a:off x="623888" y="5817326"/>
            <a:ext cx="10972800" cy="55734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 smtClean="0"/>
              <a:t>When it comes to CBDC, important to holistically </a:t>
            </a:r>
            <a:r>
              <a:rPr lang="en-US" dirty="0"/>
              <a:t>measure all the </a:t>
            </a:r>
            <a:r>
              <a:rPr lang="en-US" dirty="0" smtClean="0"/>
              <a:t>potential benefits </a:t>
            </a:r>
            <a:r>
              <a:rPr lang="en-US" dirty="0"/>
              <a:t>but </a:t>
            </a:r>
            <a:r>
              <a:rPr lang="en-US" dirty="0" smtClean="0"/>
              <a:t>also risks, </a:t>
            </a:r>
            <a:r>
              <a:rPr lang="en-US" dirty="0"/>
              <a:t>in </a:t>
            </a:r>
            <a:r>
              <a:rPr lang="en-US" dirty="0" smtClean="0"/>
              <a:t>operational and technological </a:t>
            </a:r>
            <a:r>
              <a:rPr lang="en-US" dirty="0"/>
              <a:t>but also </a:t>
            </a:r>
            <a:r>
              <a:rPr lang="en-US" dirty="0" smtClean="0"/>
              <a:t>legal, economic</a:t>
            </a:r>
            <a:r>
              <a:rPr lang="en-US" dirty="0"/>
              <a:t>, monetary and financial stability terms.</a:t>
            </a:r>
          </a:p>
        </p:txBody>
      </p:sp>
    </p:spTree>
    <p:extLst>
      <p:ext uri="{BB962C8B-B14F-4D97-AF65-F5344CB8AC3E}">
        <p14:creationId xmlns:p14="http://schemas.microsoft.com/office/powerpoint/2010/main" val="330250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GABARIT-BDF-PPT-1">
  <a:themeElements>
    <a:clrScheme name="Personnalisé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205AA7"/>
      </a:accent1>
      <a:accent2>
        <a:srgbClr val="005BD3"/>
      </a:accent2>
      <a:accent3>
        <a:srgbClr val="00449E"/>
      </a:accent3>
      <a:accent4>
        <a:srgbClr val="00449E"/>
      </a:accent4>
      <a:accent5>
        <a:srgbClr val="800080"/>
      </a:accent5>
      <a:accent6>
        <a:srgbClr val="D60093"/>
      </a:accent6>
      <a:hlink>
        <a:srgbClr val="A0006E"/>
      </a:hlink>
      <a:folHlink>
        <a:srgbClr val="FE19FF"/>
      </a:folHlink>
    </a:clrScheme>
    <a:fontScheme name="Personnalisé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banque-de-france-modif-sept19.potx [Lecture seule]" id="{F176DEC2-FF7B-4357-A823-0E246791CB4E}" vid="{CBEE0322-806C-4AF5-8255-98E0987B6219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6069</TotalTime>
  <Words>422</Words>
  <Application>Microsoft Office PowerPoint</Application>
  <PresentationFormat>Grand écran</PresentationFormat>
  <Paragraphs>41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Lucida Bright</vt:lpstr>
      <vt:lpstr>Wingdings</vt:lpstr>
      <vt:lpstr>Thème Office</vt:lpstr>
      <vt:lpstr>1_GABARIT-BDF-PPT-1</vt:lpstr>
      <vt:lpstr>Wholesale Central bank digital currency  BCC 9th Annual Conference (23-24 September 2021)</vt:lpstr>
      <vt:lpstr>The rationale: PRESERVing THE ANCHORAGE ROLE OF CENTRAL BANK MONEY WHILE SUPPORTING INNOVATION</vt:lpstr>
      <vt:lpstr>Banque de France’s experimentation program: broad coverage of cases</vt:lpstr>
      <vt:lpstr>banque de France’s experimentation program: preliminary learnings</vt:lpstr>
    </vt:vector>
  </TitlesOfParts>
  <Company>Banque de France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HLTF</dc:title>
  <dc:creator>BOHNERT Anne-Catherine (UA 2328)</dc:creator>
  <cp:lastModifiedBy>Thomas Argente</cp:lastModifiedBy>
  <cp:revision>140</cp:revision>
  <dcterms:created xsi:type="dcterms:W3CDTF">2021-01-14T08:25:41Z</dcterms:created>
  <dcterms:modified xsi:type="dcterms:W3CDTF">2021-09-27T14:52:36Z</dcterms:modified>
</cp:coreProperties>
</file>