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94" r:id="rId3"/>
    <p:sldId id="278" r:id="rId4"/>
    <p:sldId id="281" r:id="rId5"/>
    <p:sldId id="274" r:id="rId6"/>
    <p:sldId id="305" r:id="rId7"/>
    <p:sldId id="280" r:id="rId8"/>
    <p:sldId id="282" r:id="rId9"/>
    <p:sldId id="306" r:id="rId10"/>
    <p:sldId id="309" r:id="rId11"/>
    <p:sldId id="308" r:id="rId12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D172"/>
    <a:srgbClr val="003366"/>
    <a:srgbClr val="E3D889"/>
    <a:srgbClr val="F0DC89"/>
    <a:srgbClr val="003399"/>
    <a:srgbClr val="000099"/>
    <a:srgbClr val="006600"/>
    <a:srgbClr val="284164"/>
    <a:srgbClr val="FF0066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Style à thème 2 - Accentuatio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3712" autoAdjust="0"/>
  </p:normalViewPr>
  <p:slideViewPr>
    <p:cSldViewPr>
      <p:cViewPr>
        <p:scale>
          <a:sx n="110" d="100"/>
          <a:sy n="110" d="100"/>
        </p:scale>
        <p:origin x="-840" y="-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7FE32-FD52-4C36-8036-8FB2CFDCDEFB}" type="datetimeFigureOut">
              <a:rPr lang="fr-FR" smtClean="0"/>
              <a:t>20/09/2019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41383-B7B1-4C0C-B943-DDDC908FFB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24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95374"/>
            <a:ext cx="2664296" cy="132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3204448"/>
            <a:ext cx="9144000" cy="1959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8072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752"/>
            <a:ext cx="9144000" cy="792088"/>
          </a:xfrm>
          <a:noFill/>
          <a:ln w="50800">
            <a:noFill/>
          </a:ln>
        </p:spPr>
        <p:txBody>
          <a:bodyPr>
            <a:normAutofit/>
          </a:bodyPr>
          <a:lstStyle>
            <a:lvl1pPr algn="l">
              <a:defRPr sz="1400">
                <a:solidFill>
                  <a:srgbClr val="00336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4134" y="863580"/>
            <a:ext cx="9001000" cy="3888432"/>
          </a:xfrm>
        </p:spPr>
        <p:txBody>
          <a:bodyPr>
            <a:normAutofit/>
          </a:bodyPr>
          <a:lstStyle>
            <a:lvl1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8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829997" y="4850369"/>
            <a:ext cx="226571" cy="205982"/>
          </a:xfrm>
        </p:spPr>
        <p:txBody>
          <a:bodyPr wrap="none" lIns="0" tIns="0" rIns="0" bIns="0"/>
          <a:lstStyle>
            <a:lvl1pPr>
              <a:defRPr sz="900" b="1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E985AF56-2B71-42BB-BA31-1D3DAB1E787A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Picture 2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6" t="67402" r="6085" b="5525"/>
          <a:stretch/>
        </p:blipFill>
        <p:spPr bwMode="auto">
          <a:xfrm>
            <a:off x="110075" y="4829138"/>
            <a:ext cx="1584176" cy="2674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1667297" y="4955447"/>
            <a:ext cx="7236000" cy="36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64071" y="816889"/>
            <a:ext cx="9000000" cy="36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504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158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615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54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661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36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602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141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90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928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5AF56-2B71-42BB-BA31-1D3DAB1E78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14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/>
          <p:cNvSpPr txBox="1">
            <a:spLocks/>
          </p:cNvSpPr>
          <p:nvPr/>
        </p:nvSpPr>
        <p:spPr>
          <a:xfrm>
            <a:off x="3059832" y="4803998"/>
            <a:ext cx="3456384" cy="33950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</a:rPr>
              <a:t>Geneva, 27</a:t>
            </a:r>
            <a:r>
              <a:rPr lang="en-US" sz="1400" b="1" baseline="30000" dirty="0" smtClean="0">
                <a:solidFill>
                  <a:schemeClr val="tx2">
                    <a:lumMod val="50000"/>
                  </a:schemeClr>
                </a:solidFill>
              </a:rPr>
              <a:t>th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</a:rPr>
              <a:t> September 2019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03648" y="1635646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336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of Fiscal and Monetary Policies </a:t>
            </a:r>
            <a:endParaRPr lang="en-US" dirty="0" smtClean="0">
              <a:solidFill>
                <a:srgbClr val="00336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How should the interaction between finance ministries and central banks be structured?</a:t>
            </a:r>
            <a:endParaRPr lang="en-US" dirty="0">
              <a:solidFill>
                <a:schemeClr val="bg1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59632" y="2758157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 smtClean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Marouane</a:t>
            </a:r>
            <a:r>
              <a:rPr lang="en-US" sz="1200" b="1" dirty="0" smtClean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El ABASSI</a:t>
            </a:r>
          </a:p>
          <a:p>
            <a:pPr algn="ctr"/>
            <a:r>
              <a:rPr lang="en-US" sz="1200" b="1" dirty="0" smtClean="0">
                <a:solidFill>
                  <a:srgbClr val="DED17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Governor of the Central Bank of Tunisia</a:t>
            </a:r>
            <a:endParaRPr lang="en-US" sz="1200" dirty="0">
              <a:solidFill>
                <a:srgbClr val="DED17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39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Prolonged political transition, the fallout from the crisis in Libya, many exogenous shocks, including terrorist attacks have had strong negative consequences on the national </a:t>
            </a:r>
            <a:r>
              <a:rPr lang="en-US" b="1" dirty="0" smtClean="0"/>
              <a:t>economy.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Political and social instability</a:t>
            </a:r>
          </a:p>
          <a:p>
            <a:r>
              <a:rPr lang="en-US" dirty="0" smtClean="0"/>
              <a:t>Low economic activity</a:t>
            </a:r>
          </a:p>
          <a:p>
            <a:r>
              <a:rPr lang="en-US" dirty="0" smtClean="0"/>
              <a:t>Unemployment rate remains high</a:t>
            </a:r>
          </a:p>
          <a:p>
            <a:r>
              <a:rPr lang="en-US" dirty="0" smtClean="0"/>
              <a:t>Persistent social tensions especially in production sites</a:t>
            </a:r>
          </a:p>
          <a:p>
            <a:r>
              <a:rPr lang="en-US" dirty="0" smtClean="0"/>
              <a:t>Deterioration of the composition of public expenditure</a:t>
            </a:r>
          </a:p>
          <a:p>
            <a:r>
              <a:rPr lang="en-US" dirty="0" smtClean="0"/>
              <a:t>High external imbalances</a:t>
            </a:r>
          </a:p>
          <a:p>
            <a:r>
              <a:rPr lang="en-US" dirty="0" smtClean="0"/>
              <a:t>Increasing debt / GDP ratios</a:t>
            </a:r>
          </a:p>
          <a:p>
            <a:r>
              <a:rPr lang="en-US" dirty="0"/>
              <a:t>Downgrades by </a:t>
            </a:r>
            <a:r>
              <a:rPr lang="en-US" dirty="0" smtClean="0"/>
              <a:t>rating Agencies</a:t>
            </a:r>
            <a:endParaRPr lang="en-US" dirty="0"/>
          </a:p>
          <a:p>
            <a:r>
              <a:rPr lang="en-US" dirty="0" smtClean="0"/>
              <a:t>Price-wage </a:t>
            </a:r>
            <a:r>
              <a:rPr lang="en-US" dirty="0"/>
              <a:t>spiral keeping up pressure on inflation</a:t>
            </a:r>
          </a:p>
          <a:p>
            <a:r>
              <a:rPr lang="en-US" dirty="0" smtClean="0"/>
              <a:t>Higher inflation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71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Despite the gradual strengthening of the GDP in recent years, the economic activity </a:t>
            </a:r>
            <a:r>
              <a:rPr lang="en-US" b="1" dirty="0"/>
              <a:t>seems to be </a:t>
            </a:r>
            <a:r>
              <a:rPr lang="en-US" b="1" dirty="0" smtClean="0"/>
              <a:t>caught in a low growth trap. </a:t>
            </a:r>
            <a:endParaRPr lang="en-US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572840" y="1042839"/>
            <a:ext cx="32944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110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Sectoral contribution to GDP growth (In %)</a:t>
            </a:r>
            <a:endParaRPr lang="en-US" sz="110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Image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1419622"/>
            <a:ext cx="4500500" cy="3312368"/>
          </a:xfrm>
          <a:prstGeom prst="rect">
            <a:avLst/>
          </a:prstGeom>
          <a:noFill/>
        </p:spPr>
      </p:pic>
      <p:pic>
        <p:nvPicPr>
          <p:cNvPr id="13" name="Imag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91630"/>
            <a:ext cx="4392488" cy="2952328"/>
          </a:xfrm>
          <a:prstGeom prst="rect">
            <a:avLst/>
          </a:prstGeom>
          <a:noFill/>
        </p:spPr>
      </p:pic>
      <p:sp>
        <p:nvSpPr>
          <p:cNvPr id="15" name="ZoneTexte 14"/>
          <p:cNvSpPr txBox="1"/>
          <p:nvPr/>
        </p:nvSpPr>
        <p:spPr>
          <a:xfrm>
            <a:off x="4480295" y="1042839"/>
            <a:ext cx="45736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110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Non-agricultural </a:t>
            </a:r>
            <a:r>
              <a:rPr lang="en-US" sz="1100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GDP Growth, its potential and the Output gap</a:t>
            </a:r>
          </a:p>
        </p:txBody>
      </p:sp>
    </p:spTree>
    <p:extLst>
      <p:ext uri="{BB962C8B-B14F-4D97-AF65-F5344CB8AC3E}">
        <p14:creationId xmlns:p14="http://schemas.microsoft.com/office/powerpoint/2010/main" val="125640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Deep changes in the composition of spending with a significant impact on the budget balance and public debt.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1186441" y="843558"/>
            <a:ext cx="23887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90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Public budget balance (In % of GDP)</a:t>
            </a:r>
            <a:endParaRPr lang="en-US" sz="90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793859" y="843558"/>
            <a:ext cx="183095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90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Public debt (In % of GDP)</a:t>
            </a:r>
            <a:endParaRPr lang="en-US" sz="90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55576" y="2831759"/>
            <a:ext cx="35621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90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Wages and salaries for public Administration  (In % of GDP)</a:t>
            </a:r>
            <a:endParaRPr lang="en-US" sz="90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32" name="Picture 8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59782"/>
            <a:ext cx="4104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9583"/>
            <a:ext cx="410445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5940152" y="2845945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90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Subsidies (In % of GDP)</a:t>
            </a:r>
            <a:endParaRPr lang="en-US" sz="90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644" y="3076777"/>
            <a:ext cx="4031357" cy="189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76777"/>
            <a:ext cx="4032447" cy="189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887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Deteriorating current </a:t>
            </a:r>
            <a:r>
              <a:rPr lang="en-US" b="1" dirty="0"/>
              <a:t>account deficit resulting from an </a:t>
            </a:r>
            <a:r>
              <a:rPr lang="en-US" b="1" dirty="0" smtClean="0"/>
              <a:t>abyssal </a:t>
            </a:r>
            <a:r>
              <a:rPr lang="en-US" b="1" dirty="0"/>
              <a:t>trade deficit, leading to erosion of foreign exchange reserves and increased pressure on the dinar exchange </a:t>
            </a:r>
            <a:r>
              <a:rPr lang="en-US" b="1" dirty="0" smtClean="0"/>
              <a:t>rate</a:t>
            </a:r>
            <a:endParaRPr lang="en-US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25116"/>
            <a:ext cx="4018294" cy="20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1054994" y="1404814"/>
            <a:ext cx="25026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90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Current account balance (In % of GDP)</a:t>
            </a:r>
            <a:endParaRPr lang="en-US" sz="90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504243" y="809700"/>
            <a:ext cx="11160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90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FX reserves</a:t>
            </a:r>
            <a:endParaRPr lang="en-US" sz="90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147814"/>
            <a:ext cx="401829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6385494" y="2988990"/>
            <a:ext cx="13067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90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Exchange rates</a:t>
            </a:r>
            <a:endParaRPr lang="en-US" sz="90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Espace réservé du contenu 10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62311"/>
            <a:ext cx="4824535" cy="2709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365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Deterioration in sovereign rating due to political, social and security instability and weakening of key macroeconomic indicators </a:t>
            </a:r>
            <a:r>
              <a:rPr lang="en-US" b="1" dirty="0" smtClean="0">
                <a:sym typeface="Wingdings"/>
              </a:rPr>
              <a:t></a:t>
            </a:r>
            <a:r>
              <a:rPr lang="en-US" b="1" dirty="0" smtClean="0"/>
              <a:t> Difficulties to access the international financial markets, rising insurance premium, low ability to attract FDI ...</a:t>
            </a:r>
            <a:endParaRPr lang="en-US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2" name="ZoneTexte 21"/>
          <p:cNvSpPr txBox="1"/>
          <p:nvPr/>
        </p:nvSpPr>
        <p:spPr>
          <a:xfrm>
            <a:off x="35496" y="2624013"/>
            <a:ext cx="9044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MOODY’S</a:t>
            </a:r>
            <a:endParaRPr lang="en-US" sz="1200" b="1" dirty="0">
              <a:solidFill>
                <a:schemeClr val="accent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Espace réservé du contenu 4"/>
          <p:cNvSpPr txBox="1">
            <a:spLocks noGrp="1"/>
          </p:cNvSpPr>
          <p:nvPr>
            <p:ph idx="1"/>
          </p:nvPr>
        </p:nvSpPr>
        <p:spPr>
          <a:xfrm>
            <a:off x="2123728" y="941988"/>
            <a:ext cx="46650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C4576"/>
                </a:solidFill>
                <a:ea typeface="Segoe UI" panose="020B0502040204020203" pitchFamily="34" charset="0"/>
              </a:rPr>
              <a:t>Chart: </a:t>
            </a:r>
            <a:r>
              <a:rPr lang="en-US" sz="1100" dirty="0" smtClean="0">
                <a:solidFill>
                  <a:schemeClr val="tx2"/>
                </a:solidFill>
              </a:rPr>
              <a:t>Evolution of the sovereign rating of Tunisia between 2010-2018</a:t>
            </a:r>
            <a:endParaRPr lang="en-US" sz="1100" dirty="0">
              <a:solidFill>
                <a:schemeClr val="tx2"/>
              </a:solidFill>
            </a:endParaRPr>
          </a:p>
        </p:txBody>
      </p:sp>
      <p:grpSp>
        <p:nvGrpSpPr>
          <p:cNvPr id="49" name="Groupe 48"/>
          <p:cNvGrpSpPr/>
          <p:nvPr/>
        </p:nvGrpSpPr>
        <p:grpSpPr>
          <a:xfrm>
            <a:off x="179512" y="1240473"/>
            <a:ext cx="8727677" cy="3379876"/>
            <a:chOff x="179512" y="1240473"/>
            <a:chExt cx="8727677" cy="3379876"/>
          </a:xfrm>
        </p:grpSpPr>
        <p:sp>
          <p:nvSpPr>
            <p:cNvPr id="6" name="Flèche droite à entaille 5"/>
            <p:cNvSpPr/>
            <p:nvPr/>
          </p:nvSpPr>
          <p:spPr>
            <a:xfrm>
              <a:off x="971600" y="1491630"/>
              <a:ext cx="7560840" cy="252028"/>
            </a:xfrm>
            <a:prstGeom prst="notchedRightArrow">
              <a:avLst/>
            </a:prstGeom>
            <a:gradFill flip="none" rotWithShape="1">
              <a:gsLst>
                <a:gs pos="0">
                  <a:srgbClr val="006600"/>
                </a:gs>
                <a:gs pos="39000">
                  <a:srgbClr val="FFFF00"/>
                </a:gs>
                <a:gs pos="100000">
                  <a:srgbClr val="FF00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" name="Connecteur droit avec flèche 7"/>
            <p:cNvCxnSpPr/>
            <p:nvPr/>
          </p:nvCxnSpPr>
          <p:spPr>
            <a:xfrm flipV="1">
              <a:off x="7956376" y="1635646"/>
              <a:ext cx="0" cy="1800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179512" y="1471885"/>
              <a:ext cx="612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accent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FITCH</a:t>
              </a:r>
              <a:endParaRPr lang="en-US" sz="1200" b="1" dirty="0">
                <a:solidFill>
                  <a:schemeClr val="accent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7444219" y="1240473"/>
              <a:ext cx="1024319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B+</a:t>
              </a:r>
            </a:p>
            <a:p>
              <a:pPr algn="ctr"/>
              <a:r>
                <a:rPr lang="en-US" sz="1050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Negative outlook</a:t>
              </a:r>
              <a:endParaRPr lang="en-US" sz="105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7823803" y="1841798"/>
              <a:ext cx="27571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2018</a:t>
              </a:r>
              <a:endPara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5" name="Connecteur droit avec flèche 14"/>
            <p:cNvCxnSpPr/>
            <p:nvPr/>
          </p:nvCxnSpPr>
          <p:spPr>
            <a:xfrm flipV="1">
              <a:off x="8028384" y="2787774"/>
              <a:ext cx="0" cy="1800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7462194" y="2392601"/>
              <a:ext cx="1024319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B2</a:t>
              </a:r>
            </a:p>
            <a:p>
              <a:pPr algn="ctr"/>
              <a:r>
                <a:rPr lang="en-US" sz="1050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Negative outlook</a:t>
              </a:r>
              <a:endParaRPr lang="en-US" sz="105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7895811" y="2993926"/>
              <a:ext cx="27571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2018</a:t>
              </a:r>
              <a:endPara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9" name="Connecteur droit avec flèche 18"/>
            <p:cNvCxnSpPr/>
            <p:nvPr/>
          </p:nvCxnSpPr>
          <p:spPr>
            <a:xfrm flipV="1">
              <a:off x="8028384" y="3867894"/>
              <a:ext cx="0" cy="1800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7539470" y="3463196"/>
              <a:ext cx="977832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BB</a:t>
              </a:r>
            </a:p>
            <a:p>
              <a:pPr algn="ctr"/>
              <a:r>
                <a:rPr lang="en-US" sz="1050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Negative </a:t>
              </a:r>
              <a:r>
                <a:rPr lang="en-US" sz="1050" dirty="0" err="1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outllok</a:t>
              </a:r>
              <a:endParaRPr lang="en-US" sz="105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7895811" y="4074046"/>
              <a:ext cx="275717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2018</a:t>
              </a:r>
              <a:endPara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245500" y="3694608"/>
              <a:ext cx="4651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accent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R&amp;I</a:t>
              </a:r>
              <a:endParaRPr lang="en-US" sz="1200" b="1" dirty="0">
                <a:solidFill>
                  <a:schemeClr val="accent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1058292" y="1240473"/>
              <a:ext cx="860813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BBB</a:t>
              </a:r>
            </a:p>
            <a:p>
              <a:pPr algn="ctr"/>
              <a:r>
                <a:rPr lang="en-US" sz="1050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Stable outlook</a:t>
              </a:r>
              <a:endParaRPr lang="en-US" sz="105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5" name="Connecteur droit avec flèche 24"/>
            <p:cNvCxnSpPr/>
            <p:nvPr/>
          </p:nvCxnSpPr>
          <p:spPr>
            <a:xfrm flipV="1">
              <a:off x="1403648" y="1635646"/>
              <a:ext cx="0" cy="1800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ZoneTexte 25"/>
            <p:cNvSpPr txBox="1"/>
            <p:nvPr/>
          </p:nvSpPr>
          <p:spPr>
            <a:xfrm>
              <a:off x="1259632" y="1841798"/>
              <a:ext cx="27571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2010</a:t>
              </a:r>
              <a:endPara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1058292" y="2392601"/>
              <a:ext cx="860813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Baa2</a:t>
              </a:r>
            </a:p>
            <a:p>
              <a:pPr algn="ctr"/>
              <a:r>
                <a:rPr lang="en-US" sz="1050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Stable outlook</a:t>
              </a:r>
              <a:endParaRPr lang="en-US" sz="105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8" name="Connecteur droit avec flèche 27"/>
            <p:cNvCxnSpPr/>
            <p:nvPr/>
          </p:nvCxnSpPr>
          <p:spPr>
            <a:xfrm flipV="1">
              <a:off x="1404519" y="2787774"/>
              <a:ext cx="0" cy="1800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ZoneTexte 28"/>
            <p:cNvSpPr txBox="1"/>
            <p:nvPr/>
          </p:nvSpPr>
          <p:spPr>
            <a:xfrm>
              <a:off x="1271946" y="2993926"/>
              <a:ext cx="27571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2010</a:t>
              </a:r>
              <a:endPara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30" name="Connecteur droit avec flèche 29"/>
            <p:cNvCxnSpPr/>
            <p:nvPr/>
          </p:nvCxnSpPr>
          <p:spPr>
            <a:xfrm flipV="1">
              <a:off x="1394123" y="3867894"/>
              <a:ext cx="0" cy="1800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ZoneTexte 30"/>
            <p:cNvSpPr txBox="1"/>
            <p:nvPr/>
          </p:nvSpPr>
          <p:spPr>
            <a:xfrm>
              <a:off x="1259632" y="4074046"/>
              <a:ext cx="27571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2010</a:t>
              </a:r>
              <a:endPara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1032209" y="3472721"/>
              <a:ext cx="860813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A-</a:t>
              </a:r>
            </a:p>
            <a:p>
              <a:pPr algn="ctr"/>
              <a:r>
                <a:rPr lang="en-US" sz="1050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Stable outlook</a:t>
              </a:r>
              <a:endParaRPr lang="en-US" sz="105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34" name="Connecteur droit avec flèche 33"/>
            <p:cNvCxnSpPr/>
            <p:nvPr/>
          </p:nvCxnSpPr>
          <p:spPr>
            <a:xfrm flipV="1">
              <a:off x="4752020" y="1635646"/>
              <a:ext cx="0" cy="1800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ZoneTexte 34"/>
            <p:cNvSpPr txBox="1"/>
            <p:nvPr/>
          </p:nvSpPr>
          <p:spPr>
            <a:xfrm>
              <a:off x="4339644" y="1240473"/>
              <a:ext cx="860813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BB-</a:t>
              </a:r>
            </a:p>
            <a:p>
              <a:pPr algn="ctr"/>
              <a:r>
                <a:rPr lang="en-US" sz="1050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Stable outlook</a:t>
              </a:r>
              <a:endParaRPr lang="en-US" sz="105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4572000" y="1841798"/>
              <a:ext cx="27571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2015</a:t>
              </a:r>
              <a:endPara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7160149" y="4358739"/>
              <a:ext cx="17470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Speculative grade</a:t>
              </a:r>
              <a:endParaRPr lang="en-US" sz="1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691220" y="4358739"/>
              <a:ext cx="20805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Investment grade</a:t>
              </a:r>
              <a:endParaRPr lang="en-US" sz="11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40" name="Connecteur droit avec flèche 39"/>
            <p:cNvCxnSpPr/>
            <p:nvPr/>
          </p:nvCxnSpPr>
          <p:spPr>
            <a:xfrm flipV="1">
              <a:off x="4788024" y="2787774"/>
              <a:ext cx="0" cy="1800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ZoneTexte 40"/>
            <p:cNvSpPr txBox="1"/>
            <p:nvPr/>
          </p:nvSpPr>
          <p:spPr>
            <a:xfrm>
              <a:off x="4375596" y="2392601"/>
              <a:ext cx="860813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Ba3</a:t>
              </a:r>
            </a:p>
            <a:p>
              <a:pPr algn="ctr"/>
              <a:r>
                <a:rPr lang="en-US" sz="1050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Stable outlook</a:t>
              </a:r>
              <a:endParaRPr lang="en-US" sz="105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4656322" y="2993926"/>
              <a:ext cx="27571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2015</a:t>
              </a:r>
              <a:endPara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4317086" y="3472721"/>
              <a:ext cx="977832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BB+</a:t>
              </a:r>
            </a:p>
            <a:p>
              <a:pPr algn="ctr"/>
              <a:r>
                <a:rPr lang="en-US" sz="1050" dirty="0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Negative </a:t>
              </a:r>
              <a:r>
                <a:rPr lang="en-US" sz="1050" dirty="0" err="1" smtClean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outllok</a:t>
              </a:r>
              <a:endParaRPr lang="en-US" sz="105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43" name="Connecteur droit avec flèche 42"/>
            <p:cNvCxnSpPr/>
            <p:nvPr/>
          </p:nvCxnSpPr>
          <p:spPr>
            <a:xfrm flipV="1">
              <a:off x="4788024" y="3867894"/>
              <a:ext cx="0" cy="1800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Flèche droite à entaille 46"/>
            <p:cNvSpPr/>
            <p:nvPr/>
          </p:nvSpPr>
          <p:spPr>
            <a:xfrm>
              <a:off x="971600" y="3723878"/>
              <a:ext cx="7560840" cy="252028"/>
            </a:xfrm>
            <a:prstGeom prst="notchedRightArrow">
              <a:avLst/>
            </a:prstGeom>
            <a:gradFill flip="none" rotWithShape="1">
              <a:gsLst>
                <a:gs pos="0">
                  <a:srgbClr val="006600"/>
                </a:gs>
                <a:gs pos="39000">
                  <a:srgbClr val="FFFF00"/>
                </a:gs>
                <a:gs pos="100000">
                  <a:srgbClr val="FF00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4644008" y="4074046"/>
              <a:ext cx="27571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2015</a:t>
              </a:r>
              <a:endPara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6" name="Flèche droite à entaille 45"/>
            <p:cNvSpPr/>
            <p:nvPr/>
          </p:nvSpPr>
          <p:spPr>
            <a:xfrm>
              <a:off x="971600" y="2632137"/>
              <a:ext cx="7560840" cy="252028"/>
            </a:xfrm>
            <a:prstGeom prst="notchedRightArrow">
              <a:avLst/>
            </a:prstGeom>
            <a:gradFill flip="none" rotWithShape="1">
              <a:gsLst>
                <a:gs pos="0">
                  <a:srgbClr val="006600"/>
                </a:gs>
                <a:gs pos="39000">
                  <a:srgbClr val="FFFF00"/>
                </a:gs>
                <a:gs pos="100000">
                  <a:srgbClr val="FF00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8" name="Connecteur droit avec flèche 47"/>
            <p:cNvCxnSpPr/>
            <p:nvPr/>
          </p:nvCxnSpPr>
          <p:spPr>
            <a:xfrm>
              <a:off x="2016287" y="4511489"/>
              <a:ext cx="5184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1" name="ZoneTexte 50"/>
          <p:cNvSpPr txBox="1"/>
          <p:nvPr/>
        </p:nvSpPr>
        <p:spPr>
          <a:xfrm>
            <a:off x="7307044" y="4733765"/>
            <a:ext cx="14414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Source:</a:t>
            </a:r>
            <a:r>
              <a:rPr lang="en-US" sz="1000" dirty="0" smtClean="0"/>
              <a:t> www.bct.gov.tn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2040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/>
              <a:t>Price pressure </a:t>
            </a:r>
            <a:r>
              <a:rPr lang="en-US" b="1" dirty="0"/>
              <a:t>continued throughout 2018, while firming up. The inflation rate came to 7.3</a:t>
            </a:r>
            <a:r>
              <a:rPr lang="en-US" b="1" dirty="0" smtClean="0"/>
              <a:t>% </a:t>
            </a:r>
            <a:r>
              <a:rPr lang="en-US" b="1" dirty="0" err="1" smtClean="0"/>
              <a:t>yoy</a:t>
            </a:r>
            <a:r>
              <a:rPr lang="en-US" b="1" dirty="0" smtClean="0"/>
              <a:t>, </a:t>
            </a:r>
            <a:r>
              <a:rPr lang="en-US" b="1" dirty="0"/>
              <a:t>compared to 5.3% the year before.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3096866" y="1148755"/>
            <a:ext cx="24112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110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Inflation outlook 2019-2021</a:t>
            </a:r>
            <a:endParaRPr lang="en-US" sz="110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Espace réservé du contenu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91630"/>
            <a:ext cx="4896544" cy="2880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23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 proactive monetary policy to counter inflationary pressure</a:t>
            </a:r>
            <a:endParaRPr lang="en-US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2771800" y="949682"/>
            <a:ext cx="27077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105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Monetary Policy Stance since 2011 </a:t>
            </a:r>
            <a:endParaRPr lang="en-US" sz="105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88740"/>
            <a:ext cx="6984776" cy="335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6300192" y="4542398"/>
            <a:ext cx="21050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Last observations: </a:t>
            </a:r>
            <a:r>
              <a:rPr lang="en-US" sz="105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August 2019</a:t>
            </a:r>
            <a:endParaRPr lang="en-US" sz="105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02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Strong coordination between monetary policy and fiscal policy has helped to </a:t>
            </a:r>
            <a:r>
              <a:rPr lang="en-US" b="1" dirty="0"/>
              <a:t>redress the imbalances, to carry out the </a:t>
            </a:r>
            <a:r>
              <a:rPr lang="en-US" b="1" dirty="0" smtClean="0"/>
              <a:t>reforms and to keep the IMF Program on-track</a:t>
            </a:r>
            <a:endParaRPr lang="en-US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5195901" y="949682"/>
            <a:ext cx="3669594" cy="423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105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Performance </a:t>
            </a:r>
            <a:r>
              <a:rPr lang="en-US" sz="105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under Extended Facility Fund Program</a:t>
            </a:r>
          </a:p>
          <a:p>
            <a:pPr algn="ctr"/>
            <a:r>
              <a:rPr lang="en-US" sz="105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Structural Reforms</a:t>
            </a:r>
            <a:endParaRPr lang="en-US" sz="105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27349" y="949682"/>
            <a:ext cx="3669594" cy="423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Chart: </a:t>
            </a:r>
            <a:r>
              <a:rPr lang="en-US" sz="105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Performance under Extended Facility Fund Program</a:t>
            </a:r>
          </a:p>
          <a:p>
            <a:pPr algn="ctr"/>
            <a:r>
              <a:rPr lang="en-US" sz="1050" dirty="0" smtClean="0">
                <a:solidFill>
                  <a:srgbClr val="1C457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Quantitative criteria</a:t>
            </a:r>
            <a:endParaRPr lang="en-US" sz="1050" dirty="0">
              <a:solidFill>
                <a:srgbClr val="1C4576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52" y="1635966"/>
            <a:ext cx="4296532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63638"/>
            <a:ext cx="4302843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245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Further coordination between the Central Bank and the Ministry of Finance is underway …   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Decashing</a:t>
            </a:r>
            <a:r>
              <a:rPr lang="en-US" dirty="0" smtClean="0"/>
              <a:t> </a:t>
            </a:r>
            <a:r>
              <a:rPr lang="en-US" dirty="0"/>
              <a:t>Strategy by promoting electronic payments and reducing the use of cash in the economy.</a:t>
            </a:r>
          </a:p>
          <a:p>
            <a:r>
              <a:rPr lang="en-US" dirty="0" smtClean="0"/>
              <a:t>Establishing </a:t>
            </a:r>
            <a:r>
              <a:rPr lang="en-US" dirty="0"/>
              <a:t>a modern banking system, subject to strong </a:t>
            </a:r>
            <a:r>
              <a:rPr lang="en-US" dirty="0" smtClean="0"/>
              <a:t>supervision and </a:t>
            </a:r>
            <a:r>
              <a:rPr lang="en-US" dirty="0"/>
              <a:t>competition.</a:t>
            </a:r>
          </a:p>
          <a:p>
            <a:r>
              <a:rPr lang="en-US" dirty="0" smtClean="0"/>
              <a:t>Strengthening </a:t>
            </a:r>
            <a:r>
              <a:rPr lang="en-US" dirty="0"/>
              <a:t>banking sector resilience and promoting </a:t>
            </a:r>
            <a:r>
              <a:rPr lang="en-US" dirty="0" smtClean="0"/>
              <a:t>financial intermediation.</a:t>
            </a:r>
          </a:p>
          <a:p>
            <a:r>
              <a:rPr lang="en-US" dirty="0" smtClean="0"/>
              <a:t>Restructuring State-owned </a:t>
            </a:r>
            <a:r>
              <a:rPr lang="en-US" dirty="0" smtClean="0"/>
              <a:t>banks 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risk-based supervision </a:t>
            </a:r>
            <a:r>
              <a:rPr lang="en-US" dirty="0" smtClean="0"/>
              <a:t>system,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proper resolution </a:t>
            </a:r>
            <a:r>
              <a:rPr lang="en-US" dirty="0" smtClean="0"/>
              <a:t>framework,</a:t>
            </a:r>
          </a:p>
          <a:p>
            <a:pPr lvl="1"/>
            <a:r>
              <a:rPr lang="en-US" dirty="0" smtClean="0"/>
              <a:t>and </a:t>
            </a:r>
            <a:r>
              <a:rPr lang="en-US" dirty="0"/>
              <a:t>strengthened </a:t>
            </a:r>
            <a:r>
              <a:rPr lang="en-US" dirty="0" smtClean="0"/>
              <a:t>regulation.</a:t>
            </a:r>
            <a:endParaRPr lang="en-US" dirty="0"/>
          </a:p>
          <a:p>
            <a:r>
              <a:rPr lang="en-US" smtClean="0"/>
              <a:t>Financial </a:t>
            </a:r>
            <a:r>
              <a:rPr lang="en-US" dirty="0"/>
              <a:t>inclusion through the development of </a:t>
            </a:r>
            <a:r>
              <a:rPr lang="en-US" dirty="0" smtClean="0"/>
              <a:t>microfinance institutions</a:t>
            </a:r>
            <a:r>
              <a:rPr lang="en-US" dirty="0"/>
              <a:t>.</a:t>
            </a:r>
          </a:p>
          <a:p>
            <a:r>
              <a:rPr lang="en-US" dirty="0" smtClean="0"/>
              <a:t>Progressing </a:t>
            </a:r>
            <a:r>
              <a:rPr lang="en-US" dirty="0"/>
              <a:t>with energy subsidy (automatic adjustment </a:t>
            </a:r>
            <a:r>
              <a:rPr lang="en-US" dirty="0" smtClean="0"/>
              <a:t>mechanism) and </a:t>
            </a:r>
            <a:r>
              <a:rPr lang="en-US" dirty="0"/>
              <a:t>food (targeted subsidies) reforms while strengthening the </a:t>
            </a:r>
            <a:r>
              <a:rPr lang="en-US" dirty="0" smtClean="0"/>
              <a:t>social safety </a:t>
            </a:r>
            <a:r>
              <a:rPr lang="en-US" dirty="0"/>
              <a:t>net,</a:t>
            </a:r>
          </a:p>
          <a:p>
            <a:r>
              <a:rPr lang="en-US" dirty="0" smtClean="0"/>
              <a:t>Fostering </a:t>
            </a:r>
            <a:r>
              <a:rPr lang="en-US" dirty="0"/>
              <a:t>the monitoring and performance of the State </a:t>
            </a:r>
            <a:r>
              <a:rPr lang="en-US" dirty="0" smtClean="0"/>
              <a:t>Owned Enterprises (SOEs).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70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AF56-2B71-42BB-BA31-1D3DAB1E787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691680" y="2355726"/>
            <a:ext cx="5583254" cy="5960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cap="small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Thank you for your attention</a:t>
            </a:r>
            <a:endParaRPr lang="en-US" sz="2400" b="1" cap="small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09691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6191</TotalTime>
  <Words>587</Words>
  <Application>Microsoft Office PowerPoint</Application>
  <PresentationFormat>Affichage à l'écran (16:9)</PresentationFormat>
  <Paragraphs>95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Présentation PowerPoint</vt:lpstr>
      <vt:lpstr>Prolonged political transition, the fallout from the crisis in Libya, many exogenous shocks, including terrorist attacks have had strong negative consequences on the national economy.</vt:lpstr>
      <vt:lpstr>Despite the gradual strengthening of the GDP in recent years, the economic activity seems to be caught in a low growth trap. </vt:lpstr>
      <vt:lpstr>Deep changes in the composition of spending with a significant impact on the budget balance and public debt.</vt:lpstr>
      <vt:lpstr>Deteriorating current account deficit resulting from an abyssal trade deficit, leading to erosion of foreign exchange reserves and increased pressure on the dinar exchange rate</vt:lpstr>
      <vt:lpstr>Deterioration in sovereign rating due to political, social and security instability and weakening of key macroeconomic indicators  Difficulties to access the international financial markets, rising insurance premium, low ability to attract FDI ...</vt:lpstr>
      <vt:lpstr>Price pressure continued throughout 2018, while firming up. The inflation rate came to 7.3% yoy, compared to 5.3% the year before.</vt:lpstr>
      <vt:lpstr>A proactive monetary policy to counter inflationary pressure</vt:lpstr>
      <vt:lpstr>Strong coordination between monetary policy and fiscal policy has helped to redress the imbalances, to carry out the reforms and to keep the IMF Program on-track</vt:lpstr>
      <vt:lpstr>Further coordination between the Central Bank and the Ministry of Finance is underway …   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Moez Lajmi</dc:creator>
  <cp:lastModifiedBy>RYM KOLSI</cp:lastModifiedBy>
  <cp:revision>480</cp:revision>
  <dcterms:created xsi:type="dcterms:W3CDTF">2018-06-01T09:59:45Z</dcterms:created>
  <dcterms:modified xsi:type="dcterms:W3CDTF">2019-09-20T15:20:24Z</dcterms:modified>
</cp:coreProperties>
</file>