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handoutMasterIdLst>
    <p:handoutMasterId r:id="rId12"/>
  </p:handoutMasterIdLst>
  <p:sldIdLst>
    <p:sldId id="266" r:id="rId2"/>
    <p:sldId id="285" r:id="rId3"/>
    <p:sldId id="296" r:id="rId4"/>
    <p:sldId id="298" r:id="rId5"/>
    <p:sldId id="297" r:id="rId6"/>
    <p:sldId id="299" r:id="rId7"/>
    <p:sldId id="295" r:id="rId8"/>
    <p:sldId id="300" r:id="rId9"/>
    <p:sldId id="282" r:id="rId10"/>
  </p:sldIdLst>
  <p:sldSz cx="9144000" cy="6858000" type="screen4x3"/>
  <p:notesSz cx="6669088" cy="97536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8009"/>
    <a:srgbClr val="BC7A04"/>
    <a:srgbClr val="66CCFF"/>
    <a:srgbClr val="D8E49A"/>
    <a:srgbClr val="336699"/>
    <a:srgbClr val="FF0000"/>
    <a:srgbClr val="F8F8F8"/>
    <a:srgbClr val="C0C0C0"/>
    <a:srgbClr val="0033CC"/>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472" autoAdjust="0"/>
  </p:normalViewPr>
  <p:slideViewPr>
    <p:cSldViewPr>
      <p:cViewPr varScale="1">
        <p:scale>
          <a:sx n="116" d="100"/>
          <a:sy n="116" d="100"/>
        </p:scale>
        <p:origin x="150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Primary suficit</c:v>
                </c:pt>
              </c:strCache>
            </c:strRef>
          </c:tx>
          <c:spPr>
            <a:ln w="28575" cap="rnd">
              <a:solidFill>
                <a:schemeClr val="accent2"/>
              </a:solidFill>
              <a:round/>
            </a:ln>
            <a:effectLst/>
          </c:spPr>
          <c:marker>
            <c:symbol val="none"/>
          </c:marker>
          <c:cat>
            <c:numRef>
              <c:f>Sheet1!$A$2:$A$10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Sheet1!$B$2:$B$10</c:f>
              <c:numCache>
                <c:formatCode>0%</c:formatCode>
                <c:ptCount val="9"/>
                <c:pt idx="0">
                  <c:v>0.01</c:v>
                </c:pt>
                <c:pt idx="1">
                  <c:v>0.02</c:v>
                </c:pt>
                <c:pt idx="2">
                  <c:v>0.02</c:v>
                </c:pt>
                <c:pt idx="3">
                  <c:v>0.02</c:v>
                </c:pt>
                <c:pt idx="4">
                  <c:v>0.03</c:v>
                </c:pt>
                <c:pt idx="5">
                  <c:v>0.04</c:v>
                </c:pt>
                <c:pt idx="6">
                  <c:v>0.05</c:v>
                </c:pt>
                <c:pt idx="7">
                  <c:v>0.06</c:v>
                </c:pt>
                <c:pt idx="8">
                  <c:v>0.06</c:v>
                </c:pt>
              </c:numCache>
            </c:numRef>
          </c:val>
          <c:smooth val="1"/>
        </c:ser>
        <c:ser>
          <c:idx val="1"/>
          <c:order val="1"/>
          <c:tx>
            <c:strRef>
              <c:f>Sheet1!$C$1</c:f>
              <c:strCache>
                <c:ptCount val="1"/>
                <c:pt idx="0">
                  <c:v>Real GDP growth</c:v>
                </c:pt>
              </c:strCache>
            </c:strRef>
          </c:tx>
          <c:spPr>
            <a:ln w="28575" cap="rnd">
              <a:solidFill>
                <a:srgbClr val="66CCFF"/>
              </a:solidFill>
              <a:round/>
            </a:ln>
            <a:effectLst/>
          </c:spPr>
          <c:marker>
            <c:symbol val="none"/>
          </c:marker>
          <c:cat>
            <c:numRef>
              <c:f>Sheet1!$A$2:$A$10</c:f>
              <c:numCache>
                <c:formatCode>General</c:formatCode>
                <c:ptCount val="9"/>
                <c:pt idx="0">
                  <c:v>2010</c:v>
                </c:pt>
                <c:pt idx="1">
                  <c:v>2011</c:v>
                </c:pt>
                <c:pt idx="2">
                  <c:v>2012</c:v>
                </c:pt>
                <c:pt idx="3">
                  <c:v>2013</c:v>
                </c:pt>
                <c:pt idx="4">
                  <c:v>2014</c:v>
                </c:pt>
                <c:pt idx="5">
                  <c:v>2015</c:v>
                </c:pt>
                <c:pt idx="6">
                  <c:v>2016</c:v>
                </c:pt>
                <c:pt idx="7">
                  <c:v>2017</c:v>
                </c:pt>
                <c:pt idx="8">
                  <c:v>2018</c:v>
                </c:pt>
              </c:numCache>
            </c:numRef>
          </c:cat>
          <c:val>
            <c:numRef>
              <c:f>Sheet1!$C$2:$C$10</c:f>
              <c:numCache>
                <c:formatCode>General</c:formatCode>
                <c:ptCount val="9"/>
                <c:pt idx="0">
                  <c:v>7.6724899999999997E-3</c:v>
                </c:pt>
                <c:pt idx="1">
                  <c:v>9.0824400000000007E-3</c:v>
                </c:pt>
                <c:pt idx="2">
                  <c:v>-6.9961720000000002E-3</c:v>
                </c:pt>
                <c:pt idx="3">
                  <c:v>2.3510340000000001E-2</c:v>
                </c:pt>
                <c:pt idx="4">
                  <c:v>1.148038E-2</c:v>
                </c:pt>
                <c:pt idx="5">
                  <c:v>3.0882237999999999E-2</c:v>
                </c:pt>
                <c:pt idx="6">
                  <c:v>3.1456580999999997E-2</c:v>
                </c:pt>
                <c:pt idx="7">
                  <c:v>3.1635595000000002E-2</c:v>
                </c:pt>
                <c:pt idx="8">
                  <c:v>3.0661348000000001E-2</c:v>
                </c:pt>
              </c:numCache>
            </c:numRef>
          </c:val>
          <c:smooth val="1"/>
        </c:ser>
        <c:dLbls>
          <c:showLegendKey val="0"/>
          <c:showVal val="0"/>
          <c:showCatName val="0"/>
          <c:showSerName val="0"/>
          <c:showPercent val="0"/>
          <c:showBubbleSize val="0"/>
        </c:dLbls>
        <c:smooth val="0"/>
        <c:axId val="399178944"/>
        <c:axId val="399180624"/>
      </c:lineChart>
      <c:catAx>
        <c:axId val="399178944"/>
        <c:scaling>
          <c:orientation val="minMax"/>
        </c:scaling>
        <c:delete val="0"/>
        <c:axPos val="b"/>
        <c:numFmt formatCode="General" sourceLinked="1"/>
        <c:majorTickMark val="none"/>
        <c:minorTickMark val="none"/>
        <c:tickLblPos val="low"/>
        <c:spPr>
          <a:noFill/>
          <a:ln w="9525" cap="flat" cmpd="sng" algn="ctr">
            <a:solidFill>
              <a:schemeClr val="accent2">
                <a:lumMod val="75000"/>
              </a:schemeClr>
            </a:solidFill>
            <a:round/>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399180624"/>
        <c:crosses val="autoZero"/>
        <c:auto val="1"/>
        <c:lblAlgn val="ctr"/>
        <c:lblOffset val="100"/>
        <c:noMultiLvlLbl val="0"/>
      </c:catAx>
      <c:valAx>
        <c:axId val="399180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399178944"/>
        <c:crosses val="autoZero"/>
        <c:crossBetween val="between"/>
      </c:valAx>
      <c:spPr>
        <a:noFill/>
        <a:ln>
          <a:solidFill>
            <a:schemeClr val="accent2">
              <a:lumMod val="75000"/>
            </a:schemeClr>
          </a:solidFill>
        </a:ln>
        <a:effectLst/>
      </c:spPr>
    </c:plotArea>
    <c:legend>
      <c:legendPos val="b"/>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solidFill>
        <a:schemeClr val="accent2">
          <a:lumMod val="75000"/>
        </a:schemeClr>
      </a:solidFill>
    </a:ln>
    <a:effectLst/>
  </c:spPr>
  <c:txPr>
    <a:bodyPr/>
    <a:lstStyle/>
    <a:p>
      <a:pPr>
        <a:defRPr>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Nominal GDP growth</c:v>
                </c:pt>
              </c:strCache>
            </c:strRef>
          </c:tx>
          <c:spPr>
            <a:ln w="28575" cap="rnd">
              <a:solidFill>
                <a:schemeClr val="accent2"/>
              </a:solidFill>
              <a:round/>
            </a:ln>
            <a:effectLst/>
          </c:spPr>
          <c:marker>
            <c:symbol val="none"/>
          </c:marker>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Sheet1!$B$2:$B$13</c:f>
              <c:numCache>
                <c:formatCode>General</c:formatCode>
                <c:ptCount val="12"/>
                <c:pt idx="0">
                  <c:v>5.8555849392368131E-2</c:v>
                </c:pt>
                <c:pt idx="1">
                  <c:v>5.426726600242282E-2</c:v>
                </c:pt>
                <c:pt idx="2">
                  <c:v>-4.4134717832427728E-2</c:v>
                </c:pt>
                <c:pt idx="3">
                  <c:v>2.2863826607412818E-2</c:v>
                </c:pt>
                <c:pt idx="4">
                  <c:v>3.4053389555706914E-2</c:v>
                </c:pt>
                <c:pt idx="5">
                  <c:v>4.9915888807983144E-4</c:v>
                </c:pt>
                <c:pt idx="6">
                  <c:v>2.1204688273942063E-2</c:v>
                </c:pt>
                <c:pt idx="7">
                  <c:v>2.165730946571065E-2</c:v>
                </c:pt>
                <c:pt idx="8">
                  <c:v>4.4970787851280614E-2</c:v>
                </c:pt>
                <c:pt idx="9">
                  <c:v>4.6010875486650171E-2</c:v>
                </c:pt>
                <c:pt idx="10">
                  <c:v>4.92159768599294E-2</c:v>
                </c:pt>
                <c:pt idx="11">
                  <c:v>4.4688786540092229E-2</c:v>
                </c:pt>
              </c:numCache>
            </c:numRef>
          </c:val>
          <c:smooth val="1"/>
        </c:ser>
        <c:ser>
          <c:idx val="1"/>
          <c:order val="1"/>
          <c:tx>
            <c:strRef>
              <c:f>Sheet1!$C$1</c:f>
              <c:strCache>
                <c:ptCount val="1"/>
                <c:pt idx="0">
                  <c:v>Real GDP growth</c:v>
                </c:pt>
              </c:strCache>
            </c:strRef>
          </c:tx>
          <c:spPr>
            <a:ln w="28575" cap="rnd">
              <a:solidFill>
                <a:srgbClr val="66CCFF"/>
              </a:solidFill>
              <a:round/>
            </a:ln>
            <a:effectLst/>
          </c:spPr>
          <c:marker>
            <c:symbol val="none"/>
          </c:marker>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Sheet1!$C$2:$C$13</c:f>
              <c:numCache>
                <c:formatCode>General</c:formatCode>
                <c:ptCount val="12"/>
                <c:pt idx="3">
                  <c:v>7.6724902957847618E-3</c:v>
                </c:pt>
                <c:pt idx="4">
                  <c:v>9.0824402840441465E-3</c:v>
                </c:pt>
                <c:pt idx="5">
                  <c:v>-6.9961722974426488E-3</c:v>
                </c:pt>
                <c:pt idx="6">
                  <c:v>2.3510340143763075E-2</c:v>
                </c:pt>
                <c:pt idx="7">
                  <c:v>1.1480380110368671E-2</c:v>
                </c:pt>
                <c:pt idx="8">
                  <c:v>3.0882237613214292E-2</c:v>
                </c:pt>
                <c:pt idx="9">
                  <c:v>3.145658092377368E-2</c:v>
                </c:pt>
                <c:pt idx="10">
                  <c:v>3.1635594871123995E-2</c:v>
                </c:pt>
                <c:pt idx="11">
                  <c:v>3.0661348478441708E-2</c:v>
                </c:pt>
              </c:numCache>
            </c:numRef>
          </c:val>
          <c:smooth val="1"/>
        </c:ser>
        <c:dLbls>
          <c:showLegendKey val="0"/>
          <c:showVal val="0"/>
          <c:showCatName val="0"/>
          <c:showSerName val="0"/>
          <c:showPercent val="0"/>
          <c:showBubbleSize val="0"/>
        </c:dLbls>
        <c:smooth val="0"/>
        <c:axId val="238937424"/>
        <c:axId val="400551248"/>
      </c:lineChart>
      <c:catAx>
        <c:axId val="238937424"/>
        <c:scaling>
          <c:orientation val="minMax"/>
        </c:scaling>
        <c:delete val="0"/>
        <c:axPos val="b"/>
        <c:numFmt formatCode="General" sourceLinked="1"/>
        <c:majorTickMark val="none"/>
        <c:minorTickMark val="none"/>
        <c:tickLblPos val="low"/>
        <c:spPr>
          <a:noFill/>
          <a:ln w="9525" cap="flat" cmpd="sng" algn="ctr">
            <a:solidFill>
              <a:schemeClr val="accent2">
                <a:lumMod val="75000"/>
              </a:schemeClr>
            </a:solidFill>
            <a:round/>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400551248"/>
        <c:crosses val="autoZero"/>
        <c:auto val="1"/>
        <c:lblAlgn val="ctr"/>
        <c:lblOffset val="100"/>
        <c:noMultiLvlLbl val="0"/>
      </c:catAx>
      <c:valAx>
        <c:axId val="400551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238937424"/>
        <c:crosses val="autoZero"/>
        <c:crossBetween val="between"/>
      </c:valAx>
      <c:spPr>
        <a:noFill/>
        <a:ln>
          <a:solidFill>
            <a:schemeClr val="accent2">
              <a:lumMod val="75000"/>
            </a:schemeClr>
          </a:solidFill>
        </a:ln>
        <a:effectLst/>
      </c:spPr>
    </c:plotArea>
    <c:legend>
      <c:legendPos val="b"/>
      <c:layou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solidFill>
        <a:schemeClr val="accent2">
          <a:lumMod val="75000"/>
        </a:schemeClr>
      </a:solidFill>
    </a:ln>
    <a:effectLst/>
  </c:spPr>
  <c:txPr>
    <a:bodyPr/>
    <a:lstStyle/>
    <a:p>
      <a:pPr>
        <a:defRPr>
          <a:latin typeface="Times New Roman" panose="02020603050405020304" pitchFamily="18" charset="0"/>
          <a:cs typeface="Times New Roman" panose="02020603050405020304" pitchFamily="18"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0.2725</cdr:x>
      <cdr:y>0.04804</cdr:y>
    </cdr:from>
    <cdr:to>
      <cdr:x>0.2725</cdr:x>
      <cdr:y>0.7205</cdr:y>
    </cdr:to>
    <cdr:cxnSp macro="">
      <cdr:nvCxnSpPr>
        <cdr:cNvPr id="2" name="Straight Connector 1"/>
        <cdr:cNvCxnSpPr/>
      </cdr:nvCxnSpPr>
      <cdr:spPr>
        <a:xfrm xmlns:a="http://schemas.openxmlformats.org/drawingml/2006/main">
          <a:off x="2242592" y="216049"/>
          <a:ext cx="0" cy="3024336"/>
        </a:xfrm>
        <a:prstGeom xmlns:a="http://schemas.openxmlformats.org/drawingml/2006/main" prst="line">
          <a:avLst/>
        </a:prstGeom>
        <a:ln xmlns:a="http://schemas.openxmlformats.org/drawingml/2006/main" w="22225">
          <a:solidFill>
            <a:srgbClr val="C0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0.42125</cdr:x>
      <cdr:y>0.04804</cdr:y>
    </cdr:from>
    <cdr:to>
      <cdr:x>0.42125</cdr:x>
      <cdr:y>0.7205</cdr:y>
    </cdr:to>
    <cdr:cxnSp macro="">
      <cdr:nvCxnSpPr>
        <cdr:cNvPr id="3" name="Straight Connector 2"/>
        <cdr:cNvCxnSpPr/>
      </cdr:nvCxnSpPr>
      <cdr:spPr>
        <a:xfrm xmlns:a="http://schemas.openxmlformats.org/drawingml/2006/main">
          <a:off x="3466728" y="216049"/>
          <a:ext cx="0" cy="3024336"/>
        </a:xfrm>
        <a:prstGeom xmlns:a="http://schemas.openxmlformats.org/drawingml/2006/main" prst="line">
          <a:avLst/>
        </a:prstGeom>
        <a:ln xmlns:a="http://schemas.openxmlformats.org/drawingml/2006/main" w="22225">
          <a:solidFill>
            <a:srgbClr val="F78009"/>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0.78875</cdr:x>
      <cdr:y>0.04804</cdr:y>
    </cdr:from>
    <cdr:to>
      <cdr:x>0.78875</cdr:x>
      <cdr:y>0.7205</cdr:y>
    </cdr:to>
    <cdr:cxnSp macro="">
      <cdr:nvCxnSpPr>
        <cdr:cNvPr id="4" name="Straight Connector 3"/>
        <cdr:cNvCxnSpPr/>
      </cdr:nvCxnSpPr>
      <cdr:spPr>
        <a:xfrm xmlns:a="http://schemas.openxmlformats.org/drawingml/2006/main">
          <a:off x="6491064" y="216049"/>
          <a:ext cx="0" cy="3024336"/>
        </a:xfrm>
        <a:prstGeom xmlns:a="http://schemas.openxmlformats.org/drawingml/2006/main" prst="line">
          <a:avLst/>
        </a:prstGeom>
        <a:ln xmlns:a="http://schemas.openxmlformats.org/drawingml/2006/main" w="22225">
          <a:solidFill>
            <a:srgbClr val="F78009"/>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2890838" cy="488950"/>
          </a:xfrm>
          <a:prstGeom prst="rect">
            <a:avLst/>
          </a:prstGeom>
          <a:noFill/>
          <a:ln>
            <a:noFill/>
          </a:ln>
          <a:extLst/>
        </p:spPr>
        <p:txBody>
          <a:bodyPr vert="horz" wrap="square" lIns="89761" tIns="44881" rIns="89761" bIns="44881" numCol="1" anchor="t" anchorCtr="0" compatLnSpc="1">
            <a:prstTxWarp prst="textNoShape">
              <a:avLst/>
            </a:prstTxWarp>
          </a:bodyPr>
          <a:lstStyle>
            <a:lvl1pPr defTabSz="897736" eaLnBrk="1" hangingPunct="1">
              <a:defRPr sz="1200"/>
            </a:lvl1pPr>
          </a:lstStyle>
          <a:p>
            <a:pPr>
              <a:defRPr/>
            </a:pPr>
            <a:endParaRPr lang="hr-HR"/>
          </a:p>
        </p:txBody>
      </p:sp>
      <p:sp>
        <p:nvSpPr>
          <p:cNvPr id="30723" name="Rectangle 3"/>
          <p:cNvSpPr>
            <a:spLocks noGrp="1" noChangeArrowheads="1"/>
          </p:cNvSpPr>
          <p:nvPr>
            <p:ph type="dt" sz="quarter" idx="1"/>
          </p:nvPr>
        </p:nvSpPr>
        <p:spPr bwMode="auto">
          <a:xfrm>
            <a:off x="3776663" y="0"/>
            <a:ext cx="2890837" cy="488950"/>
          </a:xfrm>
          <a:prstGeom prst="rect">
            <a:avLst/>
          </a:prstGeom>
          <a:noFill/>
          <a:ln>
            <a:noFill/>
          </a:ln>
          <a:extLst/>
        </p:spPr>
        <p:txBody>
          <a:bodyPr vert="horz" wrap="square" lIns="89761" tIns="44881" rIns="89761" bIns="44881" numCol="1" anchor="t" anchorCtr="0" compatLnSpc="1">
            <a:prstTxWarp prst="textNoShape">
              <a:avLst/>
            </a:prstTxWarp>
          </a:bodyPr>
          <a:lstStyle>
            <a:lvl1pPr algn="r" defTabSz="897736" eaLnBrk="1" hangingPunct="1">
              <a:defRPr sz="1200"/>
            </a:lvl1pPr>
          </a:lstStyle>
          <a:p>
            <a:pPr>
              <a:defRPr/>
            </a:pPr>
            <a:endParaRPr lang="hr-HR"/>
          </a:p>
        </p:txBody>
      </p:sp>
      <p:sp>
        <p:nvSpPr>
          <p:cNvPr id="30724" name="Rectangle 4"/>
          <p:cNvSpPr>
            <a:spLocks noGrp="1" noChangeArrowheads="1"/>
          </p:cNvSpPr>
          <p:nvPr>
            <p:ph type="ftr" sz="quarter" idx="2"/>
          </p:nvPr>
        </p:nvSpPr>
        <p:spPr bwMode="auto">
          <a:xfrm>
            <a:off x="0" y="9263063"/>
            <a:ext cx="2890838" cy="488950"/>
          </a:xfrm>
          <a:prstGeom prst="rect">
            <a:avLst/>
          </a:prstGeom>
          <a:noFill/>
          <a:ln>
            <a:noFill/>
          </a:ln>
          <a:extLst/>
        </p:spPr>
        <p:txBody>
          <a:bodyPr vert="horz" wrap="square" lIns="89761" tIns="44881" rIns="89761" bIns="44881" numCol="1" anchor="b" anchorCtr="0" compatLnSpc="1">
            <a:prstTxWarp prst="textNoShape">
              <a:avLst/>
            </a:prstTxWarp>
          </a:bodyPr>
          <a:lstStyle>
            <a:lvl1pPr defTabSz="897736" eaLnBrk="1" hangingPunct="1">
              <a:defRPr sz="1200"/>
            </a:lvl1pPr>
          </a:lstStyle>
          <a:p>
            <a:pPr>
              <a:defRPr/>
            </a:pPr>
            <a:endParaRPr lang="hr-HR"/>
          </a:p>
        </p:txBody>
      </p:sp>
      <p:sp>
        <p:nvSpPr>
          <p:cNvPr id="30725" name="Rectangle 5"/>
          <p:cNvSpPr>
            <a:spLocks noGrp="1" noChangeArrowheads="1"/>
          </p:cNvSpPr>
          <p:nvPr>
            <p:ph type="sldNum" sz="quarter" idx="3"/>
          </p:nvPr>
        </p:nvSpPr>
        <p:spPr bwMode="auto">
          <a:xfrm>
            <a:off x="3776663" y="9263063"/>
            <a:ext cx="2890837" cy="488950"/>
          </a:xfrm>
          <a:prstGeom prst="rect">
            <a:avLst/>
          </a:prstGeom>
          <a:noFill/>
          <a:ln>
            <a:noFill/>
          </a:ln>
          <a:extLst/>
        </p:spPr>
        <p:txBody>
          <a:bodyPr vert="horz" wrap="square" lIns="89761" tIns="44881" rIns="89761" bIns="44881" numCol="1" anchor="b" anchorCtr="0" compatLnSpc="1">
            <a:prstTxWarp prst="textNoShape">
              <a:avLst/>
            </a:prstTxWarp>
          </a:bodyPr>
          <a:lstStyle>
            <a:lvl1pPr algn="r" defTabSz="896938" eaLnBrk="1" hangingPunct="1">
              <a:defRPr sz="1200"/>
            </a:lvl1pPr>
          </a:lstStyle>
          <a:p>
            <a:pPr>
              <a:defRPr/>
            </a:pPr>
            <a:fld id="{91FFA984-75C8-40BA-8583-2894FA07C554}" type="slidenum">
              <a:rPr lang="en-US"/>
              <a:pPr>
                <a:defRPr/>
              </a:pPr>
              <a:t>‹#›</a:t>
            </a:fld>
            <a:endParaRPr lang="en-US" dirty="0"/>
          </a:p>
        </p:txBody>
      </p:sp>
    </p:spTree>
    <p:extLst>
      <p:ext uri="{BB962C8B-B14F-4D97-AF65-F5344CB8AC3E}">
        <p14:creationId xmlns:p14="http://schemas.microsoft.com/office/powerpoint/2010/main" val="7511942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890838" cy="488950"/>
          </a:xfrm>
          <a:prstGeom prst="rect">
            <a:avLst/>
          </a:prstGeom>
          <a:noFill/>
          <a:ln>
            <a:noFill/>
          </a:ln>
          <a:extLst/>
        </p:spPr>
        <p:txBody>
          <a:bodyPr vert="horz" wrap="square" lIns="89761" tIns="44881" rIns="89761" bIns="44881" numCol="1" anchor="t" anchorCtr="0" compatLnSpc="1">
            <a:prstTxWarp prst="textNoShape">
              <a:avLst/>
            </a:prstTxWarp>
          </a:bodyPr>
          <a:lstStyle>
            <a:lvl1pPr defTabSz="897736" eaLnBrk="1" hangingPunct="1">
              <a:defRPr sz="1200"/>
            </a:lvl1pPr>
          </a:lstStyle>
          <a:p>
            <a:pPr>
              <a:defRPr/>
            </a:pPr>
            <a:endParaRPr lang="hr-HR"/>
          </a:p>
        </p:txBody>
      </p:sp>
      <p:sp>
        <p:nvSpPr>
          <p:cNvPr id="4099" name="Rectangle 3"/>
          <p:cNvSpPr>
            <a:spLocks noGrp="1" noChangeArrowheads="1"/>
          </p:cNvSpPr>
          <p:nvPr>
            <p:ph type="dt" idx="1"/>
          </p:nvPr>
        </p:nvSpPr>
        <p:spPr bwMode="auto">
          <a:xfrm>
            <a:off x="3776663" y="0"/>
            <a:ext cx="2890837" cy="488950"/>
          </a:xfrm>
          <a:prstGeom prst="rect">
            <a:avLst/>
          </a:prstGeom>
          <a:noFill/>
          <a:ln>
            <a:noFill/>
          </a:ln>
          <a:extLst/>
        </p:spPr>
        <p:txBody>
          <a:bodyPr vert="horz" wrap="square" lIns="89761" tIns="44881" rIns="89761" bIns="44881" numCol="1" anchor="t" anchorCtr="0" compatLnSpc="1">
            <a:prstTxWarp prst="textNoShape">
              <a:avLst/>
            </a:prstTxWarp>
          </a:bodyPr>
          <a:lstStyle>
            <a:lvl1pPr algn="r" defTabSz="897736" eaLnBrk="1" hangingPunct="1">
              <a:defRPr sz="1200"/>
            </a:lvl1pPr>
          </a:lstStyle>
          <a:p>
            <a:pPr>
              <a:defRPr/>
            </a:pPr>
            <a:endParaRPr lang="hr-HR"/>
          </a:p>
        </p:txBody>
      </p:sp>
      <p:sp>
        <p:nvSpPr>
          <p:cNvPr id="2052" name="Rectangle 4"/>
          <p:cNvSpPr>
            <a:spLocks noGrp="1" noRot="1" noChangeAspect="1" noChangeArrowheads="1" noTextEdit="1"/>
          </p:cNvSpPr>
          <p:nvPr>
            <p:ph type="sldImg" idx="2"/>
          </p:nvPr>
        </p:nvSpPr>
        <p:spPr bwMode="auto">
          <a:xfrm>
            <a:off x="895350" y="730250"/>
            <a:ext cx="4876800" cy="36591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666750" y="4632325"/>
            <a:ext cx="5335588" cy="4391025"/>
          </a:xfrm>
          <a:prstGeom prst="rect">
            <a:avLst/>
          </a:prstGeom>
          <a:noFill/>
          <a:ln>
            <a:noFill/>
          </a:ln>
          <a:extLst/>
        </p:spPr>
        <p:txBody>
          <a:bodyPr vert="horz" wrap="square" lIns="89761" tIns="44881" rIns="89761" bIns="4488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9263063"/>
            <a:ext cx="2890838" cy="488950"/>
          </a:xfrm>
          <a:prstGeom prst="rect">
            <a:avLst/>
          </a:prstGeom>
          <a:noFill/>
          <a:ln>
            <a:noFill/>
          </a:ln>
          <a:extLst/>
        </p:spPr>
        <p:txBody>
          <a:bodyPr vert="horz" wrap="square" lIns="89761" tIns="44881" rIns="89761" bIns="44881" numCol="1" anchor="b" anchorCtr="0" compatLnSpc="1">
            <a:prstTxWarp prst="textNoShape">
              <a:avLst/>
            </a:prstTxWarp>
          </a:bodyPr>
          <a:lstStyle>
            <a:lvl1pPr defTabSz="897736" eaLnBrk="1" hangingPunct="1">
              <a:defRPr sz="1200"/>
            </a:lvl1pPr>
          </a:lstStyle>
          <a:p>
            <a:pPr>
              <a:defRPr/>
            </a:pPr>
            <a:endParaRPr lang="hr-HR"/>
          </a:p>
        </p:txBody>
      </p:sp>
      <p:sp>
        <p:nvSpPr>
          <p:cNvPr id="4103" name="Rectangle 7"/>
          <p:cNvSpPr>
            <a:spLocks noGrp="1" noChangeArrowheads="1"/>
          </p:cNvSpPr>
          <p:nvPr>
            <p:ph type="sldNum" sz="quarter" idx="5"/>
          </p:nvPr>
        </p:nvSpPr>
        <p:spPr bwMode="auto">
          <a:xfrm>
            <a:off x="3776663" y="9263063"/>
            <a:ext cx="2890837" cy="488950"/>
          </a:xfrm>
          <a:prstGeom prst="rect">
            <a:avLst/>
          </a:prstGeom>
          <a:noFill/>
          <a:ln>
            <a:noFill/>
          </a:ln>
          <a:extLst/>
        </p:spPr>
        <p:txBody>
          <a:bodyPr vert="horz" wrap="square" lIns="89761" tIns="44881" rIns="89761" bIns="44881" numCol="1" anchor="b" anchorCtr="0" compatLnSpc="1">
            <a:prstTxWarp prst="textNoShape">
              <a:avLst/>
            </a:prstTxWarp>
          </a:bodyPr>
          <a:lstStyle>
            <a:lvl1pPr algn="r" defTabSz="896938" eaLnBrk="1" hangingPunct="1">
              <a:defRPr sz="1200"/>
            </a:lvl1pPr>
          </a:lstStyle>
          <a:p>
            <a:pPr>
              <a:defRPr/>
            </a:pPr>
            <a:fld id="{EF536C06-8219-4FDB-A20E-2728F5692F0B}" type="slidenum">
              <a:rPr lang="en-US"/>
              <a:pPr>
                <a:defRPr/>
              </a:pPr>
              <a:t>‹#›</a:t>
            </a:fld>
            <a:endParaRPr lang="en-US" dirty="0"/>
          </a:p>
        </p:txBody>
      </p:sp>
    </p:spTree>
    <p:extLst>
      <p:ext uri="{BB962C8B-B14F-4D97-AF65-F5344CB8AC3E}">
        <p14:creationId xmlns:p14="http://schemas.microsoft.com/office/powerpoint/2010/main" val="16387360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ahoma"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Tahoma"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Tahoma"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Tahoma"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Tahoma"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r-H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hr-HR"/>
          </a:p>
        </p:txBody>
      </p:sp>
      <p:sp>
        <p:nvSpPr>
          <p:cNvPr id="4" name="Rectangle 4"/>
          <p:cNvSpPr>
            <a:spLocks noGrp="1" noChangeArrowheads="1"/>
          </p:cNvSpPr>
          <p:nvPr>
            <p:ph type="dt" sz="half" idx="10"/>
          </p:nvPr>
        </p:nvSpPr>
        <p:spPr>
          <a:ln/>
        </p:spPr>
        <p:txBody>
          <a:bodyPr/>
          <a:lstStyle>
            <a:lvl1pPr>
              <a:defRPr/>
            </a:lvl1pPr>
          </a:lstStyle>
          <a:p>
            <a:pPr>
              <a:defRPr/>
            </a:pPr>
            <a:fld id="{EF0FE992-B937-482D-BAFF-B387F0BE9D87}" type="datetime1">
              <a:rPr lang="en-US"/>
              <a:pPr>
                <a:defRPr/>
              </a:pPr>
              <a:t>9/25/2019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7A2B941-A60D-4173-B7F8-2AE3D773FD97}" type="slidenum">
              <a:rPr lang="en-US"/>
              <a:pPr>
                <a:defRPr/>
              </a:pPr>
              <a:t>‹#›</a:t>
            </a:fld>
            <a:endParaRPr lang="en-US" dirty="0"/>
          </a:p>
        </p:txBody>
      </p:sp>
    </p:spTree>
    <p:extLst>
      <p:ext uri="{BB962C8B-B14F-4D97-AF65-F5344CB8AC3E}">
        <p14:creationId xmlns:p14="http://schemas.microsoft.com/office/powerpoint/2010/main" val="696291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fld id="{D3FCB128-C5D5-4347-9BE0-57D6C0720FF3}" type="datetime1">
              <a:rPr lang="en-US"/>
              <a:pPr>
                <a:defRPr/>
              </a:pPr>
              <a:t>9/25/2019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9FF9B66-F72D-4D97-9E0B-BA06C242AA83}" type="slidenum">
              <a:rPr lang="en-US"/>
              <a:pPr>
                <a:defRPr/>
              </a:pPr>
              <a:t>‹#›</a:t>
            </a:fld>
            <a:endParaRPr lang="en-US" dirty="0"/>
          </a:p>
        </p:txBody>
      </p:sp>
    </p:spTree>
    <p:extLst>
      <p:ext uri="{BB962C8B-B14F-4D97-AF65-F5344CB8AC3E}">
        <p14:creationId xmlns:p14="http://schemas.microsoft.com/office/powerpoint/2010/main" val="2478678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hr-H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8DE519D6-8A36-4271-A855-3AEB30A54559}" type="datetime1">
              <a:rPr lang="en-US"/>
              <a:pPr>
                <a:defRPr/>
              </a:pPr>
              <a:t>9/25/2019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8BED3DB-3817-442C-AEC0-040AA3CA88E0}" type="slidenum">
              <a:rPr lang="en-US"/>
              <a:pPr>
                <a:defRPr/>
              </a:pPr>
              <a:t>‹#›</a:t>
            </a:fld>
            <a:endParaRPr lang="en-US" dirty="0"/>
          </a:p>
        </p:txBody>
      </p:sp>
    </p:spTree>
    <p:extLst>
      <p:ext uri="{BB962C8B-B14F-4D97-AF65-F5344CB8AC3E}">
        <p14:creationId xmlns:p14="http://schemas.microsoft.com/office/powerpoint/2010/main" val="2784115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Rectangle 4"/>
          <p:cNvSpPr>
            <a:spLocks noGrp="1" noChangeArrowheads="1"/>
          </p:cNvSpPr>
          <p:nvPr>
            <p:ph type="dt" sz="half" idx="10"/>
          </p:nvPr>
        </p:nvSpPr>
        <p:spPr>
          <a:ln/>
        </p:spPr>
        <p:txBody>
          <a:bodyPr/>
          <a:lstStyle>
            <a:lvl1pPr>
              <a:defRPr/>
            </a:lvl1pPr>
          </a:lstStyle>
          <a:p>
            <a:pPr>
              <a:defRPr/>
            </a:pPr>
            <a:fld id="{93282D69-522B-4BEF-A243-2F444181D734}" type="datetime1">
              <a:rPr lang="en-US"/>
              <a:pPr>
                <a:defRPr/>
              </a:pPr>
              <a:t>9/25/2019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A615958-6C7C-46F8-AE22-4E2FD4940C94}" type="slidenum">
              <a:rPr lang="en-US"/>
              <a:pPr>
                <a:defRPr/>
              </a:pPr>
              <a:t>‹#›</a:t>
            </a:fld>
            <a:endParaRPr lang="en-US" dirty="0"/>
          </a:p>
        </p:txBody>
      </p:sp>
    </p:spTree>
    <p:extLst>
      <p:ext uri="{BB962C8B-B14F-4D97-AF65-F5344CB8AC3E}">
        <p14:creationId xmlns:p14="http://schemas.microsoft.com/office/powerpoint/2010/main" val="335181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hr-H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7" name="Rectangle 4"/>
          <p:cNvSpPr>
            <a:spLocks noGrp="1" noChangeArrowheads="1"/>
          </p:cNvSpPr>
          <p:nvPr>
            <p:ph type="dt" sz="half" idx="10"/>
          </p:nvPr>
        </p:nvSpPr>
        <p:spPr>
          <a:ln/>
        </p:spPr>
        <p:txBody>
          <a:bodyPr/>
          <a:lstStyle>
            <a:lvl1pPr>
              <a:defRPr/>
            </a:lvl1pPr>
          </a:lstStyle>
          <a:p>
            <a:pPr>
              <a:defRPr/>
            </a:pPr>
            <a:fld id="{E80CE10E-3DCB-4059-9BA7-D05FB632084B}" type="datetime1">
              <a:rPr lang="en-US"/>
              <a:pPr>
                <a:defRPr/>
              </a:pPr>
              <a:t>9/25/2019</a:t>
            </a:fld>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7AC8C08D-AB7A-48A7-8BC4-8128CB0BF25E}" type="slidenum">
              <a:rPr lang="en-US"/>
              <a:pPr>
                <a:defRPr/>
              </a:pPr>
              <a:t>‹#›</a:t>
            </a:fld>
            <a:endParaRPr lang="en-US" dirty="0"/>
          </a:p>
        </p:txBody>
      </p:sp>
    </p:spTree>
    <p:extLst>
      <p:ext uri="{BB962C8B-B14F-4D97-AF65-F5344CB8AC3E}">
        <p14:creationId xmlns:p14="http://schemas.microsoft.com/office/powerpoint/2010/main" val="554391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Rectangle 4"/>
          <p:cNvSpPr>
            <a:spLocks noGrp="1" noChangeArrowheads="1"/>
          </p:cNvSpPr>
          <p:nvPr>
            <p:ph type="dt" sz="half" idx="10"/>
          </p:nvPr>
        </p:nvSpPr>
        <p:spPr>
          <a:ln/>
        </p:spPr>
        <p:txBody>
          <a:bodyPr/>
          <a:lstStyle>
            <a:lvl1pPr>
              <a:defRPr/>
            </a:lvl1pPr>
          </a:lstStyle>
          <a:p>
            <a:pPr>
              <a:defRPr/>
            </a:pPr>
            <a:fld id="{66428F2A-5FE2-4F05-9586-C66397269F99}" type="datetime1">
              <a:rPr lang="en-US"/>
              <a:pPr>
                <a:defRPr/>
              </a:pPr>
              <a:t>9/25/2019</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023BE542-CD65-4293-A7DC-4EFB9A8D62CD}" type="slidenum">
              <a:rPr lang="en-US"/>
              <a:pPr>
                <a:defRPr/>
              </a:pPr>
              <a:t>‹#›</a:t>
            </a:fld>
            <a:endParaRPr lang="en-US" dirty="0"/>
          </a:p>
        </p:txBody>
      </p:sp>
    </p:spTree>
    <p:extLst>
      <p:ext uri="{BB962C8B-B14F-4D97-AF65-F5344CB8AC3E}">
        <p14:creationId xmlns:p14="http://schemas.microsoft.com/office/powerpoint/2010/main" val="2139253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91E55A3D-8C8E-43FE-A66C-3F9B05747DAC}" type="datetime1">
              <a:rPr lang="en-US"/>
              <a:pPr>
                <a:defRPr/>
              </a:pPr>
              <a:t>9/25/2019</a:t>
            </a:fld>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88B47B6F-C1A0-475A-A9AB-B40397453498}" type="slidenum">
              <a:rPr lang="en-US"/>
              <a:pPr>
                <a:defRPr/>
              </a:pPr>
              <a:t>‹#›</a:t>
            </a:fld>
            <a:endParaRPr lang="en-US" dirty="0"/>
          </a:p>
        </p:txBody>
      </p:sp>
    </p:spTree>
    <p:extLst>
      <p:ext uri="{BB962C8B-B14F-4D97-AF65-F5344CB8AC3E}">
        <p14:creationId xmlns:p14="http://schemas.microsoft.com/office/powerpoint/2010/main" val="3872190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hr-H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586801F7-5EA3-4165-B532-09A292EC6253}" type="datetime1">
              <a:rPr lang="en-US"/>
              <a:pPr>
                <a:defRPr/>
              </a:pPr>
              <a:t>9/25/2019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9486770-F0D0-4E48-8354-9DA598A354CC}" type="slidenum">
              <a:rPr lang="en-US"/>
              <a:pPr>
                <a:defRPr/>
              </a:pPr>
              <a:t>‹#›</a:t>
            </a:fld>
            <a:endParaRPr lang="en-US" dirty="0"/>
          </a:p>
        </p:txBody>
      </p:sp>
    </p:spTree>
    <p:extLst>
      <p:ext uri="{BB962C8B-B14F-4D97-AF65-F5344CB8AC3E}">
        <p14:creationId xmlns:p14="http://schemas.microsoft.com/office/powerpoint/2010/main" val="1643228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hr-H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r-H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02E4EDB9-F581-4D18-BB85-BCA3C928DFC8}" type="datetime1">
              <a:rPr lang="en-US"/>
              <a:pPr>
                <a:defRPr/>
              </a:pPr>
              <a:t>9/25/2019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BD0DEF8D-55F0-4D3E-A2E2-D697D4B8DA89}" type="slidenum">
              <a:rPr lang="en-US"/>
              <a:pPr>
                <a:defRPr/>
              </a:pPr>
              <a:t>‹#›</a:t>
            </a:fld>
            <a:endParaRPr lang="en-US" dirty="0"/>
          </a:p>
        </p:txBody>
      </p:sp>
    </p:spTree>
    <p:extLst>
      <p:ext uri="{BB962C8B-B14F-4D97-AF65-F5344CB8AC3E}">
        <p14:creationId xmlns:p14="http://schemas.microsoft.com/office/powerpoint/2010/main" val="1299547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r-H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fld id="{B36FDEFC-215B-44DB-9102-081E327A8BE7}" type="datetime1">
              <a:rPr lang="en-US"/>
              <a:pPr>
                <a:defRPr/>
              </a:pPr>
              <a:t>9/25/2019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02F37EF-4736-4068-BDF5-108751266F5A}" type="slidenum">
              <a:rPr lang="en-US"/>
              <a:pPr>
                <a:defRPr/>
              </a:pPr>
              <a:t>‹#›</a:t>
            </a:fld>
            <a:endParaRPr lang="en-US" dirty="0"/>
          </a:p>
        </p:txBody>
      </p:sp>
    </p:spTree>
    <p:extLst>
      <p:ext uri="{BB962C8B-B14F-4D97-AF65-F5344CB8AC3E}">
        <p14:creationId xmlns:p14="http://schemas.microsoft.com/office/powerpoint/2010/main" val="3224917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hr-H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r-HR"/>
          </a:p>
        </p:txBody>
      </p:sp>
      <p:sp>
        <p:nvSpPr>
          <p:cNvPr id="4" name="Rectangle 4"/>
          <p:cNvSpPr>
            <a:spLocks noGrp="1" noChangeArrowheads="1"/>
          </p:cNvSpPr>
          <p:nvPr>
            <p:ph type="dt" sz="half" idx="10"/>
          </p:nvPr>
        </p:nvSpPr>
        <p:spPr>
          <a:ln/>
        </p:spPr>
        <p:txBody>
          <a:bodyPr/>
          <a:lstStyle>
            <a:lvl1pPr>
              <a:defRPr/>
            </a:lvl1pPr>
          </a:lstStyle>
          <a:p>
            <a:pPr>
              <a:defRPr/>
            </a:pPr>
            <a:fld id="{7721AA00-AED1-404B-B6B9-56C33002C11A}" type="datetime1">
              <a:rPr lang="en-US"/>
              <a:pPr>
                <a:defRPr/>
              </a:pPr>
              <a:t>9/25/2019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EE26372-2ACB-489C-BDB1-6160542EB62F}" type="slidenum">
              <a:rPr lang="en-US"/>
              <a:pPr>
                <a:defRPr/>
              </a:pPr>
              <a:t>‹#›</a:t>
            </a:fld>
            <a:endParaRPr lang="en-US" dirty="0"/>
          </a:p>
        </p:txBody>
      </p:sp>
    </p:spTree>
    <p:extLst>
      <p:ext uri="{BB962C8B-B14F-4D97-AF65-F5344CB8AC3E}">
        <p14:creationId xmlns:p14="http://schemas.microsoft.com/office/powerpoint/2010/main" val="1524097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3" name="Rectangle 4"/>
          <p:cNvSpPr>
            <a:spLocks noGrp="1" noChangeArrowheads="1"/>
          </p:cNvSpPr>
          <p:nvPr>
            <p:ph type="dt" sz="half" idx="10"/>
          </p:nvPr>
        </p:nvSpPr>
        <p:spPr>
          <a:ln/>
        </p:spPr>
        <p:txBody>
          <a:bodyPr/>
          <a:lstStyle>
            <a:lvl1pPr>
              <a:defRPr/>
            </a:lvl1pPr>
          </a:lstStyle>
          <a:p>
            <a:pPr>
              <a:defRPr/>
            </a:pPr>
            <a:fld id="{EFF1BD87-C455-46B1-AE27-E09FC6854767}" type="datetime1">
              <a:rPr lang="en-US"/>
              <a:pPr>
                <a:defRPr/>
              </a:pPr>
              <a:t>9/25/2019</a:t>
            </a:fld>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F2BD8CC7-7E4C-4252-85FB-375493ED6A70}" type="slidenum">
              <a:rPr lang="en-US"/>
              <a:pPr>
                <a:defRPr/>
              </a:pPr>
              <a:t>‹#›</a:t>
            </a:fld>
            <a:endParaRPr lang="en-US" dirty="0"/>
          </a:p>
        </p:txBody>
      </p:sp>
    </p:spTree>
    <p:extLst>
      <p:ext uri="{BB962C8B-B14F-4D97-AF65-F5344CB8AC3E}">
        <p14:creationId xmlns:p14="http://schemas.microsoft.com/office/powerpoint/2010/main" val="1326736218"/>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bs-Latn-BA"/>
          </a:p>
        </p:txBody>
      </p:sp>
      <p:sp>
        <p:nvSpPr>
          <p:cNvPr id="3" name="Table Placeholder 2"/>
          <p:cNvSpPr>
            <a:spLocks noGrp="1"/>
          </p:cNvSpPr>
          <p:nvPr>
            <p:ph type="tbl" idx="1"/>
          </p:nvPr>
        </p:nvSpPr>
        <p:spPr>
          <a:xfrm>
            <a:off x="457200" y="1600200"/>
            <a:ext cx="8229600" cy="4525963"/>
          </a:xfrm>
        </p:spPr>
        <p:txBody>
          <a:bodyPr/>
          <a:lstStyle/>
          <a:p>
            <a:pPr lvl="0"/>
            <a:endParaRPr lang="bs-Latn-BA" noProof="0"/>
          </a:p>
        </p:txBody>
      </p:sp>
      <p:sp>
        <p:nvSpPr>
          <p:cNvPr id="4" name="Rectangle 4"/>
          <p:cNvSpPr>
            <a:spLocks noGrp="1" noChangeArrowheads="1"/>
          </p:cNvSpPr>
          <p:nvPr>
            <p:ph type="dt" sz="half" idx="10"/>
          </p:nvPr>
        </p:nvSpPr>
        <p:spPr>
          <a:ln/>
        </p:spPr>
        <p:txBody>
          <a:bodyPr/>
          <a:lstStyle>
            <a:lvl1pPr>
              <a:defRPr/>
            </a:lvl1pPr>
          </a:lstStyle>
          <a:p>
            <a:pPr>
              <a:defRPr/>
            </a:pPr>
            <a:fld id="{ECD195A9-4D98-4593-82D9-CF4B7CEEAE58}" type="datetime1">
              <a:rPr lang="en-US"/>
              <a:pPr>
                <a:defRPr/>
              </a:pPr>
              <a:t>9/25/2019</a:t>
            </a:fld>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B218F3C-6780-44E2-BAE8-9E8757B4FE35}" type="slidenum">
              <a:rPr lang="en-US"/>
              <a:pPr>
                <a:defRPr/>
              </a:pPr>
              <a:t>‹#›</a:t>
            </a:fld>
            <a:endParaRPr lang="en-US" dirty="0"/>
          </a:p>
        </p:txBody>
      </p:sp>
    </p:spTree>
    <p:extLst>
      <p:ext uri="{BB962C8B-B14F-4D97-AF65-F5344CB8AC3E}">
        <p14:creationId xmlns:p14="http://schemas.microsoft.com/office/powerpoint/2010/main" val="260111704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bs-Latn-BA"/>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5" name="Rectangle 4"/>
          <p:cNvSpPr>
            <a:spLocks noGrp="1" noChangeArrowheads="1"/>
          </p:cNvSpPr>
          <p:nvPr>
            <p:ph type="dt" sz="half" idx="10"/>
          </p:nvPr>
        </p:nvSpPr>
        <p:spPr>
          <a:ln/>
        </p:spPr>
        <p:txBody>
          <a:bodyPr/>
          <a:lstStyle>
            <a:lvl1pPr>
              <a:defRPr/>
            </a:lvl1pPr>
          </a:lstStyle>
          <a:p>
            <a:pPr>
              <a:defRPr/>
            </a:pPr>
            <a:fld id="{3A94AC91-034E-41D9-9693-AAE4DA485135}" type="datetime1">
              <a:rPr lang="en-US"/>
              <a:pPr>
                <a:defRPr/>
              </a:pPr>
              <a:t>9/25/2019</a:t>
            </a:fld>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145DB97-2A45-4A75-B9A1-5A6D134F5113}" type="slidenum">
              <a:rPr lang="en-US"/>
              <a:pPr>
                <a:defRPr/>
              </a:pPr>
              <a:t>‹#›</a:t>
            </a:fld>
            <a:endParaRPr lang="en-US" dirty="0"/>
          </a:p>
        </p:txBody>
      </p:sp>
    </p:spTree>
    <p:extLst>
      <p:ext uri="{BB962C8B-B14F-4D97-AF65-F5344CB8AC3E}">
        <p14:creationId xmlns:p14="http://schemas.microsoft.com/office/powerpoint/2010/main" val="108367950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fld id="{480FD55A-BDE4-4E9D-971E-53C4B10C0DBE}" type="datetime1">
              <a:rPr lang="en-US"/>
              <a:pPr>
                <a:defRPr/>
              </a:pPr>
              <a:t>9/25/2019</a:t>
            </a:fld>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FA7938F3-0F6F-4A8E-93B3-8BA1D2D7DF7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fade">
                                      <p:cBhvr>
                                        <p:cTn id="10"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p:tmplLst>
          <p:tmpl>
            <p:tnLst>
              <p:par>
                <p:cTn presetID="10"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2000"/>
                        <p:tgtEl>
                          <p:spTgt spid="1027"/>
                        </p:tgtEl>
                      </p:cBhvr>
                    </p:animEffect>
                  </p:childTnLst>
                </p:cTn>
              </p:par>
            </p:tnLst>
          </p:tmpl>
        </p:tmplLst>
      </p:bldP>
    </p:bldLst>
  </p:timing>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ahoma" pitchFamily="34" charset="0"/>
        </a:defRPr>
      </a:lvl2pPr>
      <a:lvl3pPr algn="ctr" rtl="0" eaLnBrk="0" fontAlgn="base" hangingPunct="0">
        <a:spcBef>
          <a:spcPct val="0"/>
        </a:spcBef>
        <a:spcAft>
          <a:spcPct val="0"/>
        </a:spcAft>
        <a:defRPr sz="4400">
          <a:solidFill>
            <a:schemeClr val="tx2"/>
          </a:solidFill>
          <a:latin typeface="Tahoma" pitchFamily="34" charset="0"/>
        </a:defRPr>
      </a:lvl3pPr>
      <a:lvl4pPr algn="ctr" rtl="0" eaLnBrk="0" fontAlgn="base" hangingPunct="0">
        <a:spcBef>
          <a:spcPct val="0"/>
        </a:spcBef>
        <a:spcAft>
          <a:spcPct val="0"/>
        </a:spcAft>
        <a:defRPr sz="4400">
          <a:solidFill>
            <a:schemeClr val="tx2"/>
          </a:solidFill>
          <a:latin typeface="Tahoma" pitchFamily="34" charset="0"/>
        </a:defRPr>
      </a:lvl4pPr>
      <a:lvl5pPr algn="ctr" rtl="0" eaLnBrk="0" fontAlgn="base" hangingPunct="0">
        <a:spcBef>
          <a:spcPct val="0"/>
        </a:spcBef>
        <a:spcAft>
          <a:spcPct val="0"/>
        </a:spcAft>
        <a:defRPr sz="4400">
          <a:solidFill>
            <a:schemeClr val="tx2"/>
          </a:solidFill>
          <a:latin typeface="Tahoma" pitchFamily="34" charset="0"/>
        </a:defRPr>
      </a:lvl5pPr>
      <a:lvl6pPr marL="457200" algn="ctr" rtl="0" fontAlgn="base">
        <a:spcBef>
          <a:spcPct val="0"/>
        </a:spcBef>
        <a:spcAft>
          <a:spcPct val="0"/>
        </a:spcAft>
        <a:defRPr sz="4400">
          <a:solidFill>
            <a:schemeClr val="tx2"/>
          </a:solidFill>
          <a:latin typeface="Tahoma" pitchFamily="34" charset="0"/>
        </a:defRPr>
      </a:lvl6pPr>
      <a:lvl7pPr marL="914400" algn="ctr" rtl="0" fontAlgn="base">
        <a:spcBef>
          <a:spcPct val="0"/>
        </a:spcBef>
        <a:spcAft>
          <a:spcPct val="0"/>
        </a:spcAft>
        <a:defRPr sz="4400">
          <a:solidFill>
            <a:schemeClr val="tx2"/>
          </a:solidFill>
          <a:latin typeface="Tahoma" pitchFamily="34" charset="0"/>
        </a:defRPr>
      </a:lvl7pPr>
      <a:lvl8pPr marL="1371600" algn="ctr" rtl="0" fontAlgn="base">
        <a:spcBef>
          <a:spcPct val="0"/>
        </a:spcBef>
        <a:spcAft>
          <a:spcPct val="0"/>
        </a:spcAft>
        <a:defRPr sz="4400">
          <a:solidFill>
            <a:schemeClr val="tx2"/>
          </a:solidFill>
          <a:latin typeface="Tahoma" pitchFamily="34" charset="0"/>
        </a:defRPr>
      </a:lvl8pPr>
      <a:lvl9pPr marL="1828800" algn="ctr"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spcBef>
                <a:spcPct val="0"/>
              </a:spcBef>
              <a:buFontTx/>
              <a:buNone/>
            </a:pPr>
            <a:endParaRPr lang="en-US" altLang="en-US" sz="1400" dirty="0" smtClean="0">
              <a:latin typeface="Times New Roman" panose="02020603050405020304" pitchFamily="18" charset="0"/>
              <a:cs typeface="Times New Roman" panose="02020603050405020304" pitchFamily="18" charset="0"/>
            </a:endParaRPr>
          </a:p>
        </p:txBody>
      </p:sp>
      <p:sp>
        <p:nvSpPr>
          <p:cNvPr id="169986" name="Text Box 2"/>
          <p:cNvSpPr txBox="1">
            <a:spLocks noChangeArrowheads="1"/>
          </p:cNvSpPr>
          <p:nvPr/>
        </p:nvSpPr>
        <p:spPr bwMode="auto">
          <a:xfrm>
            <a:off x="3870325" y="2393950"/>
            <a:ext cx="26066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eaLnBrk="1" hangingPunct="1">
              <a:spcBef>
                <a:spcPct val="0"/>
              </a:spcBef>
              <a:buFontTx/>
              <a:buNone/>
            </a:pPr>
            <a:endParaRPr lang="hr-HR" altLang="en-US" sz="1800"/>
          </a:p>
        </p:txBody>
      </p:sp>
      <p:sp>
        <p:nvSpPr>
          <p:cNvPr id="4100" name="Text Box 4"/>
          <p:cNvSpPr txBox="1">
            <a:spLocks noChangeArrowheads="1"/>
          </p:cNvSpPr>
          <p:nvPr/>
        </p:nvSpPr>
        <p:spPr bwMode="auto">
          <a:xfrm>
            <a:off x="152400" y="1981200"/>
            <a:ext cx="88392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ahoma" panose="020B0604030504040204" pitchFamily="34" charset="0"/>
              </a:defRPr>
            </a:lvl1pPr>
            <a:lvl2pPr marL="742950" indent="-285750">
              <a:spcBef>
                <a:spcPct val="20000"/>
              </a:spcBef>
              <a:buChar char="–"/>
              <a:defRPr sz="2800">
                <a:solidFill>
                  <a:schemeClr val="tx1"/>
                </a:solidFill>
                <a:latin typeface="Tahoma" panose="020B0604030504040204" pitchFamily="34" charset="0"/>
              </a:defRPr>
            </a:lvl2pPr>
            <a:lvl3pPr marL="1143000" indent="-228600">
              <a:spcBef>
                <a:spcPct val="20000"/>
              </a:spcBef>
              <a:buChar char="•"/>
              <a:defRPr sz="2400">
                <a:solidFill>
                  <a:schemeClr val="tx1"/>
                </a:solidFill>
                <a:latin typeface="Tahoma" panose="020B0604030504040204" pitchFamily="34" charset="0"/>
              </a:defRPr>
            </a:lvl3pPr>
            <a:lvl4pPr marL="1600200" indent="-228600">
              <a:spcBef>
                <a:spcPct val="20000"/>
              </a:spcBef>
              <a:buChar char="–"/>
              <a:defRPr sz="2000">
                <a:solidFill>
                  <a:schemeClr val="tx1"/>
                </a:solidFill>
                <a:latin typeface="Tahoma" panose="020B0604030504040204" pitchFamily="34" charset="0"/>
              </a:defRPr>
            </a:lvl4pPr>
            <a:lvl5pPr marL="2057400" indent="-228600">
              <a:spcBef>
                <a:spcPct val="20000"/>
              </a:spcBef>
              <a:buChar char="»"/>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har char="»"/>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har char="»"/>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har char="»"/>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har char="»"/>
              <a:defRPr sz="2000">
                <a:solidFill>
                  <a:schemeClr val="tx1"/>
                </a:solidFill>
                <a:latin typeface="Tahoma" panose="020B0604030504040204" pitchFamily="34" charset="0"/>
              </a:defRPr>
            </a:lvl9pPr>
          </a:lstStyle>
          <a:p>
            <a:pPr algn="ctr" eaLnBrk="1" hangingPunct="1">
              <a:spcBef>
                <a:spcPct val="0"/>
              </a:spcBef>
              <a:buFontTx/>
              <a:buNone/>
              <a:defRPr/>
            </a:pPr>
            <a:r>
              <a:rPr lang="en-GB" dirty="0" smtClean="0">
                <a:latin typeface="Times New Roman" panose="02020603050405020304" pitchFamily="18" charset="0"/>
                <a:cs typeface="Times New Roman" panose="02020603050405020304" pitchFamily="18" charset="0"/>
              </a:rPr>
              <a:t>Changing cyclicality and predictability of fiscal policies: how do they affect the conduct of monetary policy? </a:t>
            </a:r>
            <a:endParaRPr lang="en-GB" altLang="en-US" b="1" dirty="0" smtClean="0">
              <a:latin typeface="Times New Roman" panose="02020603050405020304" pitchFamily="18" charset="0"/>
              <a:cs typeface="Times New Roman" panose="02020603050405020304" pitchFamily="18" charset="0"/>
            </a:endParaRPr>
          </a:p>
        </p:txBody>
      </p:sp>
      <p:sp>
        <p:nvSpPr>
          <p:cNvPr id="169989" name="Text Box 5"/>
          <p:cNvSpPr txBox="1">
            <a:spLocks noChangeArrowheads="1"/>
          </p:cNvSpPr>
          <p:nvPr/>
        </p:nvSpPr>
        <p:spPr bwMode="auto">
          <a:xfrm>
            <a:off x="611560" y="4941168"/>
            <a:ext cx="7920880" cy="1692771"/>
          </a:xfrm>
          <a:prstGeom prst="rect">
            <a:avLst/>
          </a:prstGeom>
          <a:noFill/>
          <a:ln>
            <a:noFill/>
          </a:ln>
          <a:effectLst/>
          <a:extLst/>
        </p:spPr>
        <p:txBody>
          <a:bodyPr wrap="square">
            <a:spAutoFit/>
          </a:bodyPr>
          <a:lstStyle/>
          <a:p>
            <a:pPr algn="ctr">
              <a:defRPr/>
            </a:pPr>
            <a:r>
              <a:rPr lang="en-GB" sz="1600" dirty="0" smtClean="0">
                <a:latin typeface="Times New Roman" panose="02020603050405020304" pitchFamily="18" charset="0"/>
                <a:cs typeface="Times New Roman" panose="02020603050405020304" pitchFamily="18" charset="0"/>
              </a:rPr>
              <a:t>Geneva, September </a:t>
            </a:r>
            <a:r>
              <a:rPr lang="bs-Latn-BA" sz="1600" dirty="0" smtClean="0">
                <a:latin typeface="Times New Roman" panose="02020603050405020304" pitchFamily="18" charset="0"/>
                <a:cs typeface="Times New Roman" panose="02020603050405020304" pitchFamily="18" charset="0"/>
              </a:rPr>
              <a:t>27</a:t>
            </a:r>
            <a:r>
              <a:rPr lang="en-GB" sz="1600" dirty="0" err="1" smtClean="0">
                <a:latin typeface="Times New Roman" panose="02020603050405020304" pitchFamily="18" charset="0"/>
                <a:cs typeface="Times New Roman" panose="02020603050405020304" pitchFamily="18" charset="0"/>
              </a:rPr>
              <a:t>th</a:t>
            </a:r>
            <a:r>
              <a:rPr lang="en-GB" sz="1600" dirty="0" smtClean="0">
                <a:latin typeface="Times New Roman" panose="02020603050405020304" pitchFamily="18" charset="0"/>
                <a:cs typeface="Times New Roman" panose="02020603050405020304" pitchFamily="18" charset="0"/>
              </a:rPr>
              <a:t> 201</a:t>
            </a:r>
            <a:r>
              <a:rPr lang="bs-Latn-BA" sz="1600" dirty="0" smtClean="0">
                <a:latin typeface="Times New Roman" panose="02020603050405020304" pitchFamily="18" charset="0"/>
                <a:cs typeface="Times New Roman" panose="02020603050405020304" pitchFamily="18" charset="0"/>
              </a:rPr>
              <a:t>9</a:t>
            </a:r>
            <a:endParaRPr lang="en-GB" sz="1600" dirty="0" smtClean="0">
              <a:latin typeface="Times New Roman" panose="02020603050405020304" pitchFamily="18" charset="0"/>
              <a:cs typeface="Times New Roman" panose="02020603050405020304" pitchFamily="18" charset="0"/>
            </a:endParaRPr>
          </a:p>
          <a:p>
            <a:pPr algn="ctr">
              <a:defRPr/>
            </a:pPr>
            <a:r>
              <a:rPr lang="bs-Latn-BA" sz="1600" dirty="0">
                <a:latin typeface="Times New Roman" panose="02020603050405020304" pitchFamily="18" charset="0"/>
                <a:cs typeface="Times New Roman" panose="02020603050405020304" pitchFamily="18" charset="0"/>
              </a:rPr>
              <a:t>7</a:t>
            </a:r>
            <a:r>
              <a:rPr lang="en-GB" sz="1600" dirty="0" err="1" smtClean="0">
                <a:latin typeface="Times New Roman" panose="02020603050405020304" pitchFamily="18" charset="0"/>
                <a:cs typeface="Times New Roman" panose="02020603050405020304" pitchFamily="18" charset="0"/>
              </a:rPr>
              <a:t>th</a:t>
            </a:r>
            <a:r>
              <a:rPr lang="en-GB" sz="1600" dirty="0" smtClean="0">
                <a:latin typeface="Times New Roman" panose="02020603050405020304" pitchFamily="18" charset="0"/>
                <a:cs typeface="Times New Roman" panose="02020603050405020304" pitchFamily="18" charset="0"/>
              </a:rPr>
              <a:t> Annual Conference of the Bilateral Assistance and Capacity Building for Central Banks (BCC) Programme</a:t>
            </a:r>
            <a:endParaRPr lang="bs-Latn-BA" sz="1600" dirty="0" smtClean="0">
              <a:latin typeface="Times New Roman" panose="02020603050405020304" pitchFamily="18" charset="0"/>
              <a:cs typeface="Times New Roman" panose="02020603050405020304" pitchFamily="18" charset="0"/>
            </a:endParaRPr>
          </a:p>
          <a:p>
            <a:pPr algn="ctr">
              <a:defRPr/>
            </a:pPr>
            <a:endParaRPr lang="bs-Latn-BA" sz="1600" dirty="0" smtClean="0">
              <a:latin typeface="Times New Roman" panose="02020603050405020304" pitchFamily="18" charset="0"/>
              <a:cs typeface="Times New Roman" panose="02020603050405020304" pitchFamily="18" charset="0"/>
            </a:endParaRPr>
          </a:p>
          <a:p>
            <a:pPr algn="ctr">
              <a:defRPr/>
            </a:pPr>
            <a:r>
              <a:rPr lang="bs-Latn-BA" sz="1200" dirty="0">
                <a:latin typeface="Times New Roman" panose="02020603050405020304" pitchFamily="18" charset="0"/>
                <a:cs typeface="Times New Roman" panose="02020603050405020304" pitchFamily="18" charset="0"/>
              </a:rPr>
              <a:t>The views and opinions expressed in this presentation are those of the author, and do not necessarily reflect the position of the CBBH.</a:t>
            </a:r>
          </a:p>
          <a:p>
            <a:pPr algn="ctr">
              <a:defRPr/>
            </a:pPr>
            <a:endParaRPr lang="en-GB" sz="1600" dirty="0">
              <a:latin typeface="Times New Roman" panose="02020603050405020304" pitchFamily="18" charset="0"/>
              <a:cs typeface="Times New Roman" panose="02020603050405020304" pitchFamily="18" charset="0"/>
            </a:endParaRPr>
          </a:p>
        </p:txBody>
      </p:sp>
      <p:sp>
        <p:nvSpPr>
          <p:cNvPr id="4102" name="Line 6"/>
          <p:cNvSpPr>
            <a:spLocks noChangeShapeType="1"/>
          </p:cNvSpPr>
          <p:nvPr/>
        </p:nvSpPr>
        <p:spPr bwMode="auto">
          <a:xfrm>
            <a:off x="395288" y="3573463"/>
            <a:ext cx="8207375"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dirty="0"/>
          </a:p>
        </p:txBody>
      </p:sp>
      <p:sp>
        <p:nvSpPr>
          <p:cNvPr id="4103" name="Line 7"/>
          <p:cNvSpPr>
            <a:spLocks noChangeShapeType="1"/>
          </p:cNvSpPr>
          <p:nvPr/>
        </p:nvSpPr>
        <p:spPr bwMode="auto">
          <a:xfrm>
            <a:off x="2411413" y="4653136"/>
            <a:ext cx="46101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dirty="0"/>
          </a:p>
        </p:txBody>
      </p:sp>
      <p:sp>
        <p:nvSpPr>
          <p:cNvPr id="169992" name="Text Box 8"/>
          <p:cNvSpPr txBox="1">
            <a:spLocks noChangeArrowheads="1"/>
          </p:cNvSpPr>
          <p:nvPr/>
        </p:nvSpPr>
        <p:spPr bwMode="auto">
          <a:xfrm>
            <a:off x="1638300" y="3949699"/>
            <a:ext cx="5867400" cy="523875"/>
          </a:xfrm>
          <a:prstGeom prst="rect">
            <a:avLst/>
          </a:prstGeom>
          <a:noFill/>
          <a:ln>
            <a:noFill/>
          </a:ln>
          <a:effectLst/>
          <a:extLst/>
        </p:spPr>
        <p:txBody>
          <a:bodyPr>
            <a:spAutoFit/>
          </a:bodyPr>
          <a:lstStyle/>
          <a:p>
            <a:pPr algn="ctr">
              <a:defRPr/>
            </a:pPr>
            <a:r>
              <a:rPr lang="bs-Latn-BA" sz="2800" dirty="0" smtClean="0">
                <a:latin typeface="Times New Roman" panose="02020603050405020304" pitchFamily="18" charset="0"/>
                <a:cs typeface="Times New Roman" panose="02020603050405020304" pitchFamily="18" charset="0"/>
              </a:rPr>
              <a:t>Belma Čolaković</a:t>
            </a:r>
            <a:endParaRPr lang="bs-Latn-BA" sz="2800" dirty="0">
              <a:latin typeface="Times New Roman" panose="02020603050405020304" pitchFamily="18" charset="0"/>
              <a:cs typeface="Times New Roman" panose="02020603050405020304" pitchFamily="18"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1699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6"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008112"/>
          </a:xfrm>
          <a:solidFill>
            <a:schemeClr val="accent6">
              <a:lumMod val="40000"/>
              <a:lumOff val="60000"/>
            </a:schemeClr>
          </a:solidFill>
        </p:spPr>
        <p:txBody>
          <a:bodyPr/>
          <a:lstStyle/>
          <a:p>
            <a:pPr algn="l"/>
            <a:r>
              <a:rPr lang="en-GB" sz="3200" dirty="0" smtClean="0">
                <a:latin typeface="Times New Roman" panose="02020603050405020304" pitchFamily="18" charset="0"/>
                <a:cs typeface="Times New Roman" panose="02020603050405020304" pitchFamily="18" charset="0"/>
              </a:rPr>
              <a:t>Various a</a:t>
            </a:r>
            <a:r>
              <a:rPr lang="en-GB" sz="3200" dirty="0" smtClean="0">
                <a:latin typeface="Times New Roman" panose="02020603050405020304" pitchFamily="18" charset="0"/>
                <a:cs typeface="Times New Roman" panose="02020603050405020304" pitchFamily="18" charset="0"/>
              </a:rPr>
              <a:t>spects of fiscal policy</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412776"/>
            <a:ext cx="8229600" cy="4832449"/>
          </a:xfrm>
        </p:spPr>
        <p:txBody>
          <a:bodyPr/>
          <a:lstStyle/>
          <a:p>
            <a:r>
              <a:rPr lang="en-GB" sz="2800" dirty="0" smtClean="0">
                <a:latin typeface="Times New Roman" panose="02020603050405020304" pitchFamily="18" charset="0"/>
                <a:cs typeface="Times New Roman" panose="02020603050405020304" pitchFamily="18" charset="0"/>
              </a:rPr>
              <a:t>Functionally: </a:t>
            </a:r>
            <a:r>
              <a:rPr lang="en-GB" sz="2800" dirty="0" smtClean="0">
                <a:latin typeface="Times New Roman" panose="02020603050405020304" pitchFamily="18" charset="0"/>
                <a:cs typeface="Times New Roman" panose="02020603050405020304" pitchFamily="18" charset="0"/>
              </a:rPr>
              <a:t>to allocate, to distribute, to stabilize.</a:t>
            </a:r>
          </a:p>
          <a:p>
            <a:r>
              <a:rPr lang="en-GB" sz="2800" dirty="0" smtClean="0">
                <a:latin typeface="Times New Roman" panose="02020603050405020304" pitchFamily="18" charset="0"/>
                <a:cs typeface="Times New Roman" panose="02020603050405020304" pitchFamily="18" charset="0"/>
              </a:rPr>
              <a:t>Short vs long term focus</a:t>
            </a:r>
          </a:p>
          <a:p>
            <a:r>
              <a:rPr lang="en-GB" sz="2800" dirty="0" smtClean="0">
                <a:latin typeface="Times New Roman" panose="02020603050405020304" pitchFamily="18" charset="0"/>
                <a:cs typeface="Times New Roman" panose="02020603050405020304" pitchFamily="18" charset="0"/>
              </a:rPr>
              <a:t>Are there in place, and how strong are the automatic stabilizers</a:t>
            </a:r>
          </a:p>
          <a:p>
            <a:r>
              <a:rPr lang="en-GB" sz="2800" dirty="0" smtClean="0">
                <a:latin typeface="Times New Roman" panose="02020603050405020304" pitchFamily="18" charset="0"/>
                <a:cs typeface="Times New Roman" panose="02020603050405020304" pitchFamily="18" charset="0"/>
              </a:rPr>
              <a:t>But, in the essence, the ability of fiscal sector to influence economic activity depends on the fiscal space, i.e. on the ability of government to engage additional sources of financing at reasonable cost, or its ability to change the priorities and the levels of current expenditures. </a:t>
            </a:r>
            <a:endParaRPr lang="en-GB" sz="24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D9FF9B66-F72D-4D97-9E0B-BA06C242AA83}" type="slidenum">
              <a:rPr lang="en-US" smtClean="0">
                <a:latin typeface="Times New Roman" panose="02020603050405020304" pitchFamily="18" charset="0"/>
                <a:cs typeface="Times New Roman" panose="02020603050405020304" pitchFamily="18" charset="0"/>
              </a:rPr>
              <a:pPr>
                <a:defRPr/>
              </a:pPr>
              <a:t>2</a:t>
            </a:fld>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33339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008112"/>
          </a:xfrm>
          <a:solidFill>
            <a:schemeClr val="accent6">
              <a:lumMod val="40000"/>
              <a:lumOff val="60000"/>
            </a:schemeClr>
          </a:solidFill>
        </p:spPr>
        <p:txBody>
          <a:bodyPr/>
          <a:lstStyle/>
          <a:p>
            <a:pPr algn="l"/>
            <a:r>
              <a:rPr lang="en-GB" sz="3200" dirty="0" smtClean="0">
                <a:latin typeface="Times New Roman" panose="02020603050405020304" pitchFamily="18" charset="0"/>
                <a:cs typeface="Times New Roman" panose="02020603050405020304" pitchFamily="18" charset="0"/>
              </a:rPr>
              <a:t>The level of discretion matters when estimating the potential fiscal space </a:t>
            </a:r>
            <a:endParaRPr lang="en-GB" sz="3200" dirty="0">
              <a:latin typeface="Times New Roman" panose="02020603050405020304" pitchFamily="18" charset="0"/>
              <a:cs typeface="Times New Roman" panose="02020603050405020304" pitchFamily="18" charset="0"/>
            </a:endParaRP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2060847"/>
            <a:ext cx="8229600" cy="3818965"/>
          </a:xfrm>
        </p:spPr>
      </p:pic>
      <p:sp>
        <p:nvSpPr>
          <p:cNvPr id="4" name="Slide Number Placeholder 3"/>
          <p:cNvSpPr>
            <a:spLocks noGrp="1"/>
          </p:cNvSpPr>
          <p:nvPr>
            <p:ph type="sldNum" sz="quarter" idx="12"/>
          </p:nvPr>
        </p:nvSpPr>
        <p:spPr/>
        <p:txBody>
          <a:bodyPr/>
          <a:lstStyle/>
          <a:p>
            <a:pPr>
              <a:defRPr/>
            </a:pPr>
            <a:fld id="{D9FF9B66-F72D-4D97-9E0B-BA06C242AA83}" type="slidenum">
              <a:rPr lang="en-US" smtClean="0">
                <a:latin typeface="Times New Roman" panose="02020603050405020304" pitchFamily="18" charset="0"/>
                <a:cs typeface="Times New Roman" panose="02020603050405020304" pitchFamily="18" charset="0"/>
              </a:rPr>
              <a:pPr>
                <a:defRPr/>
              </a:pPr>
              <a:t>3</a:t>
            </a:fld>
            <a:endParaRPr lang="en-US" dirty="0">
              <a:latin typeface="Times New Roman" panose="02020603050405020304" pitchFamily="18" charset="0"/>
              <a:cs typeface="Times New Roman" panose="02020603050405020304" pitchFamily="18" charset="0"/>
            </a:endParaRPr>
          </a:p>
        </p:txBody>
      </p:sp>
      <p:sp>
        <p:nvSpPr>
          <p:cNvPr id="7" name="TextBox 6"/>
          <p:cNvSpPr txBox="1"/>
          <p:nvPr/>
        </p:nvSpPr>
        <p:spPr>
          <a:xfrm>
            <a:off x="445282" y="1433824"/>
            <a:ext cx="8075240" cy="523220"/>
          </a:xfrm>
          <a:prstGeom prst="rect">
            <a:avLst/>
          </a:prstGeom>
          <a:noFill/>
        </p:spPr>
        <p:txBody>
          <a:bodyPr wrap="square" rtlCol="0">
            <a:spAutoFit/>
          </a:bodyPr>
          <a:lstStyle/>
          <a:p>
            <a:r>
              <a:rPr lang="bs-Latn-BA" sz="2800" dirty="0" smtClean="0">
                <a:latin typeface="Times New Roman" panose="02020603050405020304" pitchFamily="18" charset="0"/>
                <a:cs typeface="Times New Roman" panose="02020603050405020304" pitchFamily="18" charset="0"/>
              </a:rPr>
              <a:t>National fiscal rules in the euro area</a:t>
            </a:r>
            <a:endParaRPr lang="en-GB" sz="28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445282" y="6093296"/>
            <a:ext cx="8075240" cy="338554"/>
          </a:xfrm>
          <a:prstGeom prst="rect">
            <a:avLst/>
          </a:prstGeom>
          <a:noFill/>
        </p:spPr>
        <p:txBody>
          <a:bodyPr wrap="square" rtlCol="0">
            <a:spAutoFit/>
          </a:bodyPr>
          <a:lstStyle/>
          <a:p>
            <a:r>
              <a:rPr lang="bs-Latn-BA" sz="1600" dirty="0" smtClean="0">
                <a:latin typeface="Times New Roman" panose="02020603050405020304" pitchFamily="18" charset="0"/>
                <a:cs typeface="Times New Roman" panose="02020603050405020304" pitchFamily="18" charset="0"/>
              </a:rPr>
              <a:t>Taken </a:t>
            </a:r>
            <a:r>
              <a:rPr lang="bs-Latn-BA" sz="1600" dirty="0">
                <a:latin typeface="Times New Roman" panose="02020603050405020304" pitchFamily="18" charset="0"/>
                <a:cs typeface="Times New Roman" panose="02020603050405020304" pitchFamily="18" charset="0"/>
              </a:rPr>
              <a:t>from </a:t>
            </a:r>
            <a:r>
              <a:rPr lang="en-GB" sz="1600" dirty="0">
                <a:latin typeface="Times New Roman" panose="02020603050405020304" pitchFamily="18" charset="0"/>
                <a:cs typeface="Times New Roman" panose="02020603050405020304" pitchFamily="18" charset="0"/>
              </a:rPr>
              <a:t>ECB Economic Bulletin, Issue </a:t>
            </a:r>
            <a:r>
              <a:rPr lang="en-GB" sz="1600" dirty="0" smtClean="0">
                <a:latin typeface="Times New Roman" panose="02020603050405020304" pitchFamily="18" charset="0"/>
                <a:cs typeface="Times New Roman" panose="02020603050405020304" pitchFamily="18" charset="0"/>
              </a:rPr>
              <a:t>3/2019</a:t>
            </a:r>
            <a:r>
              <a:rPr lang="bs-Latn-BA" sz="1600" dirty="0" smtClean="0">
                <a:latin typeface="Times New Roman" panose="02020603050405020304" pitchFamily="18" charset="0"/>
                <a:cs typeface="Times New Roman" panose="02020603050405020304" pitchFamily="18" charset="0"/>
              </a:rPr>
              <a:t>, the article </a:t>
            </a:r>
            <a:r>
              <a:rPr lang="bs-Latn-BA" sz="1600" dirty="0">
                <a:latin typeface="Times New Roman" panose="02020603050405020304" pitchFamily="18" charset="0"/>
                <a:cs typeface="Times New Roman" panose="02020603050405020304" pitchFamily="18" charset="0"/>
              </a:rPr>
              <a:t>by </a:t>
            </a:r>
            <a:r>
              <a:rPr lang="de-DE" sz="1600" dirty="0">
                <a:latin typeface="Times New Roman" panose="02020603050405020304" pitchFamily="18" charset="0"/>
                <a:cs typeface="Times New Roman" panose="02020603050405020304" pitchFamily="18" charset="0"/>
              </a:rPr>
              <a:t>Leiner-Killinger </a:t>
            </a:r>
            <a:r>
              <a:rPr lang="de-DE" sz="1600" dirty="0">
                <a:latin typeface="Times New Roman" panose="02020603050405020304" pitchFamily="18" charset="0"/>
                <a:cs typeface="Times New Roman" panose="02020603050405020304" pitchFamily="18" charset="0"/>
              </a:rPr>
              <a:t>and </a:t>
            </a:r>
            <a:r>
              <a:rPr lang="de-DE" sz="1600" dirty="0">
                <a:latin typeface="Times New Roman" panose="02020603050405020304" pitchFamily="18" charset="0"/>
                <a:cs typeface="Times New Roman" panose="02020603050405020304" pitchFamily="18" charset="0"/>
              </a:rPr>
              <a:t>Nerlich</a:t>
            </a:r>
            <a:r>
              <a:rPr lang="en-GB" sz="1600" dirty="0">
                <a:latin typeface="Times New Roman" panose="02020603050405020304" pitchFamily="18" charset="0"/>
                <a:cs typeface="Times New Roman" panose="02020603050405020304" pitchFamily="18" charset="0"/>
              </a:rPr>
              <a:t>.</a:t>
            </a:r>
            <a:endParaRPr lang="en-GB"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459117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008112"/>
          </a:xfrm>
          <a:solidFill>
            <a:schemeClr val="accent6">
              <a:lumMod val="40000"/>
              <a:lumOff val="60000"/>
            </a:schemeClr>
          </a:solidFill>
        </p:spPr>
        <p:txBody>
          <a:bodyPr/>
          <a:lstStyle/>
          <a:p>
            <a:pPr algn="l"/>
            <a:r>
              <a:rPr lang="en-GB" sz="3200" dirty="0" smtClean="0">
                <a:latin typeface="Times New Roman" panose="02020603050405020304" pitchFamily="18" charset="0"/>
                <a:cs typeface="Times New Roman" panose="02020603050405020304" pitchFamily="18" charset="0"/>
              </a:rPr>
              <a:t>The effect of fiscal stimulus could be largely unknown ex ante</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412776"/>
            <a:ext cx="8229600" cy="4832449"/>
          </a:xfrm>
        </p:spPr>
        <p:txBody>
          <a:bodyPr/>
          <a:lstStyle/>
          <a:p>
            <a:r>
              <a:rPr lang="en-GB" sz="2800" dirty="0" smtClean="0">
                <a:latin typeface="Times New Roman" panose="02020603050405020304" pitchFamily="18" charset="0"/>
                <a:cs typeface="Times New Roman" panose="02020603050405020304" pitchFamily="18" charset="0"/>
              </a:rPr>
              <a:t>The intensity of the effect of fiscal policy, the fiscal multiplier, will be conditional on several factors, in addition to the level of stimulus</a:t>
            </a:r>
            <a:r>
              <a:rPr lang="en-GB" sz="2800" dirty="0" smtClean="0">
                <a:latin typeface="Times New Roman" panose="02020603050405020304" pitchFamily="18" charset="0"/>
                <a:cs typeface="Times New Roman" panose="02020603050405020304" pitchFamily="18" charset="0"/>
              </a:rPr>
              <a:t>.</a:t>
            </a:r>
          </a:p>
          <a:p>
            <a:pPr lvl="1"/>
            <a:r>
              <a:rPr lang="en-GB" sz="2400" dirty="0" smtClean="0">
                <a:latin typeface="Times New Roman" panose="02020603050405020304" pitchFamily="18" charset="0"/>
                <a:cs typeface="Times New Roman" panose="02020603050405020304" pitchFamily="18" charset="0"/>
              </a:rPr>
              <a:t>Leakages in the system;</a:t>
            </a:r>
          </a:p>
          <a:p>
            <a:pPr lvl="1"/>
            <a:r>
              <a:rPr lang="en-GB" sz="2400" dirty="0" smtClean="0">
                <a:latin typeface="Times New Roman" panose="02020603050405020304" pitchFamily="18" charset="0"/>
                <a:cs typeface="Times New Roman" panose="02020603050405020304" pitchFamily="18" charset="0"/>
              </a:rPr>
              <a:t>Monetary conditions;</a:t>
            </a:r>
          </a:p>
          <a:p>
            <a:pPr lvl="1"/>
            <a:r>
              <a:rPr lang="en-GB" sz="2400" dirty="0" smtClean="0">
                <a:latin typeface="Times New Roman" panose="02020603050405020304" pitchFamily="18" charset="0"/>
                <a:cs typeface="Times New Roman" panose="02020603050405020304" pitchFamily="18" charset="0"/>
              </a:rPr>
              <a:t>Potential concerns regarding budget and debt sustainability;</a:t>
            </a:r>
          </a:p>
          <a:p>
            <a:pPr lvl="1"/>
            <a:r>
              <a:rPr lang="en-GB" sz="2400" dirty="0" smtClean="0">
                <a:latin typeface="Times New Roman" panose="02020603050405020304" pitchFamily="18" charset="0"/>
                <a:cs typeface="Times New Roman" panose="02020603050405020304" pitchFamily="18" charset="0"/>
              </a:rPr>
              <a:t>Timing of government stimulus;</a:t>
            </a:r>
          </a:p>
          <a:p>
            <a:pPr lvl="1"/>
            <a:r>
              <a:rPr lang="en-GB" sz="2400" dirty="0" smtClean="0">
                <a:latin typeface="Times New Roman" panose="02020603050405020304" pitchFamily="18" charset="0"/>
                <a:cs typeface="Times New Roman" panose="02020603050405020304" pitchFamily="18" charset="0"/>
              </a:rPr>
              <a:t>Type of government stimulus. </a:t>
            </a:r>
          </a:p>
        </p:txBody>
      </p:sp>
      <p:sp>
        <p:nvSpPr>
          <p:cNvPr id="4" name="Slide Number Placeholder 3"/>
          <p:cNvSpPr>
            <a:spLocks noGrp="1"/>
          </p:cNvSpPr>
          <p:nvPr>
            <p:ph type="sldNum" sz="quarter" idx="12"/>
          </p:nvPr>
        </p:nvSpPr>
        <p:spPr/>
        <p:txBody>
          <a:bodyPr/>
          <a:lstStyle/>
          <a:p>
            <a:pPr>
              <a:defRPr/>
            </a:pPr>
            <a:fld id="{D9FF9B66-F72D-4D97-9E0B-BA06C242AA83}" type="slidenum">
              <a:rPr lang="en-US" smtClean="0">
                <a:latin typeface="Times New Roman" panose="02020603050405020304" pitchFamily="18" charset="0"/>
                <a:cs typeface="Times New Roman" panose="02020603050405020304" pitchFamily="18" charset="0"/>
              </a:rPr>
              <a:pPr>
                <a:defRPr/>
              </a:pPr>
              <a:t>4</a:t>
            </a:fld>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77001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008112"/>
          </a:xfrm>
          <a:solidFill>
            <a:schemeClr val="accent6">
              <a:lumMod val="40000"/>
              <a:lumOff val="60000"/>
            </a:schemeClr>
          </a:solidFill>
        </p:spPr>
        <p:txBody>
          <a:bodyPr/>
          <a:lstStyle/>
          <a:p>
            <a:pPr algn="l"/>
            <a:r>
              <a:rPr lang="en-GB" sz="3200" dirty="0" smtClean="0">
                <a:latin typeface="Times New Roman" panose="02020603050405020304" pitchFamily="18" charset="0"/>
                <a:cs typeface="Times New Roman" panose="02020603050405020304" pitchFamily="18" charset="0"/>
              </a:rPr>
              <a:t>The lags matter, and how much do we really know about the government finance </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412776"/>
            <a:ext cx="8229600" cy="4832449"/>
          </a:xfrm>
        </p:spPr>
        <p:txBody>
          <a:bodyPr/>
          <a:lstStyle/>
          <a:p>
            <a:r>
              <a:rPr lang="en-GB" sz="2800" dirty="0" smtClean="0">
                <a:latin typeface="Times New Roman" panose="02020603050405020304" pitchFamily="18" charset="0"/>
                <a:cs typeface="Times New Roman" panose="02020603050405020304" pitchFamily="18" charset="0"/>
              </a:rPr>
              <a:t>Statutory framework</a:t>
            </a:r>
          </a:p>
          <a:p>
            <a:pPr lvl="1"/>
            <a:r>
              <a:rPr lang="en-GB" sz="2400" dirty="0" smtClean="0">
                <a:latin typeface="Times New Roman" panose="02020603050405020304" pitchFamily="18" charset="0"/>
                <a:cs typeface="Times New Roman" panose="02020603050405020304" pitchFamily="18" charset="0"/>
              </a:rPr>
              <a:t>Statistical lag</a:t>
            </a:r>
          </a:p>
          <a:p>
            <a:pPr lvl="1"/>
            <a:r>
              <a:rPr lang="en-GB" sz="2400" dirty="0" smtClean="0">
                <a:latin typeface="Times New Roman" panose="02020603050405020304" pitchFamily="18" charset="0"/>
                <a:cs typeface="Times New Roman" panose="02020603050405020304" pitchFamily="18" charset="0"/>
              </a:rPr>
              <a:t>Legislative lag</a:t>
            </a:r>
          </a:p>
          <a:p>
            <a:pPr lvl="1"/>
            <a:r>
              <a:rPr lang="en-GB" sz="2400" dirty="0" smtClean="0">
                <a:latin typeface="Times New Roman" panose="02020603050405020304" pitchFamily="18" charset="0"/>
                <a:cs typeface="Times New Roman" panose="02020603050405020304" pitchFamily="18" charset="0"/>
              </a:rPr>
              <a:t>Implementation or transmission lag</a:t>
            </a:r>
          </a:p>
          <a:p>
            <a:pPr lvl="1"/>
            <a:r>
              <a:rPr lang="en-GB" sz="2400" dirty="0" smtClean="0">
                <a:latin typeface="Times New Roman" panose="02020603050405020304" pitchFamily="18" charset="0"/>
                <a:cs typeface="Times New Roman" panose="02020603050405020304" pitchFamily="18" charset="0"/>
              </a:rPr>
              <a:t>Time for the effects to show up</a:t>
            </a:r>
          </a:p>
          <a:p>
            <a:pPr lvl="1"/>
            <a:endParaRPr lang="en-GB" sz="2400" dirty="0" smtClean="0">
              <a:latin typeface="Times New Roman" panose="02020603050405020304" pitchFamily="18" charset="0"/>
              <a:cs typeface="Times New Roman" panose="02020603050405020304" pitchFamily="18" charset="0"/>
            </a:endParaRPr>
          </a:p>
          <a:p>
            <a:r>
              <a:rPr lang="en-GB" sz="2800" dirty="0" smtClean="0">
                <a:latin typeface="Times New Roman" panose="02020603050405020304" pitchFamily="18" charset="0"/>
                <a:cs typeface="Times New Roman" panose="02020603050405020304" pitchFamily="18" charset="0"/>
              </a:rPr>
              <a:t>How large is the government sector</a:t>
            </a:r>
          </a:p>
          <a:p>
            <a:pPr lvl="1"/>
            <a:r>
              <a:rPr lang="en-GB" sz="2000" dirty="0" smtClean="0">
                <a:latin typeface="Times New Roman" panose="02020603050405020304" pitchFamily="18" charset="0"/>
                <a:cs typeface="Times New Roman" panose="02020603050405020304" pitchFamily="18" charset="0"/>
              </a:rPr>
              <a:t>Are there arrears?</a:t>
            </a:r>
          </a:p>
          <a:p>
            <a:pPr lvl="1"/>
            <a:r>
              <a:rPr lang="en-GB" sz="2000" dirty="0" smtClean="0">
                <a:latin typeface="Times New Roman" panose="02020603050405020304" pitchFamily="18" charset="0"/>
                <a:cs typeface="Times New Roman" panose="02020603050405020304" pitchFamily="18" charset="0"/>
              </a:rPr>
              <a:t>Contingent liabilities?</a:t>
            </a:r>
          </a:p>
          <a:p>
            <a:pPr lvl="1"/>
            <a:r>
              <a:rPr lang="en-GB" sz="2000" dirty="0" smtClean="0">
                <a:latin typeface="Times New Roman" panose="02020603050405020304" pitchFamily="18" charset="0"/>
                <a:cs typeface="Times New Roman" panose="02020603050405020304" pitchFamily="18" charset="0"/>
              </a:rPr>
              <a:t>Are SOEs included?</a:t>
            </a:r>
          </a:p>
          <a:p>
            <a:pPr lvl="1"/>
            <a:r>
              <a:rPr lang="en-GB" sz="2000" dirty="0" smtClean="0">
                <a:latin typeface="Times New Roman" panose="02020603050405020304" pitchFamily="18" charset="0"/>
                <a:cs typeface="Times New Roman" panose="02020603050405020304" pitchFamily="18" charset="0"/>
              </a:rPr>
              <a:t>The role of the state as the employer.</a:t>
            </a:r>
          </a:p>
        </p:txBody>
      </p:sp>
      <p:sp>
        <p:nvSpPr>
          <p:cNvPr id="4" name="Slide Number Placeholder 3"/>
          <p:cNvSpPr>
            <a:spLocks noGrp="1"/>
          </p:cNvSpPr>
          <p:nvPr>
            <p:ph type="sldNum" sz="quarter" idx="12"/>
          </p:nvPr>
        </p:nvSpPr>
        <p:spPr/>
        <p:txBody>
          <a:bodyPr/>
          <a:lstStyle/>
          <a:p>
            <a:pPr>
              <a:defRPr/>
            </a:pPr>
            <a:fld id="{D9FF9B66-F72D-4D97-9E0B-BA06C242AA83}" type="slidenum">
              <a:rPr lang="en-US" smtClean="0"/>
              <a:pPr>
                <a:defRPr/>
              </a:pPr>
              <a:t>5</a:t>
            </a:fld>
            <a:endParaRPr lang="en-US" dirty="0"/>
          </a:p>
        </p:txBody>
      </p:sp>
    </p:spTree>
    <p:extLst>
      <p:ext uri="{BB962C8B-B14F-4D97-AF65-F5344CB8AC3E}">
        <p14:creationId xmlns:p14="http://schemas.microsoft.com/office/powerpoint/2010/main" val="20410314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008112"/>
          </a:xfrm>
          <a:solidFill>
            <a:schemeClr val="accent6">
              <a:lumMod val="40000"/>
              <a:lumOff val="60000"/>
            </a:schemeClr>
          </a:solidFill>
        </p:spPr>
        <p:txBody>
          <a:bodyPr/>
          <a:lstStyle/>
          <a:p>
            <a:pPr algn="l"/>
            <a:r>
              <a:rPr lang="en-GB" sz="3200" dirty="0" smtClean="0">
                <a:latin typeface="Times New Roman" panose="02020603050405020304" pitchFamily="18" charset="0"/>
                <a:cs typeface="Times New Roman" panose="02020603050405020304" pitchFamily="18" charset="0"/>
              </a:rPr>
              <a:t>Fiscal space in BH</a:t>
            </a:r>
            <a:endParaRPr lang="en-GB" sz="3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D9FF9B66-F72D-4D97-9E0B-BA06C242AA83}" type="slidenum">
              <a:rPr lang="en-US" smtClean="0">
                <a:latin typeface="Times New Roman" panose="02020603050405020304" pitchFamily="18" charset="0"/>
                <a:cs typeface="Times New Roman" panose="02020603050405020304" pitchFamily="18" charset="0"/>
              </a:rPr>
              <a:pPr>
                <a:defRPr/>
              </a:pPr>
              <a:t>6</a:t>
            </a:fld>
            <a:endParaRPr lang="en-US" dirty="0">
              <a:latin typeface="Times New Roman" panose="02020603050405020304" pitchFamily="18" charset="0"/>
              <a:cs typeface="Times New Roman" panose="02020603050405020304" pitchFamily="18" charset="0"/>
            </a:endParaRP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235090042"/>
              </p:ext>
            </p:extLst>
          </p:nvPr>
        </p:nvGraphicFramePr>
        <p:xfrm>
          <a:off x="457200" y="1628775"/>
          <a:ext cx="8167936" cy="3892371"/>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457200" y="5528240"/>
            <a:ext cx="2818656" cy="276999"/>
          </a:xfrm>
          <a:prstGeom prst="rect">
            <a:avLst/>
          </a:prstGeom>
          <a:noFill/>
        </p:spPr>
        <p:txBody>
          <a:bodyPr wrap="square" rtlCol="0">
            <a:spAutoFit/>
          </a:bodyPr>
          <a:lstStyle/>
          <a:p>
            <a:r>
              <a:rPr lang="bs-Latn-BA" sz="1200" dirty="0" smtClean="0">
                <a:latin typeface="Times New Roman" panose="02020603050405020304" pitchFamily="18" charset="0"/>
                <a:cs typeface="Times New Roman" panose="02020603050405020304" pitchFamily="18" charset="0"/>
              </a:rPr>
              <a:t>Source: CBBH, BHAS.</a:t>
            </a:r>
            <a:endParaRPr lang="en-GB" sz="1200"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368398" y="5737145"/>
            <a:ext cx="8507288" cy="1200329"/>
          </a:xfrm>
          <a:prstGeom prst="rect">
            <a:avLst/>
          </a:prstGeom>
          <a:noFill/>
        </p:spPr>
        <p:txBody>
          <a:bodyPr wrap="square" rtlCol="0">
            <a:spAutoFit/>
          </a:bodyPr>
          <a:lstStyle/>
          <a:p>
            <a:r>
              <a:rPr lang="bs-Latn-BA" dirty="0" smtClean="0">
                <a:latin typeface="Times New Roman" panose="02020603050405020304" pitchFamily="18" charset="0"/>
                <a:cs typeface="Times New Roman" panose="02020603050405020304" pitchFamily="18" charset="0"/>
              </a:rPr>
              <a:t>Six fiscal rules, all prescribed by the law (</a:t>
            </a:r>
            <a:r>
              <a:rPr lang="en-GB" dirty="0">
                <a:latin typeface="Times New Roman" panose="02020603050405020304" pitchFamily="18" charset="0"/>
                <a:cs typeface="Times New Roman" panose="02020603050405020304" pitchFamily="18" charset="0"/>
              </a:rPr>
              <a:t>Law on Borrowing, Debt and Guarantees in BiH; Law on Settlement of Liabilities from Foreign Currency Deposit Savings; Law on Debt, Borrowing and Guarantees in </a:t>
            </a:r>
            <a:r>
              <a:rPr lang="en-GB" dirty="0" err="1">
                <a:latin typeface="Times New Roman" panose="02020603050405020304" pitchFamily="18" charset="0"/>
                <a:cs typeface="Times New Roman" panose="02020603050405020304" pitchFamily="18" charset="0"/>
              </a:rPr>
              <a:t>FBiH</a:t>
            </a:r>
            <a:r>
              <a:rPr lang="en-GB" dirty="0">
                <a:latin typeface="Times New Roman" panose="02020603050405020304" pitchFamily="18" charset="0"/>
                <a:cs typeface="Times New Roman" panose="02020603050405020304" pitchFamily="18" charset="0"/>
              </a:rPr>
              <a:t>; Law on Borrowing, Debt and Guarantees in RS; and Law on Internal Debt of DB</a:t>
            </a:r>
            <a:r>
              <a:rPr lang="bs-Latn-BA" dirty="0" smtClean="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3391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008112"/>
          </a:xfrm>
          <a:solidFill>
            <a:schemeClr val="accent6">
              <a:lumMod val="40000"/>
              <a:lumOff val="60000"/>
            </a:schemeClr>
          </a:solidFill>
        </p:spPr>
        <p:txBody>
          <a:bodyPr/>
          <a:lstStyle/>
          <a:p>
            <a:pPr algn="l"/>
            <a:r>
              <a:rPr lang="en-GB" sz="3200" dirty="0" smtClean="0">
                <a:latin typeface="Times New Roman" panose="02020603050405020304" pitchFamily="18" charset="0"/>
                <a:cs typeface="Times New Roman" panose="02020603050405020304" pitchFamily="18" charset="0"/>
              </a:rPr>
              <a:t>The role of central banks</a:t>
            </a:r>
            <a:endParaRPr lang="en-GB" sz="3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D9FF9B66-F72D-4D97-9E0B-BA06C242AA83}" type="slidenum">
              <a:rPr lang="en-US" smtClean="0"/>
              <a:pPr>
                <a:defRPr/>
              </a:pPr>
              <a:t>7</a:t>
            </a:fld>
            <a:endParaRPr lang="en-US" dirty="0"/>
          </a:p>
        </p:txBody>
      </p:sp>
      <p:sp>
        <p:nvSpPr>
          <p:cNvPr id="3" name="Content Placeholder 2"/>
          <p:cNvSpPr>
            <a:spLocks noGrp="1"/>
          </p:cNvSpPr>
          <p:nvPr>
            <p:ph idx="1"/>
          </p:nvPr>
        </p:nvSpPr>
        <p:spPr/>
        <p:txBody>
          <a:bodyPr/>
          <a:lstStyle/>
          <a:p>
            <a:r>
              <a:rPr lang="en-GB" sz="2400" dirty="0" smtClean="0">
                <a:latin typeface="Times New Roman" panose="02020603050405020304" pitchFamily="18" charset="0"/>
                <a:cs typeface="Times New Roman" panose="02020603050405020304" pitchFamily="18" charset="0"/>
              </a:rPr>
              <a:t>Should central banks stabilize the economy?</a:t>
            </a:r>
          </a:p>
          <a:p>
            <a:r>
              <a:rPr lang="en-GB" sz="2400" dirty="0" smtClean="0">
                <a:latin typeface="Times New Roman" panose="02020603050405020304" pitchFamily="18" charset="0"/>
                <a:cs typeface="Times New Roman" panose="02020603050405020304" pitchFamily="18" charset="0"/>
              </a:rPr>
              <a:t>Can monetary policy affect the real aggregate output in a systematic and efficient manner, both in short and long run?</a:t>
            </a:r>
          </a:p>
          <a:p>
            <a:r>
              <a:rPr lang="en-GB" sz="2400" dirty="0" smtClean="0">
                <a:latin typeface="Times New Roman" panose="02020603050405020304" pitchFamily="18" charset="0"/>
                <a:cs typeface="Times New Roman" panose="02020603050405020304" pitchFamily="18" charset="0"/>
              </a:rPr>
              <a:t>Can central bank stabilize cyclical fluctuations without stepping over its legally prescribed mandate?</a:t>
            </a:r>
          </a:p>
          <a:p>
            <a:r>
              <a:rPr lang="en-GB" sz="2400" dirty="0" smtClean="0">
                <a:latin typeface="Times New Roman" panose="02020603050405020304" pitchFamily="18" charset="0"/>
                <a:cs typeface="Times New Roman" panose="02020603050405020304" pitchFamily="18" charset="0"/>
              </a:rPr>
              <a:t>Is it better to run the monetary policy with a large discretionary space, or based on clearly defined and transparent set of rules and strategies?</a:t>
            </a:r>
          </a:p>
        </p:txBody>
      </p:sp>
    </p:spTree>
    <p:extLst>
      <p:ext uri="{BB962C8B-B14F-4D97-AF65-F5344CB8AC3E}">
        <p14:creationId xmlns:p14="http://schemas.microsoft.com/office/powerpoint/2010/main" val="20804807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3">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95536" y="404664"/>
            <a:ext cx="8229600" cy="1008112"/>
          </a:xfrm>
          <a:solidFill>
            <a:schemeClr val="accent6">
              <a:lumMod val="40000"/>
              <a:lumOff val="60000"/>
            </a:schemeClr>
          </a:solidFill>
        </p:spPr>
        <p:txBody>
          <a:bodyPr/>
          <a:lstStyle/>
          <a:p>
            <a:pPr algn="l"/>
            <a:r>
              <a:rPr lang="bs-Latn-BA" sz="3200" dirty="0" smtClean="0">
                <a:latin typeface="Times New Roman" panose="02020603050405020304" pitchFamily="18" charset="0"/>
                <a:cs typeface="Times New Roman" panose="02020603050405020304" pitchFamily="18" charset="0"/>
              </a:rPr>
              <a:t>The CBBH required reserves policy in the context of economic activity</a:t>
            </a:r>
            <a:endParaRPr lang="en-GB" sz="3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D9FF9B66-F72D-4D97-9E0B-BA06C242AA83}" type="slidenum">
              <a:rPr lang="en-US" smtClean="0">
                <a:latin typeface="Times New Roman" panose="02020603050405020304" pitchFamily="18" charset="0"/>
                <a:cs typeface="Times New Roman" panose="02020603050405020304" pitchFamily="18" charset="0"/>
              </a:rPr>
              <a:pPr>
                <a:defRPr/>
              </a:pPr>
              <a:t>8</a:t>
            </a:fld>
            <a:endParaRPr lang="en-US" dirty="0">
              <a:latin typeface="Times New Roman" panose="02020603050405020304" pitchFamily="18" charset="0"/>
              <a:cs typeface="Times New Roman" panose="02020603050405020304" pitchFamily="18" charset="0"/>
            </a:endParaRP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4050750005"/>
              </p:ext>
            </p:extLst>
          </p:nvPr>
        </p:nvGraphicFramePr>
        <p:xfrm>
          <a:off x="457200" y="1628775"/>
          <a:ext cx="8229600" cy="4497388"/>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p:cNvSpPr txBox="1"/>
          <p:nvPr/>
        </p:nvSpPr>
        <p:spPr>
          <a:xfrm>
            <a:off x="457200" y="6245225"/>
            <a:ext cx="2818656" cy="369332"/>
          </a:xfrm>
          <a:prstGeom prst="rect">
            <a:avLst/>
          </a:prstGeom>
          <a:noFill/>
        </p:spPr>
        <p:txBody>
          <a:bodyPr wrap="square" rtlCol="0">
            <a:spAutoFit/>
          </a:bodyPr>
          <a:lstStyle/>
          <a:p>
            <a:r>
              <a:rPr lang="bs-Latn-BA" dirty="0" smtClean="0">
                <a:latin typeface="Times New Roman" panose="02020603050405020304" pitchFamily="18" charset="0"/>
                <a:cs typeface="Times New Roman" panose="02020603050405020304" pitchFamily="18" charset="0"/>
              </a:rPr>
              <a:t>Source: CBBH.</a:t>
            </a:r>
            <a:endParaRPr lang="en-GB" dirty="0">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66528" y="1844824"/>
            <a:ext cx="0" cy="3024336"/>
          </a:xfrm>
          <a:prstGeom prst="line">
            <a:avLst/>
          </a:prstGeom>
          <a:ln w="222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06273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alpha val="26000"/>
          </a:schemeClr>
        </a:solidFill>
        <a:effectLst/>
      </p:bgPr>
    </p:bg>
    <p:spTree>
      <p:nvGrpSpPr>
        <p:cNvPr id="1" name=""/>
        <p:cNvGrpSpPr/>
        <p:nvPr/>
      </p:nvGrpSpPr>
      <p:grpSpPr>
        <a:xfrm>
          <a:off x="0" y="0"/>
          <a:ext cx="0" cy="0"/>
          <a:chOff x="0" y="0"/>
          <a:chExt cx="0" cy="0"/>
        </a:xfrm>
      </p:grpSpPr>
      <p:sp>
        <p:nvSpPr>
          <p:cNvPr id="8" name="Text Placeholder 7"/>
          <p:cNvSpPr>
            <a:spLocks noGrp="1"/>
          </p:cNvSpPr>
          <p:nvPr>
            <p:ph type="body" idx="1"/>
          </p:nvPr>
        </p:nvSpPr>
        <p:spPr>
          <a:xfrm>
            <a:off x="722313" y="2906713"/>
            <a:ext cx="7772400" cy="666303"/>
          </a:xfrm>
        </p:spPr>
        <p:txBody>
          <a:bodyPr/>
          <a:lstStyle/>
          <a:p>
            <a:pPr algn="ctr"/>
            <a:r>
              <a:rPr lang="bs-Latn-BA" sz="2800" dirty="0" smtClean="0">
                <a:latin typeface="Times New Roman" panose="02020603050405020304" pitchFamily="18" charset="0"/>
                <a:cs typeface="Times New Roman" panose="02020603050405020304" pitchFamily="18" charset="0"/>
              </a:rPr>
              <a:t>Thank you for your attention.</a:t>
            </a:r>
          </a:p>
        </p:txBody>
      </p:sp>
      <p:sp>
        <p:nvSpPr>
          <p:cNvPr id="4" name="Slide Number Placeholder 3"/>
          <p:cNvSpPr>
            <a:spLocks noGrp="1"/>
          </p:cNvSpPr>
          <p:nvPr>
            <p:ph type="sldNum" sz="quarter" idx="12"/>
          </p:nvPr>
        </p:nvSpPr>
        <p:spPr/>
        <p:txBody>
          <a:bodyPr/>
          <a:lstStyle/>
          <a:p>
            <a:fld id="{D9FF9B66-F72D-4D97-9E0B-BA06C242AA83}" type="slidenum">
              <a:rPr lang="en-US" smtClean="0">
                <a:latin typeface="Times New Roman" panose="02020603050405020304" pitchFamily="18" charset="0"/>
                <a:cs typeface="Times New Roman" panose="02020603050405020304" pitchFamily="18" charset="0"/>
              </a:rPr>
              <a:pPr/>
              <a:t>9</a:t>
            </a:fld>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49841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13092</TotalTime>
  <Words>485</Words>
  <Application>Microsoft Office PowerPoint</Application>
  <PresentationFormat>On-screen Show (4:3)</PresentationFormat>
  <Paragraphs>52</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Tahoma</vt:lpstr>
      <vt:lpstr>Times New Roman</vt:lpstr>
      <vt:lpstr>Default Design</vt:lpstr>
      <vt:lpstr>PowerPoint Presentation</vt:lpstr>
      <vt:lpstr>Various aspects of fiscal policy</vt:lpstr>
      <vt:lpstr>The level of discretion matters when estimating the potential fiscal space </vt:lpstr>
      <vt:lpstr>The effect of fiscal stimulus could be largely unknown ex ante</vt:lpstr>
      <vt:lpstr>The lags matter, and how much do we really know about the government finance </vt:lpstr>
      <vt:lpstr>Fiscal space in BH</vt:lpstr>
      <vt:lpstr>The role of central banks</vt:lpstr>
      <vt:lpstr>The CBBH required reserves policy in the context of economic activity</vt:lpstr>
      <vt:lpstr>PowerPoint Presentation</vt:lpstr>
    </vt:vector>
  </TitlesOfParts>
  <Company>Rak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EVC</dc:creator>
  <cp:lastModifiedBy>Belma Colakovic</cp:lastModifiedBy>
  <cp:revision>1307</cp:revision>
  <cp:lastPrinted>2013-11-07T07:45:43Z</cp:lastPrinted>
  <dcterms:created xsi:type="dcterms:W3CDTF">2006-08-29T08:29:35Z</dcterms:created>
  <dcterms:modified xsi:type="dcterms:W3CDTF">2019-09-25T07:57:35Z</dcterms:modified>
</cp:coreProperties>
</file>