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301" r:id="rId3"/>
    <p:sldId id="331" r:id="rId4"/>
    <p:sldId id="422" r:id="rId5"/>
    <p:sldId id="440" r:id="rId6"/>
    <p:sldId id="508" r:id="rId7"/>
    <p:sldId id="470" r:id="rId8"/>
    <p:sldId id="420" r:id="rId9"/>
    <p:sldId id="425" r:id="rId10"/>
    <p:sldId id="486" r:id="rId11"/>
    <p:sldId id="494" r:id="rId12"/>
    <p:sldId id="509" r:id="rId13"/>
    <p:sldId id="483" r:id="rId14"/>
    <p:sldId id="317" r:id="rId15"/>
    <p:sldId id="510" r:id="rId16"/>
    <p:sldId id="511" r:id="rId17"/>
    <p:sldId id="512" r:id="rId18"/>
    <p:sldId id="513" r:id="rId19"/>
    <p:sldId id="479" r:id="rId20"/>
    <p:sldId id="484" r:id="rId21"/>
    <p:sldId id="485" r:id="rId22"/>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mon, Marcos de Carvalho" initials="CMdC" lastIdx="2" clrIdx="0">
    <p:extLst>
      <p:ext uri="{19B8F6BF-5375-455C-9EA6-DF929625EA0E}">
        <p15:presenceInfo xmlns:p15="http://schemas.microsoft.com/office/powerpoint/2012/main" userId="S-1-5-21-2133556540-1006569411-724182803-281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412" autoAdjust="0"/>
  </p:normalViewPr>
  <p:slideViewPr>
    <p:cSldViewPr>
      <p:cViewPr varScale="1">
        <p:scale>
          <a:sx n="73" d="100"/>
          <a:sy n="73" d="100"/>
        </p:scale>
        <p:origin x="1253"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449" cy="464979"/>
          </a:xfrm>
          <a:prstGeom prst="rect">
            <a:avLst/>
          </a:prstGeom>
        </p:spPr>
        <p:txBody>
          <a:bodyPr vert="horz" lIns="91403" tIns="45702" rIns="91403" bIns="45702" rtlCol="0"/>
          <a:lstStyle>
            <a:lvl1pPr algn="l">
              <a:defRPr sz="1200"/>
            </a:lvl1pPr>
          </a:lstStyle>
          <a:p>
            <a:endParaRPr lang="en-US" dirty="0"/>
          </a:p>
        </p:txBody>
      </p:sp>
      <p:sp>
        <p:nvSpPr>
          <p:cNvPr id="3" name="Date Placeholder 2"/>
          <p:cNvSpPr>
            <a:spLocks noGrp="1"/>
          </p:cNvSpPr>
          <p:nvPr>
            <p:ph type="dt" sz="quarter" idx="1"/>
          </p:nvPr>
        </p:nvSpPr>
        <p:spPr>
          <a:xfrm>
            <a:off x="3978065" y="0"/>
            <a:ext cx="3043449" cy="464979"/>
          </a:xfrm>
          <a:prstGeom prst="rect">
            <a:avLst/>
          </a:prstGeom>
        </p:spPr>
        <p:txBody>
          <a:bodyPr vert="horz" lIns="91403" tIns="45702" rIns="91403" bIns="45702" rtlCol="0"/>
          <a:lstStyle>
            <a:lvl1pPr algn="r">
              <a:defRPr sz="1200"/>
            </a:lvl1pPr>
          </a:lstStyle>
          <a:p>
            <a:fld id="{DE1F80E9-603E-4378-9234-3D5A1879D076}" type="datetimeFigureOut">
              <a:rPr lang="en-US" smtClean="0"/>
              <a:pPr/>
              <a:t>9/24/2019</a:t>
            </a:fld>
            <a:endParaRPr lang="en-US" dirty="0"/>
          </a:p>
        </p:txBody>
      </p:sp>
      <p:sp>
        <p:nvSpPr>
          <p:cNvPr id="4" name="Footer Placeholder 3"/>
          <p:cNvSpPr>
            <a:spLocks noGrp="1"/>
          </p:cNvSpPr>
          <p:nvPr>
            <p:ph type="ftr" sz="quarter" idx="2"/>
          </p:nvPr>
        </p:nvSpPr>
        <p:spPr>
          <a:xfrm>
            <a:off x="1" y="8842534"/>
            <a:ext cx="3043449" cy="464979"/>
          </a:xfrm>
          <a:prstGeom prst="rect">
            <a:avLst/>
          </a:prstGeom>
        </p:spPr>
        <p:txBody>
          <a:bodyPr vert="horz" lIns="91403" tIns="45702" rIns="91403" bIns="4570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065" y="8842534"/>
            <a:ext cx="3043449" cy="464979"/>
          </a:xfrm>
          <a:prstGeom prst="rect">
            <a:avLst/>
          </a:prstGeom>
        </p:spPr>
        <p:txBody>
          <a:bodyPr vert="horz" lIns="91403" tIns="45702" rIns="91403" bIns="45702" rtlCol="0" anchor="b"/>
          <a:lstStyle>
            <a:lvl1pPr algn="r">
              <a:defRPr sz="1200"/>
            </a:lvl1pPr>
          </a:lstStyle>
          <a:p>
            <a:fld id="{BFDE23EF-08B1-439D-85D7-6DAE16DBC4A0}"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3" tIns="46661" rIns="93323" bIns="46661" rtlCol="0"/>
          <a:lstStyle>
            <a:lvl1pPr algn="l">
              <a:defRPr sz="1200"/>
            </a:lvl1pPr>
          </a:lstStyle>
          <a:p>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323" tIns="46661" rIns="93323" bIns="46661" rtlCol="0"/>
          <a:lstStyle>
            <a:lvl1pPr algn="r">
              <a:defRPr sz="1200"/>
            </a:lvl1pPr>
          </a:lstStyle>
          <a:p>
            <a:fld id="{65C710D9-BE50-4A8D-8A87-C8F371C84C4A}" type="datetimeFigureOut">
              <a:rPr lang="en-US" smtClean="0"/>
              <a:pPr/>
              <a:t>9/24/2019</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3" tIns="46661" rIns="93323" bIns="46661"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3" tIns="46661" rIns="93323" bIns="4666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29"/>
            <a:ext cx="3043343" cy="465455"/>
          </a:xfrm>
          <a:prstGeom prst="rect">
            <a:avLst/>
          </a:prstGeom>
        </p:spPr>
        <p:txBody>
          <a:bodyPr vert="horz" lIns="93323" tIns="46661" rIns="93323" bIns="4666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3" tIns="46661" rIns="93323" bIns="46661" rtlCol="0" anchor="b"/>
          <a:lstStyle>
            <a:lvl1pPr algn="r">
              <a:defRPr sz="1200"/>
            </a:lvl1pPr>
          </a:lstStyle>
          <a:p>
            <a:fld id="{6F5A8512-05FD-4EF0-BA56-EBDA207D9939}"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2</a:t>
            </a:fld>
            <a:endParaRPr lang="en-US" dirty="0"/>
          </a:p>
        </p:txBody>
      </p:sp>
    </p:spTree>
    <p:extLst>
      <p:ext uri="{BB962C8B-B14F-4D97-AF65-F5344CB8AC3E}">
        <p14:creationId xmlns:p14="http://schemas.microsoft.com/office/powerpoint/2010/main" val="3489376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3</a:t>
            </a:fld>
            <a:endParaRPr lang="en-US" dirty="0"/>
          </a:p>
        </p:txBody>
      </p:sp>
    </p:spTree>
    <p:extLst>
      <p:ext uri="{BB962C8B-B14F-4D97-AF65-F5344CB8AC3E}">
        <p14:creationId xmlns:p14="http://schemas.microsoft.com/office/powerpoint/2010/main" val="1335892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4</a:t>
            </a:fld>
            <a:endParaRPr lang="en-US" dirty="0"/>
          </a:p>
        </p:txBody>
      </p:sp>
    </p:spTree>
    <p:extLst>
      <p:ext uri="{BB962C8B-B14F-4D97-AF65-F5344CB8AC3E}">
        <p14:creationId xmlns:p14="http://schemas.microsoft.com/office/powerpoint/2010/main" val="2751546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5</a:t>
            </a:fld>
            <a:endParaRPr lang="en-US" dirty="0"/>
          </a:p>
        </p:txBody>
      </p:sp>
    </p:spTree>
    <p:extLst>
      <p:ext uri="{BB962C8B-B14F-4D97-AF65-F5344CB8AC3E}">
        <p14:creationId xmlns:p14="http://schemas.microsoft.com/office/powerpoint/2010/main" val="1805863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6</a:t>
            </a:fld>
            <a:endParaRPr lang="en-US" dirty="0"/>
          </a:p>
        </p:txBody>
      </p:sp>
    </p:spTree>
    <p:extLst>
      <p:ext uri="{BB962C8B-B14F-4D97-AF65-F5344CB8AC3E}">
        <p14:creationId xmlns:p14="http://schemas.microsoft.com/office/powerpoint/2010/main" val="3431406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7</a:t>
            </a:fld>
            <a:endParaRPr lang="en-US" dirty="0"/>
          </a:p>
        </p:txBody>
      </p:sp>
    </p:spTree>
    <p:extLst>
      <p:ext uri="{BB962C8B-B14F-4D97-AF65-F5344CB8AC3E}">
        <p14:creationId xmlns:p14="http://schemas.microsoft.com/office/powerpoint/2010/main" val="272665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8</a:t>
            </a:fld>
            <a:endParaRPr lang="en-US" dirty="0"/>
          </a:p>
        </p:txBody>
      </p:sp>
    </p:spTree>
    <p:extLst>
      <p:ext uri="{BB962C8B-B14F-4D97-AF65-F5344CB8AC3E}">
        <p14:creationId xmlns:p14="http://schemas.microsoft.com/office/powerpoint/2010/main" val="3333394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9</a:t>
            </a:fld>
            <a:endParaRPr lang="en-US" dirty="0"/>
          </a:p>
        </p:txBody>
      </p:sp>
    </p:spTree>
    <p:extLst>
      <p:ext uri="{BB962C8B-B14F-4D97-AF65-F5344CB8AC3E}">
        <p14:creationId xmlns:p14="http://schemas.microsoft.com/office/powerpoint/2010/main" val="2907390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10</a:t>
            </a:fld>
            <a:endParaRPr lang="en-US" dirty="0"/>
          </a:p>
        </p:txBody>
      </p:sp>
    </p:spTree>
    <p:extLst>
      <p:ext uri="{BB962C8B-B14F-4D97-AF65-F5344CB8AC3E}">
        <p14:creationId xmlns:p14="http://schemas.microsoft.com/office/powerpoint/2010/main" val="2346747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12</a:t>
            </a:fld>
            <a:endParaRPr lang="en-US" dirty="0"/>
          </a:p>
        </p:txBody>
      </p:sp>
    </p:spTree>
    <p:extLst>
      <p:ext uri="{BB962C8B-B14F-4D97-AF65-F5344CB8AC3E}">
        <p14:creationId xmlns:p14="http://schemas.microsoft.com/office/powerpoint/2010/main" val="1301987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16</a:t>
            </a:fld>
            <a:endParaRPr lang="en-US" dirty="0"/>
          </a:p>
        </p:txBody>
      </p:sp>
    </p:spTree>
    <p:extLst>
      <p:ext uri="{BB962C8B-B14F-4D97-AF65-F5344CB8AC3E}">
        <p14:creationId xmlns:p14="http://schemas.microsoft.com/office/powerpoint/2010/main" val="3523430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17</a:t>
            </a:fld>
            <a:endParaRPr lang="en-US" dirty="0"/>
          </a:p>
        </p:txBody>
      </p:sp>
    </p:spTree>
    <p:extLst>
      <p:ext uri="{BB962C8B-B14F-4D97-AF65-F5344CB8AC3E}">
        <p14:creationId xmlns:p14="http://schemas.microsoft.com/office/powerpoint/2010/main" val="4124607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18</a:t>
            </a:fld>
            <a:endParaRPr lang="en-US" dirty="0"/>
          </a:p>
        </p:txBody>
      </p:sp>
    </p:spTree>
    <p:extLst>
      <p:ext uri="{BB962C8B-B14F-4D97-AF65-F5344CB8AC3E}">
        <p14:creationId xmlns:p14="http://schemas.microsoft.com/office/powerpoint/2010/main" val="3219099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19</a:t>
            </a:fld>
            <a:endParaRPr lang="en-US" dirty="0"/>
          </a:p>
        </p:txBody>
      </p:sp>
    </p:spTree>
    <p:extLst>
      <p:ext uri="{BB962C8B-B14F-4D97-AF65-F5344CB8AC3E}">
        <p14:creationId xmlns:p14="http://schemas.microsoft.com/office/powerpoint/2010/main" val="3069376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20</a:t>
            </a:fld>
            <a:endParaRPr lang="en-US" dirty="0"/>
          </a:p>
        </p:txBody>
      </p:sp>
    </p:spTree>
    <p:extLst>
      <p:ext uri="{BB962C8B-B14F-4D97-AF65-F5344CB8AC3E}">
        <p14:creationId xmlns:p14="http://schemas.microsoft.com/office/powerpoint/2010/main" val="2527128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A8512-05FD-4EF0-BA56-EBDA207D9939}" type="slidenum">
              <a:rPr lang="en-US" smtClean="0"/>
              <a:pPr/>
              <a:t>21</a:t>
            </a:fld>
            <a:endParaRPr lang="en-US" dirty="0"/>
          </a:p>
        </p:txBody>
      </p:sp>
    </p:spTree>
    <p:extLst>
      <p:ext uri="{BB962C8B-B14F-4D97-AF65-F5344CB8AC3E}">
        <p14:creationId xmlns:p14="http://schemas.microsoft.com/office/powerpoint/2010/main" val="2353596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9126A89-27B4-4307-9FC4-BADF8E66C35E}" type="datetime1">
              <a:rPr lang="en-US" smtClean="0"/>
              <a:t>9/24/2019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773AEC-D7F9-4D53-A016-40CB12D439E0}" type="datetime1">
              <a:rPr lang="en-US" smtClean="0"/>
              <a:t>9/24/2019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986B2A-6884-461B-8917-8055DFCA254D}" type="datetime1">
              <a:rPr lang="en-US" smtClean="0"/>
              <a:t>9/24/2019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C58C64-143D-4FBF-927E-134140F21A8E}" type="datetime1">
              <a:rPr lang="en-US" smtClean="0"/>
              <a:t>9/24/2019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E044D3-7CA2-4765-808C-07EA0933B6AE}" type="datetime1">
              <a:rPr lang="en-US" smtClean="0"/>
              <a:t>9/24/2019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C7B9AB-2154-466C-91A3-CC9C06C8A3CE}" type="datetime1">
              <a:rPr lang="en-US" smtClean="0"/>
              <a:t>9/24/2019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4A0BB8-3704-469D-B1E9-456AF8A7BA7B}" type="datetime1">
              <a:rPr lang="en-US" smtClean="0"/>
              <a:t>9/24/2019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8BDFDE-7149-4C38-BDAA-47ED392FFC31}" type="datetime1">
              <a:rPr lang="en-US" smtClean="0"/>
              <a:t>9/24/2019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C1968D-35E3-4AD7-9152-4ACF5C8237CF}" type="datetime1">
              <a:rPr lang="en-US" smtClean="0"/>
              <a:t>9/24/2019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DC433A-28E5-47EC-8FB4-D363BE10A617}" type="datetime1">
              <a:rPr lang="en-US" smtClean="0"/>
              <a:t>9/24/2019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086055-6818-4B99-B5C3-3ED33111CE8B}" type="datetime1">
              <a:rPr lang="en-US" smtClean="0"/>
              <a:t>9/24/2019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A431DC3-A818-45DD-A128-E494FBD3C48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0A464-DA7D-453A-8F5A-34B75DF8C5EE}" type="datetime1">
              <a:rPr lang="en-US" smtClean="0"/>
              <a:t>9/24/2019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431DC3-A818-45DD-A128-E494FBD3C48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MChamon@imf.org" TargetMode="External"/><Relationship Id="rId3" Type="http://schemas.openxmlformats.org/officeDocument/2006/relationships/hyperlink" Target="#_ftn2"/><Relationship Id="rId7" Type="http://schemas.openxmlformats.org/officeDocument/2006/relationships/hyperlink" Target="#_ftnref2"/><Relationship Id="rId2" Type="http://schemas.openxmlformats.org/officeDocument/2006/relationships/hyperlink" Target="#_ftn1"/><Relationship Id="rId1" Type="http://schemas.openxmlformats.org/officeDocument/2006/relationships/slideLayout" Target="../slideLayouts/slideLayout1.xml"/><Relationship Id="rId6" Type="http://schemas.openxmlformats.org/officeDocument/2006/relationships/hyperlink" Target="mailto:TAsonuma@imf.org" TargetMode="External"/><Relationship Id="rId11" Type="http://schemas.openxmlformats.org/officeDocument/2006/relationships/hyperlink" Target="mailto:sasahara@uidaho.edu" TargetMode="External"/><Relationship Id="rId5" Type="http://schemas.openxmlformats.org/officeDocument/2006/relationships/hyperlink" Target="#_ftnref1"/><Relationship Id="rId10" Type="http://schemas.openxmlformats.org/officeDocument/2006/relationships/hyperlink" Target="mailto:a.erce@esm.europa.eu" TargetMode="External"/><Relationship Id="rId4" Type="http://schemas.openxmlformats.org/officeDocument/2006/relationships/hyperlink" Target="#_ftn3"/><Relationship Id="rId9" Type="http://schemas.openxmlformats.org/officeDocument/2006/relationships/hyperlink" Target="#_ftnref3"/></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3.emf"/><Relationship Id="rId13" Type="http://schemas.openxmlformats.org/officeDocument/2006/relationships/image" Target="../media/image18.emf"/><Relationship Id="rId3" Type="http://schemas.openxmlformats.org/officeDocument/2006/relationships/image" Target="../media/image8.emf"/><Relationship Id="rId7" Type="http://schemas.openxmlformats.org/officeDocument/2006/relationships/image" Target="../media/image12.emf"/><Relationship Id="rId12"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11" Type="http://schemas.openxmlformats.org/officeDocument/2006/relationships/image" Target="../media/image16.emf"/><Relationship Id="rId5" Type="http://schemas.openxmlformats.org/officeDocument/2006/relationships/image" Target="../media/image10.emf"/><Relationship Id="rId10" Type="http://schemas.openxmlformats.org/officeDocument/2006/relationships/image" Target="../media/image15.emf"/><Relationship Id="rId4" Type="http://schemas.openxmlformats.org/officeDocument/2006/relationships/image" Target="../media/image9.emf"/><Relationship Id="rId9" Type="http://schemas.openxmlformats.org/officeDocument/2006/relationships/image" Target="../media/image14.emf"/></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8077200" cy="5943600"/>
          </a:xfrm>
        </p:spPr>
        <p:txBody>
          <a:bodyPr>
            <a:normAutofit fontScale="90000"/>
          </a:bodyPr>
          <a:lstStyle/>
          <a:p>
            <a:r>
              <a:rPr lang="en-US" sz="3200" b="1" dirty="0">
                <a:solidFill>
                  <a:srgbClr val="0070C0"/>
                </a:solidFill>
                <a:latin typeface="Times New Roman" panose="02020603050405020304" pitchFamily="18" charset="0"/>
                <a:cs typeface="Times New Roman" panose="02020603050405020304" pitchFamily="18" charset="0"/>
              </a:rPr>
              <a:t>Costs of Sovereign Default: </a:t>
            </a:r>
            <a:br>
              <a:rPr lang="en-US" sz="3200" b="1" dirty="0">
                <a:solidFill>
                  <a:srgbClr val="0070C0"/>
                </a:solidFill>
                <a:latin typeface="Times New Roman" panose="02020603050405020304" pitchFamily="18" charset="0"/>
                <a:cs typeface="Times New Roman" panose="02020603050405020304" pitchFamily="18" charset="0"/>
              </a:rPr>
            </a:br>
            <a:r>
              <a:rPr lang="en-US" sz="3200" b="1" dirty="0">
                <a:solidFill>
                  <a:srgbClr val="0070C0"/>
                </a:solidFill>
                <a:latin typeface="Times New Roman" panose="02020603050405020304" pitchFamily="18" charset="0"/>
                <a:cs typeface="Times New Roman" panose="02020603050405020304" pitchFamily="18" charset="0"/>
              </a:rPr>
              <a:t>Restructuring Strategies, Bank Distress and the Capital Flow-Credit Channel</a:t>
            </a:r>
            <a:br>
              <a:rPr lang="en-US" sz="32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pt-BR" sz="1800" dirty="0">
                <a:latin typeface="Times New Roman" panose="02020603050405020304" pitchFamily="18" charset="0"/>
                <a:cs typeface="Times New Roman" panose="02020603050405020304" pitchFamily="18" charset="0"/>
              </a:rPr>
              <a:t>Tamon Asonuma</a:t>
            </a:r>
            <a:r>
              <a:rPr lang="pt-BR" sz="1800" u="sng" baseline="30000" dirty="0">
                <a:latin typeface="Times New Roman" panose="02020603050405020304" pitchFamily="18" charset="0"/>
                <a:cs typeface="Times New Roman" panose="02020603050405020304" pitchFamily="18" charset="0"/>
                <a:hlinkClick r:id="rId2" action="ppaction://hlinkfile"/>
              </a:rPr>
              <a:t>a</a:t>
            </a:r>
            <a:r>
              <a:rPr lang="pt-BR" sz="1800" dirty="0">
                <a:latin typeface="Times New Roman" panose="02020603050405020304" pitchFamily="18" charset="0"/>
                <a:cs typeface="Times New Roman" panose="02020603050405020304" pitchFamily="18" charset="0"/>
              </a:rPr>
              <a:t>          Marcos Chamon</a:t>
            </a:r>
            <a:r>
              <a:rPr lang="pt-BR" sz="1800" u="sng" baseline="30000" dirty="0">
                <a:latin typeface="Times New Roman" panose="02020603050405020304" pitchFamily="18" charset="0"/>
                <a:cs typeface="Times New Roman" panose="02020603050405020304" pitchFamily="18" charset="0"/>
                <a:hlinkClick r:id="rId3" action="ppaction://hlinkfile"/>
              </a:rPr>
              <a:t>b</a:t>
            </a:r>
            <a:r>
              <a:rPr lang="pt-BR" sz="1800" dirty="0">
                <a:latin typeface="Times New Roman" panose="02020603050405020304" pitchFamily="18" charset="0"/>
                <a:cs typeface="Times New Roman" panose="02020603050405020304" pitchFamily="18" charset="0"/>
              </a:rPr>
              <a:t>          Aitor Erce</a:t>
            </a:r>
            <a:r>
              <a:rPr lang="pt-BR" sz="1800" u="sng" baseline="30000" dirty="0">
                <a:latin typeface="Times New Roman" panose="02020603050405020304" pitchFamily="18" charset="0"/>
                <a:cs typeface="Times New Roman" panose="02020603050405020304" pitchFamily="18" charset="0"/>
                <a:hlinkClick r:id="rId4" action="ppaction://hlinkfile"/>
              </a:rPr>
              <a:t>c</a:t>
            </a:r>
            <a:r>
              <a:rPr lang="pt-BR" sz="1800" dirty="0">
                <a:latin typeface="Times New Roman" panose="02020603050405020304" pitchFamily="18" charset="0"/>
                <a:cs typeface="Times New Roman" panose="02020603050405020304" pitchFamily="18" charset="0"/>
              </a:rPr>
              <a:t>          Akira Sasahara</a:t>
            </a:r>
            <a:r>
              <a:rPr lang="pt-BR" sz="1800" u="sng" baseline="30000" dirty="0">
                <a:solidFill>
                  <a:srgbClr val="0000FF"/>
                </a:solidFill>
                <a:latin typeface="Times New Roman" panose="02020603050405020304" pitchFamily="18" charset="0"/>
                <a:cs typeface="Times New Roman" panose="02020603050405020304" pitchFamily="18" charset="0"/>
              </a:rPr>
              <a:t>d</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pt-BR" sz="1800" dirty="0">
                <a:latin typeface="Times New Roman" panose="02020603050405020304" pitchFamily="18" charset="0"/>
                <a:cs typeface="Times New Roman" panose="02020603050405020304" pitchFamily="18" charset="0"/>
              </a:rPr>
              <a:t>IMF                           IMF                           ESM             University of Idaho</a:t>
            </a:r>
            <a:br>
              <a:rPr lang="en-US" sz="32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September 26, 2019</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7th Annual Conference of the Bilateral Assistance and </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Capacity Building for Central Banks (BCC) </a:t>
            </a:r>
            <a:r>
              <a:rPr lang="en-US" sz="2200" dirty="0" err="1">
                <a:latin typeface="Times New Roman" panose="02020603050405020304" pitchFamily="18" charset="0"/>
                <a:cs typeface="Times New Roman" panose="02020603050405020304" pitchFamily="18" charset="0"/>
              </a:rPr>
              <a:t>programme</a:t>
            </a: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r>
              <a:rPr lang="en-US" sz="1400" b="1" dirty="0">
                <a:latin typeface="Times New Roman" panose="02020603050405020304" pitchFamily="18" charset="0"/>
                <a:cs typeface="Times New Roman" panose="02020603050405020304" pitchFamily="18" charset="0"/>
              </a:rPr>
              <a:t>The views expressed herein are those of the authors and should not be attributed to the European Stability Mechanism or the International Monetary Fund, their Executive Boards, or their Management. </a:t>
            </a:r>
            <a:br>
              <a:rPr lang="en-US" sz="1400" b="1" dirty="0">
                <a:latin typeface="Times New Roman" panose="02020603050405020304" pitchFamily="18" charset="0"/>
                <a:cs typeface="Times New Roman" panose="02020603050405020304" pitchFamily="18" charset="0"/>
              </a:rPr>
            </a:br>
            <a:br>
              <a:rPr lang="en-US" sz="1400" b="1" dirty="0">
                <a:latin typeface="Times New Roman" panose="02020603050405020304" pitchFamily="18" charset="0"/>
                <a:cs typeface="Times New Roman" panose="02020603050405020304" pitchFamily="18" charset="0"/>
              </a:rPr>
            </a:br>
            <a:r>
              <a:rPr lang="en-US" sz="1400" u="sng" baseline="30000" dirty="0">
                <a:latin typeface="Times New Roman" panose="02020603050405020304" pitchFamily="18" charset="0"/>
                <a:cs typeface="Times New Roman" panose="02020603050405020304" pitchFamily="18" charset="0"/>
                <a:hlinkClick r:id="rId5" action="ppaction://hlinkfile"/>
              </a:rPr>
              <a:t>a</a:t>
            </a:r>
            <a:r>
              <a:rPr lang="en-US" sz="1400" dirty="0">
                <a:latin typeface="Times New Roman" panose="02020603050405020304" pitchFamily="18" charset="0"/>
                <a:cs typeface="Times New Roman" panose="02020603050405020304" pitchFamily="18" charset="0"/>
              </a:rPr>
              <a:t> IMF, </a:t>
            </a:r>
            <a:r>
              <a:rPr lang="en-US" sz="1400" u="sng" dirty="0">
                <a:latin typeface="Times New Roman" panose="02020603050405020304" pitchFamily="18" charset="0"/>
                <a:cs typeface="Times New Roman" panose="02020603050405020304" pitchFamily="18" charset="0"/>
                <a:hlinkClick r:id="rId6"/>
              </a:rPr>
              <a:t>TAsonuma@imf.org</a:t>
            </a:r>
            <a:r>
              <a:rPr lang="en-US" sz="1400" dirty="0">
                <a:latin typeface="Times New Roman" panose="02020603050405020304" pitchFamily="18" charset="0"/>
                <a:cs typeface="Times New Roman" panose="02020603050405020304" pitchFamily="18" charset="0"/>
              </a:rPr>
              <a:t>        </a:t>
            </a:r>
            <a:r>
              <a:rPr lang="en-US" sz="1400" u="sng" baseline="30000" dirty="0">
                <a:latin typeface="Times New Roman" panose="02020603050405020304" pitchFamily="18" charset="0"/>
                <a:cs typeface="Times New Roman" panose="02020603050405020304" pitchFamily="18" charset="0"/>
                <a:hlinkClick r:id="rId7" action="ppaction://hlinkfile"/>
              </a:rPr>
              <a:t>b</a:t>
            </a:r>
            <a:r>
              <a:rPr lang="en-US" sz="1400" dirty="0">
                <a:latin typeface="Times New Roman" panose="02020603050405020304" pitchFamily="18" charset="0"/>
                <a:cs typeface="Times New Roman" panose="02020603050405020304" pitchFamily="18" charset="0"/>
              </a:rPr>
              <a:t> IMF, </a:t>
            </a:r>
            <a:r>
              <a:rPr lang="fr-FR" sz="1400" u="sng" dirty="0">
                <a:latin typeface="Times New Roman" panose="02020603050405020304" pitchFamily="18" charset="0"/>
                <a:cs typeface="Times New Roman" panose="02020603050405020304" pitchFamily="18" charset="0"/>
                <a:hlinkClick r:id="rId8"/>
              </a:rPr>
              <a:t>MChamon@imf.org</a:t>
            </a:r>
            <a:r>
              <a:rPr lang="fr-FR" sz="1400" dirty="0">
                <a:latin typeface="Times New Roman" panose="02020603050405020304" pitchFamily="18" charset="0"/>
                <a:cs typeface="Times New Roman" panose="02020603050405020304" pitchFamily="18" charset="0"/>
              </a:rPr>
              <a:t> </a:t>
            </a:r>
            <a:br>
              <a:rPr lang="en-US" sz="1400" dirty="0">
                <a:latin typeface="Times New Roman" panose="02020603050405020304" pitchFamily="18" charset="0"/>
                <a:cs typeface="Times New Roman" panose="02020603050405020304" pitchFamily="18" charset="0"/>
              </a:rPr>
            </a:br>
            <a:r>
              <a:rPr lang="fr-FR" sz="1400" u="sng" baseline="30000" dirty="0">
                <a:latin typeface="Times New Roman" panose="02020603050405020304" pitchFamily="18" charset="0"/>
                <a:cs typeface="Times New Roman" panose="02020603050405020304" pitchFamily="18" charset="0"/>
                <a:hlinkClick r:id="rId9" action="ppaction://hlinkfile"/>
              </a:rPr>
              <a:t>c</a:t>
            </a:r>
            <a:r>
              <a:rPr lang="fr-FR" sz="1400" dirty="0">
                <a:latin typeface="Times New Roman" panose="02020603050405020304" pitchFamily="18" charset="0"/>
                <a:cs typeface="Times New Roman" panose="02020603050405020304" pitchFamily="18" charset="0"/>
              </a:rPr>
              <a:t> ESM, </a:t>
            </a:r>
            <a:r>
              <a:rPr lang="en-US" sz="1400" u="sng" dirty="0">
                <a:latin typeface="Times New Roman" panose="02020603050405020304" pitchFamily="18" charset="0"/>
                <a:cs typeface="Times New Roman" panose="02020603050405020304" pitchFamily="18" charset="0"/>
                <a:hlinkClick r:id="rId10"/>
              </a:rPr>
              <a:t>a.erce@esm.europa.eu</a:t>
            </a:r>
            <a:r>
              <a:rPr lang="en-US" sz="1400" dirty="0">
                <a:latin typeface="Times New Roman" panose="02020603050405020304" pitchFamily="18" charset="0"/>
                <a:cs typeface="Times New Roman" panose="02020603050405020304" pitchFamily="18" charset="0"/>
              </a:rPr>
              <a:t>             </a:t>
            </a:r>
            <a:r>
              <a:rPr lang="en-US" sz="1400" u="sng" baseline="30000" dirty="0">
                <a:solidFill>
                  <a:srgbClr val="0000FF"/>
                </a:solidFill>
                <a:latin typeface="Times New Roman" panose="02020603050405020304" pitchFamily="18" charset="0"/>
                <a:cs typeface="Times New Roman" panose="02020603050405020304" pitchFamily="18" charset="0"/>
              </a:rPr>
              <a:t>d</a:t>
            </a:r>
            <a:r>
              <a:rPr lang="en-US" sz="1400" dirty="0">
                <a:latin typeface="Times New Roman" panose="02020603050405020304" pitchFamily="18" charset="0"/>
                <a:cs typeface="Times New Roman" panose="02020603050405020304" pitchFamily="18" charset="0"/>
              </a:rPr>
              <a:t> UC Davis, </a:t>
            </a:r>
            <a:r>
              <a:rPr lang="fr-FR" sz="1400" u="sng" dirty="0">
                <a:latin typeface="Times New Roman" panose="02020603050405020304" pitchFamily="18" charset="0"/>
                <a:cs typeface="Times New Roman" panose="02020603050405020304" pitchFamily="18" charset="0"/>
                <a:hlinkClick r:id="rId11"/>
              </a:rPr>
              <a:t>sasahara@uidaho.edu</a:t>
            </a:r>
            <a:endParaRPr lang="en-US" sz="1400" b="1"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FFD102CB-A0E3-47E1-A3EC-2C9062DAE647}" type="slidenum">
              <a:rPr lang="en-US" smtClean="0"/>
              <a:pPr/>
              <a:t>1</a:t>
            </a:fld>
            <a:endParaRPr lang="en-US" dirty="0"/>
          </a:p>
        </p:txBody>
      </p:sp>
    </p:spTree>
    <p:extLst>
      <p:ext uri="{BB962C8B-B14F-4D97-AF65-F5344CB8AC3E}">
        <p14:creationId xmlns:p14="http://schemas.microsoft.com/office/powerpoint/2010/main" val="151381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9552" y="145386"/>
            <a:ext cx="8229600" cy="547310"/>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b="1" dirty="0">
                <a:solidFill>
                  <a:srgbClr val="0070C0"/>
                </a:solidFill>
                <a:latin typeface="Times New Roman" pitchFamily="18" charset="0"/>
                <a:ea typeface="+mj-ea"/>
                <a:cs typeface="Times New Roman" pitchFamily="18" charset="0"/>
              </a:rPr>
              <a:t>Motivation</a:t>
            </a:r>
            <a:r>
              <a:rPr lang="en-US" sz="3200" b="1" noProof="0" dirty="0">
                <a:solidFill>
                  <a:srgbClr val="0070C0"/>
                </a:solidFill>
                <a:latin typeface="Times New Roman" pitchFamily="18" charset="0"/>
                <a:ea typeface="+mj-ea"/>
                <a:cs typeface="Times New Roman" pitchFamily="18" charset="0"/>
              </a:rPr>
              <a:t> </a:t>
            </a:r>
            <a:endParaRPr kumimoji="0" lang="en-US" sz="3200" b="1" u="none" strike="noStrike" kern="1200" cap="none" spc="0" normalizeH="0" baseline="0" noProof="0" dirty="0">
              <a:ln>
                <a:noFill/>
              </a:ln>
              <a:solidFill>
                <a:srgbClr val="0070C0"/>
              </a:solidFill>
              <a:effectLst/>
              <a:uLnTx/>
              <a:uFillTx/>
              <a:latin typeface="Times New Roman" pitchFamily="18" charset="0"/>
              <a:ea typeface="+mj-ea"/>
              <a:cs typeface="Times New Roman" pitchFamily="18" charset="0"/>
            </a:endParaRPr>
          </a:p>
        </p:txBody>
      </p:sp>
      <p:sp>
        <p:nvSpPr>
          <p:cNvPr id="7" name="Content Placeholder 2"/>
          <p:cNvSpPr txBox="1">
            <a:spLocks/>
          </p:cNvSpPr>
          <p:nvPr/>
        </p:nvSpPr>
        <p:spPr>
          <a:xfrm>
            <a:off x="107504" y="1229803"/>
            <a:ext cx="8928991" cy="393217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b="1" dirty="0">
                <a:latin typeface="Times New Roman" pitchFamily="18" charset="0"/>
                <a:cs typeface="Times New Roman" pitchFamily="18" charset="0"/>
              </a:rPr>
              <a:t>Why costs of defaults vary substantially across episodes? </a:t>
            </a: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5" name="TextBox 6"/>
          <p:cNvSpPr txBox="1"/>
          <p:nvPr/>
        </p:nvSpPr>
        <p:spPr>
          <a:xfrm>
            <a:off x="1926196" y="6212432"/>
            <a:ext cx="6048672"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Sources</a:t>
            </a:r>
            <a:r>
              <a:rPr lang="en-US" sz="1200" i="1" dirty="0"/>
              <a:t>: </a:t>
            </a:r>
            <a:r>
              <a:rPr lang="en-US" sz="1200" dirty="0"/>
              <a:t>Asonuma and Trebesch (2016) and Penn World Table 8.0</a:t>
            </a:r>
            <a:r>
              <a:rPr lang="en-US" sz="1200" i="1" dirty="0"/>
              <a:t>. </a:t>
            </a:r>
            <a:r>
              <a:rPr lang="en-US" sz="1200" dirty="0"/>
              <a:t>GDP (real) is measured as a deviation from the H-P filtered trend. </a:t>
            </a:r>
            <a:endParaRPr lang="en-US" sz="1200"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1A431DC3-A818-45DD-A128-E494FBD3C48B}" type="slidenum">
              <a:rPr lang="en-US" smtClean="0"/>
              <a:pPr/>
              <a:t>2</a:t>
            </a:fld>
            <a:endParaRPr lang="en-US" dirty="0"/>
          </a:p>
        </p:txBody>
      </p:sp>
      <p:sp>
        <p:nvSpPr>
          <p:cNvPr id="8" name="Rectangle 7"/>
          <p:cNvSpPr/>
          <p:nvPr/>
        </p:nvSpPr>
        <p:spPr>
          <a:xfrm>
            <a:off x="394144" y="738182"/>
            <a:ext cx="8375008" cy="400110"/>
          </a:xfrm>
          <a:prstGeom prst="rect">
            <a:avLst/>
          </a:prstGeom>
        </p:spPr>
        <p:txBody>
          <a:bodyPr wrap="square">
            <a:spAutoFit/>
          </a:bodyPr>
          <a:lstStyle/>
          <a:p>
            <a:r>
              <a:rPr lang="en-US" sz="2000" b="1" i="1" dirty="0">
                <a:latin typeface="Times New Roman" pitchFamily="18" charset="0"/>
                <a:cs typeface="Times New Roman" pitchFamily="18" charset="0"/>
              </a:rPr>
              <a:t>Restructurings on privately-held external debt issued by sovereign debtors</a:t>
            </a:r>
          </a:p>
        </p:txBody>
      </p:sp>
      <p:pic>
        <p:nvPicPr>
          <p:cNvPr id="2" name="Picture 1"/>
          <p:cNvPicPr>
            <a:picLocks noChangeAspect="1"/>
          </p:cNvPicPr>
          <p:nvPr/>
        </p:nvPicPr>
        <p:blipFill>
          <a:blip r:embed="rId3"/>
          <a:stretch>
            <a:fillRect/>
          </a:stretch>
        </p:blipFill>
        <p:spPr>
          <a:xfrm>
            <a:off x="1835696" y="1692858"/>
            <a:ext cx="5077545" cy="4519574"/>
          </a:xfrm>
          <a:prstGeom prst="rect">
            <a:avLst/>
          </a:prstGeom>
        </p:spPr>
      </p:pic>
    </p:spTree>
    <p:extLst>
      <p:ext uri="{BB962C8B-B14F-4D97-AF65-F5344CB8AC3E}">
        <p14:creationId xmlns:p14="http://schemas.microsoft.com/office/powerpoint/2010/main" val="1833710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48613" y="980728"/>
            <a:ext cx="8520537" cy="40761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b="1" dirty="0">
                <a:latin typeface="Times New Roman" panose="02020603050405020304" pitchFamily="18" charset="0"/>
                <a:cs typeface="Times New Roman" panose="02020603050405020304" pitchFamily="18" charset="0"/>
              </a:rPr>
              <a:t>Restructuring Strategies (Asonuma and Trebesch 2016) </a:t>
            </a:r>
          </a:p>
          <a:p>
            <a:pPr marL="685800" lvl="1">
              <a:buFont typeface="Wingdings" panose="05000000000000000000" pitchFamily="2" charset="2"/>
              <a:buChar char="Ø"/>
            </a:pPr>
            <a:r>
              <a:rPr lang="en-US" sz="1800" b="1" i="1" dirty="0">
                <a:latin typeface="Times New Roman" panose="02020603050405020304" pitchFamily="18" charset="0"/>
                <a:cs typeface="Times New Roman" panose="02020603050405020304" pitchFamily="18" charset="0"/>
              </a:rPr>
              <a:t>Strictly preemptive </a:t>
            </a:r>
            <a:r>
              <a:rPr lang="en-US" sz="1800" dirty="0">
                <a:latin typeface="Times New Roman" panose="02020603050405020304" pitchFamily="18" charset="0"/>
                <a:cs typeface="Times New Roman" panose="02020603050405020304" pitchFamily="18" charset="0"/>
              </a:rPr>
              <a:t>: No missed payments at all (no legal default)</a:t>
            </a:r>
          </a:p>
          <a:p>
            <a:pPr marL="685800" lvl="1">
              <a:buFont typeface="Wingdings" panose="05000000000000000000" pitchFamily="2" charset="2"/>
              <a:buChar char="Ø"/>
            </a:pPr>
            <a:r>
              <a:rPr lang="en-US" sz="1800" b="1" i="1" dirty="0">
                <a:latin typeface="Times New Roman" panose="02020603050405020304" pitchFamily="18" charset="0"/>
                <a:cs typeface="Times New Roman" panose="02020603050405020304" pitchFamily="18" charset="0"/>
              </a:rPr>
              <a:t>Weakly preemptive </a:t>
            </a:r>
            <a:r>
              <a:rPr lang="en-US" sz="1800" dirty="0">
                <a:latin typeface="Times New Roman" panose="02020603050405020304" pitchFamily="18" charset="0"/>
                <a:cs typeface="Times New Roman" panose="02020603050405020304" pitchFamily="18" charset="0"/>
              </a:rPr>
              <a:t>: Some missed payments, but only temporarily and after the start of negotiations</a:t>
            </a:r>
            <a:endParaRPr lang="en-US" sz="1800" dirty="0">
              <a:solidFill>
                <a:srgbClr val="FF0000"/>
              </a:solidFill>
              <a:latin typeface="Times New Roman" panose="02020603050405020304" pitchFamily="18" charset="0"/>
              <a:cs typeface="Times New Roman" panose="02020603050405020304" pitchFamily="18" charset="0"/>
            </a:endParaRPr>
          </a:p>
          <a:p>
            <a:pPr marL="685800" lvl="1">
              <a:buFont typeface="Wingdings" panose="05000000000000000000" pitchFamily="2" charset="2"/>
              <a:buChar char="Ø"/>
            </a:pPr>
            <a:r>
              <a:rPr lang="en-US" sz="1800" b="1" i="1" dirty="0">
                <a:latin typeface="Times New Roman" panose="02020603050405020304" pitchFamily="18" charset="0"/>
                <a:cs typeface="Times New Roman" panose="02020603050405020304" pitchFamily="18" charset="0"/>
              </a:rPr>
              <a:t>Post-default</a:t>
            </a:r>
            <a:r>
              <a:rPr lang="en-US" sz="1800" dirty="0">
                <a:latin typeface="Times New Roman" panose="02020603050405020304" pitchFamily="18" charset="0"/>
                <a:cs typeface="Times New Roman" panose="02020603050405020304" pitchFamily="18" charset="0"/>
              </a:rPr>
              <a:t> : Unilaterally missed payments (unilateral default prior to negotiations)</a:t>
            </a: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1A431DC3-A818-45DD-A128-E494FBD3C48B}" type="slidenum">
              <a:rPr lang="en-US" smtClean="0"/>
              <a:pPr/>
              <a:t>3</a:t>
            </a:fld>
            <a:endParaRPr lang="en-US" dirty="0"/>
          </a:p>
        </p:txBody>
      </p:sp>
      <p:sp>
        <p:nvSpPr>
          <p:cNvPr id="9" name="TextBox 6"/>
          <p:cNvSpPr txBox="1"/>
          <p:nvPr/>
        </p:nvSpPr>
        <p:spPr>
          <a:xfrm>
            <a:off x="248614" y="6165472"/>
            <a:ext cx="871878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Sources</a:t>
            </a:r>
            <a:r>
              <a:rPr lang="en-US" sz="1200" i="1" dirty="0"/>
              <a:t>: </a:t>
            </a:r>
            <a:r>
              <a:rPr lang="en-US" sz="1200" dirty="0"/>
              <a:t>Asonuma and Trebesch (2016) for restructurings, Penn World Table 8.0 (</a:t>
            </a:r>
            <a:r>
              <a:rPr lang="en-US" sz="1200" dirty="0" err="1"/>
              <a:t>Feenstra</a:t>
            </a:r>
            <a:r>
              <a:rPr lang="en-US" sz="1200" dirty="0"/>
              <a:t> et al. 2015) for GDP and investment. GDP (real) is measured as a deviation from a </a:t>
            </a:r>
            <a:r>
              <a:rPr lang="en-US" sz="1200" dirty="0" err="1"/>
              <a:t>Hodrick</a:t>
            </a:r>
            <a:r>
              <a:rPr lang="en-US" sz="1200" dirty="0"/>
              <a:t>-Prescott filtered trend and investment (real, flow) is normalized at the pre-crisis (t = 0) level. Black vertical lines correspond to the start of restructurings (at t =1).</a:t>
            </a:r>
            <a:endParaRPr lang="en-US" sz="1200" dirty="0">
              <a:latin typeface="Arial" pitchFamily="34" charset="0"/>
              <a:cs typeface="Arial" pitchFamily="34" charset="0"/>
            </a:endParaRPr>
          </a:p>
        </p:txBody>
      </p:sp>
      <p:sp>
        <p:nvSpPr>
          <p:cNvPr id="10" name="Title 1"/>
          <p:cNvSpPr txBox="1">
            <a:spLocks/>
          </p:cNvSpPr>
          <p:nvPr/>
        </p:nvSpPr>
        <p:spPr>
          <a:xfrm>
            <a:off x="1" y="44624"/>
            <a:ext cx="9108504" cy="1056512"/>
          </a:xfrm>
          <a:prstGeom prst="rect">
            <a:avLst/>
          </a:prstGeom>
        </p:spPr>
        <p:txBody>
          <a:bodyPr vert="horz" lIns="91440" tIns="45720" rIns="91440" bIns="45720" rtlCol="0" anchor="ctr">
            <a:noAutofit/>
          </a:bodyPr>
          <a:lstStyle/>
          <a:p>
            <a:pPr marR="0" lvl="0" algn="ctr" defTabSz="914400" rtl="0" eaLnBrk="1" fontAlgn="auto" latinLnBrk="0" hangingPunct="1">
              <a:lnSpc>
                <a:spcPct val="100000"/>
              </a:lnSpc>
              <a:spcBef>
                <a:spcPct val="0"/>
              </a:spcBef>
              <a:spcAft>
                <a:spcPts val="0"/>
              </a:spcAft>
              <a:buClrTx/>
              <a:buSzTx/>
              <a:tabLst/>
              <a:defRPr/>
            </a:pPr>
            <a:r>
              <a:rPr lang="en-US" sz="2600" b="1" dirty="0">
                <a:solidFill>
                  <a:srgbClr val="0070C0"/>
                </a:solidFill>
                <a:latin typeface="Times New Roman" pitchFamily="18" charset="0"/>
                <a:ea typeface="+mj-ea"/>
                <a:cs typeface="Times New Roman" pitchFamily="18" charset="0"/>
              </a:rPr>
              <a:t>Restructuring Strategy: Growth and Investment</a:t>
            </a:r>
            <a:endParaRPr kumimoji="0" lang="en-US" sz="2600" b="1" u="none" strike="noStrike" kern="1200" cap="none" spc="0" normalizeH="0" baseline="0" noProof="0" dirty="0">
              <a:ln>
                <a:noFill/>
              </a:ln>
              <a:solidFill>
                <a:srgbClr val="0070C0"/>
              </a:solidFill>
              <a:effectLst/>
              <a:uLnTx/>
              <a:uFillTx/>
              <a:latin typeface="Times New Roman" pitchFamily="18" charset="0"/>
              <a:ea typeface="+mj-ea"/>
              <a:cs typeface="Times New Roman" pitchFamily="18" charset="0"/>
            </a:endParaRPr>
          </a:p>
        </p:txBody>
      </p:sp>
      <p:pic>
        <p:nvPicPr>
          <p:cNvPr id="2" name="Picture 1">
            <a:extLst>
              <a:ext uri="{FF2B5EF4-FFF2-40B4-BE49-F238E27FC236}">
                <a16:creationId xmlns:a16="http://schemas.microsoft.com/office/drawing/2014/main" id="{F7E3061C-DA7F-4D98-8D7B-0A6A6F24D72D}"/>
              </a:ext>
            </a:extLst>
          </p:cNvPr>
          <p:cNvPicPr>
            <a:picLocks noChangeAspect="1"/>
          </p:cNvPicPr>
          <p:nvPr/>
        </p:nvPicPr>
        <p:blipFill>
          <a:blip r:embed="rId3"/>
          <a:stretch>
            <a:fillRect/>
          </a:stretch>
        </p:blipFill>
        <p:spPr>
          <a:xfrm>
            <a:off x="1628561" y="2878840"/>
            <a:ext cx="5760640" cy="3346216"/>
          </a:xfrm>
          <a:prstGeom prst="rect">
            <a:avLst/>
          </a:prstGeom>
        </p:spPr>
      </p:pic>
    </p:spTree>
    <p:extLst>
      <p:ext uri="{BB962C8B-B14F-4D97-AF65-F5344CB8AC3E}">
        <p14:creationId xmlns:p14="http://schemas.microsoft.com/office/powerpoint/2010/main" val="3159216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99935" y="152400"/>
            <a:ext cx="8469217" cy="468176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a:spcBef>
                <a:spcPct val="0"/>
              </a:spcBef>
              <a:buNone/>
              <a:defRPr/>
            </a:pPr>
            <a:r>
              <a:rPr lang="en-US" b="1" dirty="0">
                <a:solidFill>
                  <a:srgbClr val="0070C0"/>
                </a:solidFill>
                <a:latin typeface="Times New Roman" pitchFamily="18" charset="0"/>
                <a:cs typeface="Times New Roman" pitchFamily="18" charset="0"/>
              </a:rPr>
              <a:t>Restructuring Strategy: </a:t>
            </a:r>
          </a:p>
          <a:p>
            <a:pPr marL="0" lvl="0" indent="0" algn="ctr">
              <a:spcBef>
                <a:spcPct val="0"/>
              </a:spcBef>
              <a:buNone/>
              <a:defRPr/>
            </a:pPr>
            <a:r>
              <a:rPr lang="en-US" b="1" dirty="0">
                <a:solidFill>
                  <a:srgbClr val="0070C0"/>
                </a:solidFill>
                <a:latin typeface="Times New Roman" pitchFamily="18" charset="0"/>
                <a:cs typeface="Times New Roman" pitchFamily="18" charset="0"/>
              </a:rPr>
              <a:t>Credit and Capital Flows</a:t>
            </a:r>
          </a:p>
          <a:p>
            <a:pPr marL="0" indent="0">
              <a:buNone/>
            </a:pPr>
            <a:endParaRPr lang="en-US" sz="2000" b="1" i="1" dirty="0">
              <a:latin typeface="Times New Roman" panose="02020603050405020304" pitchFamily="18" charset="0"/>
              <a:cs typeface="Times New Roman" panose="02020603050405020304"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5" name="TextBox 6"/>
          <p:cNvSpPr txBox="1"/>
          <p:nvPr/>
        </p:nvSpPr>
        <p:spPr>
          <a:xfrm>
            <a:off x="299935" y="5445224"/>
            <a:ext cx="8664553"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Sources:</a:t>
            </a:r>
            <a:r>
              <a:rPr lang="en-US" sz="1200" i="1" dirty="0"/>
              <a:t> </a:t>
            </a:r>
            <a:r>
              <a:rPr lang="en-US" sz="1200" dirty="0"/>
              <a:t>Asonuma and Trebesch (2016, restructurings), WB WDI (private credit), IMF IFS (lending interest rates) and IMF WEO (net capital inflows). Private credits (real), lending interest rates (nominal), and net capital inflows (real) are normalized at the pre-crisis level (</a:t>
            </a:r>
            <a:r>
              <a:rPr lang="en-US" sz="1200" i="1" dirty="0"/>
              <a:t>t</a:t>
            </a:r>
            <a:r>
              <a:rPr lang="en-US" sz="1200" dirty="0"/>
              <a:t> = 0) respectively. </a:t>
            </a:r>
            <a:endParaRPr lang="en-US" sz="1200" dirty="0">
              <a:latin typeface="Arial" pitchFamily="34" charset="0"/>
              <a:cs typeface="Arial" pitchFamily="34" charset="0"/>
            </a:endParaRPr>
          </a:p>
        </p:txBody>
      </p:sp>
      <p:sp>
        <p:nvSpPr>
          <p:cNvPr id="8" name="Slide Number Placeholder 7"/>
          <p:cNvSpPr>
            <a:spLocks noGrp="1"/>
          </p:cNvSpPr>
          <p:nvPr>
            <p:ph type="sldNum" sz="quarter" idx="12"/>
          </p:nvPr>
        </p:nvSpPr>
        <p:spPr/>
        <p:txBody>
          <a:bodyPr/>
          <a:lstStyle/>
          <a:p>
            <a:fld id="{1A431DC3-A818-45DD-A128-E494FBD3C48B}" type="slidenum">
              <a:rPr lang="en-US" smtClean="0"/>
              <a:pPr/>
              <a:t>4</a:t>
            </a:fld>
            <a:endParaRPr lang="en-US" dirty="0"/>
          </a:p>
        </p:txBody>
      </p:sp>
      <p:pic>
        <p:nvPicPr>
          <p:cNvPr id="3" name="Picture 2">
            <a:extLst>
              <a:ext uri="{FF2B5EF4-FFF2-40B4-BE49-F238E27FC236}">
                <a16:creationId xmlns:a16="http://schemas.microsoft.com/office/drawing/2014/main" id="{B1D88AE5-E522-47C4-9C61-66EB457247AA}"/>
              </a:ext>
            </a:extLst>
          </p:cNvPr>
          <p:cNvPicPr>
            <a:picLocks noChangeAspect="1"/>
          </p:cNvPicPr>
          <p:nvPr/>
        </p:nvPicPr>
        <p:blipFill>
          <a:blip r:embed="rId3"/>
          <a:stretch>
            <a:fillRect/>
          </a:stretch>
        </p:blipFill>
        <p:spPr>
          <a:xfrm>
            <a:off x="252327" y="1628800"/>
            <a:ext cx="8639345" cy="3712119"/>
          </a:xfrm>
          <a:prstGeom prst="rect">
            <a:avLst/>
          </a:prstGeom>
        </p:spPr>
      </p:pic>
    </p:spTree>
    <p:extLst>
      <p:ext uri="{BB962C8B-B14F-4D97-AF65-F5344CB8AC3E}">
        <p14:creationId xmlns:p14="http://schemas.microsoft.com/office/powerpoint/2010/main" val="2125479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95536" y="152400"/>
            <a:ext cx="8367464" cy="651696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3800" dirty="0">
                <a:solidFill>
                  <a:srgbClr val="0070C0"/>
                </a:solidFill>
                <a:latin typeface="Times New Roman" pitchFamily="18" charset="0"/>
                <a:cs typeface="Times New Roman" pitchFamily="18" charset="0"/>
              </a:rPr>
              <a:t>Restructuring Sample</a:t>
            </a:r>
          </a:p>
          <a:p>
            <a:pPr marL="0" indent="0">
              <a:buNone/>
            </a:pPr>
            <a:endParaRPr lang="en-US" sz="2400" b="1" dirty="0">
              <a:latin typeface="Times New Roman" pitchFamily="18" charset="0"/>
              <a:cs typeface="Times New Roman" pitchFamily="18" charset="0"/>
            </a:endParaRPr>
          </a:p>
          <a:p>
            <a:r>
              <a:rPr lang="en-US" sz="2400" b="1" dirty="0">
                <a:latin typeface="Times New Roman" pitchFamily="18" charset="0"/>
                <a:cs typeface="Times New Roman" pitchFamily="18" charset="0"/>
              </a:rPr>
              <a:t>Sample of </a:t>
            </a:r>
            <a:r>
              <a:rPr lang="en-US" sz="2400" b="1" dirty="0">
                <a:solidFill>
                  <a:srgbClr val="0070C0"/>
                </a:solidFill>
                <a:latin typeface="Times New Roman" pitchFamily="18" charset="0"/>
                <a:cs typeface="Times New Roman" pitchFamily="18" charset="0"/>
              </a:rPr>
              <a:t>external debt </a:t>
            </a:r>
            <a:r>
              <a:rPr lang="en-US" sz="2400" b="1" dirty="0">
                <a:latin typeface="Times New Roman" pitchFamily="18" charset="0"/>
                <a:cs typeface="Times New Roman" pitchFamily="18" charset="0"/>
              </a:rPr>
              <a:t>restructurings in 1978-2010</a:t>
            </a: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r>
              <a:rPr lang="en-US" sz="2400" b="1" dirty="0">
                <a:latin typeface="Times New Roman" pitchFamily="18" charset="0"/>
                <a:cs typeface="Times New Roman" pitchFamily="18" charset="0"/>
              </a:rPr>
              <a:t>Preemptive restructurings have on average (Asonuma and Trebesch 2016):</a:t>
            </a:r>
          </a:p>
          <a:p>
            <a:pPr lvl="1">
              <a:buFont typeface="Wingdings" panose="05000000000000000000" pitchFamily="2" charset="2"/>
              <a:buChar char="Ø"/>
            </a:pPr>
            <a:r>
              <a:rPr lang="en-US" sz="1800" b="1" i="1" dirty="0">
                <a:latin typeface="Times New Roman" pitchFamily="18" charset="0"/>
                <a:cs typeface="Times New Roman" pitchFamily="18" charset="0"/>
              </a:rPr>
              <a:t>Shorter duration</a:t>
            </a:r>
            <a:endParaRPr lang="en-US" sz="1800" dirty="0">
              <a:latin typeface="Times New Roman" pitchFamily="18" charset="0"/>
              <a:cs typeface="Times New Roman" pitchFamily="18" charset="0"/>
            </a:endParaRPr>
          </a:p>
          <a:p>
            <a:pPr lvl="1">
              <a:buFont typeface="Wingdings" panose="05000000000000000000" pitchFamily="2" charset="2"/>
              <a:buChar char="Ø"/>
            </a:pPr>
            <a:r>
              <a:rPr lang="en-US" sz="1800" b="1" i="1" dirty="0">
                <a:latin typeface="Times New Roman" pitchFamily="18" charset="0"/>
                <a:cs typeface="Times New Roman" pitchFamily="18" charset="0"/>
              </a:rPr>
              <a:t>Smaller haircuts</a:t>
            </a:r>
            <a:endParaRPr lang="en-US" sz="1800" dirty="0">
              <a:latin typeface="Times New Roman" pitchFamily="18" charset="0"/>
              <a:cs typeface="Times New Roman" pitchFamily="18" charset="0"/>
            </a:endParaRPr>
          </a:p>
          <a:p>
            <a:pPr lvl="1">
              <a:buFont typeface="Wingdings" panose="05000000000000000000" pitchFamily="2" charset="2"/>
              <a:buChar char="Ø"/>
            </a:pPr>
            <a:r>
              <a:rPr lang="en-US" sz="1800" b="1" i="1" dirty="0">
                <a:latin typeface="Times New Roman" pitchFamily="18" charset="0"/>
                <a:cs typeface="Times New Roman" pitchFamily="18" charset="0"/>
              </a:rPr>
              <a:t>Shorter period of market exclusion</a:t>
            </a:r>
            <a:endParaRPr lang="en-US" sz="1800"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endParaRPr lang="en-US" sz="2200" b="1" dirty="0">
              <a:latin typeface="Times New Roman" pitchFamily="18" charset="0"/>
              <a:cs typeface="Times New Roman" pitchFamily="18" charset="0"/>
            </a:endParaRPr>
          </a:p>
          <a:p>
            <a:pPr marL="0" indent="0">
              <a:buNone/>
            </a:pPr>
            <a:endParaRPr lang="en-US" sz="2200" b="1" dirty="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1A431DC3-A818-45DD-A128-E494FBD3C48B}" type="slidenum">
              <a:rPr lang="en-US" smtClean="0"/>
              <a:pPr/>
              <a:t>5</a:t>
            </a:fld>
            <a:endParaRPr lang="en-US" dirty="0"/>
          </a:p>
        </p:txBody>
      </p:sp>
      <p:pic>
        <p:nvPicPr>
          <p:cNvPr id="3" name="Picture 2">
            <a:extLst>
              <a:ext uri="{FF2B5EF4-FFF2-40B4-BE49-F238E27FC236}">
                <a16:creationId xmlns:a16="http://schemas.microsoft.com/office/drawing/2014/main" id="{0FDCABB0-A4DA-4365-B2D2-8BA8365D9BEE}"/>
              </a:ext>
            </a:extLst>
          </p:cNvPr>
          <p:cNvPicPr>
            <a:picLocks noChangeAspect="1"/>
          </p:cNvPicPr>
          <p:nvPr/>
        </p:nvPicPr>
        <p:blipFill>
          <a:blip r:embed="rId3"/>
          <a:stretch>
            <a:fillRect/>
          </a:stretch>
        </p:blipFill>
        <p:spPr>
          <a:xfrm>
            <a:off x="113661" y="1676400"/>
            <a:ext cx="8916678" cy="2662499"/>
          </a:xfrm>
          <a:prstGeom prst="rect">
            <a:avLst/>
          </a:prstGeom>
        </p:spPr>
      </p:pic>
    </p:spTree>
    <p:extLst>
      <p:ext uri="{BB962C8B-B14F-4D97-AF65-F5344CB8AC3E}">
        <p14:creationId xmlns:p14="http://schemas.microsoft.com/office/powerpoint/2010/main" val="3670099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99931" y="136525"/>
            <a:ext cx="8469217" cy="43642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en-US" sz="3600" dirty="0">
                <a:solidFill>
                  <a:srgbClr val="0070C0"/>
                </a:solidFill>
                <a:latin typeface="Times New Roman" panose="02020603050405020304" pitchFamily="18" charset="0"/>
                <a:cs typeface="Times New Roman" panose="02020603050405020304" pitchFamily="18" charset="0"/>
              </a:rPr>
              <a:t>Banking Crises, Credit Crunches and Capital Flow Reversals</a:t>
            </a: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1A431DC3-A818-45DD-A128-E494FBD3C48B}" type="slidenum">
              <a:rPr lang="en-US" smtClean="0"/>
              <a:pPr/>
              <a:t>6</a:t>
            </a:fld>
            <a:endParaRPr lang="en-US" dirty="0"/>
          </a:p>
        </p:txBody>
      </p:sp>
      <p:pic>
        <p:nvPicPr>
          <p:cNvPr id="2" name="Picture 1">
            <a:extLst>
              <a:ext uri="{FF2B5EF4-FFF2-40B4-BE49-F238E27FC236}">
                <a16:creationId xmlns:a16="http://schemas.microsoft.com/office/drawing/2014/main" id="{D40728C9-4ECB-4A80-A97C-14AC4002EEB8}"/>
              </a:ext>
            </a:extLst>
          </p:cNvPr>
          <p:cNvPicPr>
            <a:picLocks noChangeAspect="1"/>
          </p:cNvPicPr>
          <p:nvPr/>
        </p:nvPicPr>
        <p:blipFill>
          <a:blip r:embed="rId3"/>
          <a:stretch>
            <a:fillRect/>
          </a:stretch>
        </p:blipFill>
        <p:spPr>
          <a:xfrm>
            <a:off x="312231" y="2004761"/>
            <a:ext cx="8444615" cy="4716714"/>
          </a:xfrm>
          <a:prstGeom prst="rect">
            <a:avLst/>
          </a:prstGeom>
        </p:spPr>
      </p:pic>
    </p:spTree>
    <p:extLst>
      <p:ext uri="{BB962C8B-B14F-4D97-AF65-F5344CB8AC3E}">
        <p14:creationId xmlns:p14="http://schemas.microsoft.com/office/powerpoint/2010/main" val="3473067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3" name="Rectangle 2"/>
          <p:cNvSpPr/>
          <p:nvPr/>
        </p:nvSpPr>
        <p:spPr>
          <a:xfrm>
            <a:off x="1098680" y="574717"/>
            <a:ext cx="7235008" cy="406009"/>
          </a:xfrm>
          <a:prstGeom prst="rect">
            <a:avLst/>
          </a:prstGeom>
        </p:spPr>
        <p:txBody>
          <a:bodyPr wrap="square">
            <a:spAutoFit/>
          </a:bodyPr>
          <a:lstStyle/>
          <a:p>
            <a:pPr algn="ctr">
              <a:lnSpc>
                <a:spcPct val="110000"/>
              </a:lnSpc>
            </a:pPr>
            <a:r>
              <a:rPr lang="en-US" sz="2000" dirty="0">
                <a:latin typeface="Arial" panose="020B0604020202020204" pitchFamily="34" charset="0"/>
                <a:ea typeface="MS Mincho" panose="02020609040205080304" pitchFamily="49" charset="-128"/>
                <a:cs typeface="Arial" panose="020B0604020202020204" pitchFamily="34" charset="0"/>
              </a:rPr>
              <a:t>Panel A: Private Credit</a:t>
            </a:r>
            <a:endParaRPr lang="en-US" sz="20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10" name="Rectangle 9"/>
          <p:cNvSpPr/>
          <p:nvPr/>
        </p:nvSpPr>
        <p:spPr>
          <a:xfrm>
            <a:off x="935595" y="3283061"/>
            <a:ext cx="7200800" cy="411972"/>
          </a:xfrm>
          <a:prstGeom prst="rect">
            <a:avLst/>
          </a:prstGeom>
        </p:spPr>
        <p:txBody>
          <a:bodyPr wrap="square">
            <a:spAutoFit/>
          </a:bodyPr>
          <a:lstStyle/>
          <a:p>
            <a:pPr algn="ctr">
              <a:lnSpc>
                <a:spcPct val="110000"/>
              </a:lnSpc>
            </a:pPr>
            <a:r>
              <a:rPr lang="en-US" sz="2000" dirty="0">
                <a:latin typeface="Arial" panose="020B0604020202020204" pitchFamily="34" charset="0"/>
                <a:ea typeface="MS Mincho" panose="02020609040205080304" pitchFamily="49" charset="-128"/>
                <a:cs typeface="Arial" panose="020B0604020202020204" pitchFamily="34" charset="0"/>
              </a:rPr>
              <a:t>Panel B: GDP</a:t>
            </a:r>
            <a:endParaRPr lang="en-US" sz="20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5" name="Slide Number Placeholder 4"/>
          <p:cNvSpPr>
            <a:spLocks noGrp="1"/>
          </p:cNvSpPr>
          <p:nvPr>
            <p:ph type="sldNum" sz="quarter" idx="12"/>
          </p:nvPr>
        </p:nvSpPr>
        <p:spPr/>
        <p:txBody>
          <a:bodyPr/>
          <a:lstStyle/>
          <a:p>
            <a:fld id="{1A431DC3-A818-45DD-A128-E494FBD3C48B}" type="slidenum">
              <a:rPr lang="en-US" smtClean="0"/>
              <a:pPr/>
              <a:t>7</a:t>
            </a:fld>
            <a:endParaRPr lang="en-US" dirty="0"/>
          </a:p>
        </p:txBody>
      </p:sp>
      <p:sp>
        <p:nvSpPr>
          <p:cNvPr id="9" name="Rectangle 8"/>
          <p:cNvSpPr/>
          <p:nvPr/>
        </p:nvSpPr>
        <p:spPr>
          <a:xfrm>
            <a:off x="0" y="6080392"/>
            <a:ext cx="8964489" cy="742639"/>
          </a:xfrm>
          <a:prstGeom prst="rect">
            <a:avLst/>
          </a:prstGeom>
        </p:spPr>
        <p:txBody>
          <a:bodyPr wrap="square">
            <a:spAutoFit/>
          </a:bodyPr>
          <a:lstStyle/>
          <a:p>
            <a:pPr marL="270510" marR="272415">
              <a:lnSpc>
                <a:spcPct val="107000"/>
              </a:lnSpc>
              <a:spcBef>
                <a:spcPts val="0"/>
              </a:spcBef>
              <a:spcAft>
                <a:spcPts val="0"/>
              </a:spcAft>
            </a:pPr>
            <a:r>
              <a:rPr lang="en-US" sz="1000" dirty="0">
                <a:latin typeface="Arial" panose="020B0604020202020204" pitchFamily="34" charset="0"/>
                <a:ea typeface="MS Mincho" panose="02020609040205080304" pitchFamily="49" charset="-128"/>
                <a:cs typeface="Arial" panose="020B0604020202020204" pitchFamily="34" charset="0"/>
              </a:rPr>
              <a:t>Sources: Sudden stops are defined as observations with the percentage point difference in the net capital inflows-to-GDP ratio from year 0 to year 1, dNCI_i,t+1 = 100×(NCI_i,t+1/GDP_i,t+1 −</a:t>
            </a:r>
            <a:r>
              <a:rPr lang="en-US" sz="1000" dirty="0" err="1">
                <a:latin typeface="Arial" panose="020B0604020202020204" pitchFamily="34" charset="0"/>
                <a:ea typeface="MS Mincho" panose="02020609040205080304" pitchFamily="49" charset="-128"/>
                <a:cs typeface="Arial" panose="020B0604020202020204" pitchFamily="34" charset="0"/>
              </a:rPr>
              <a:t>NCI_i,t</a:t>
            </a:r>
            <a:r>
              <a:rPr lang="en-US" sz="1000" dirty="0">
                <a:latin typeface="Arial" panose="020B0604020202020204" pitchFamily="34" charset="0"/>
                <a:ea typeface="MS Mincho" panose="02020609040205080304" pitchFamily="49" charset="-128"/>
                <a:cs typeface="Arial" panose="020B0604020202020204" pitchFamily="34" charset="0"/>
              </a:rPr>
              <a:t>/</a:t>
            </a:r>
            <a:r>
              <a:rPr lang="en-US" sz="1000" dirty="0" err="1">
                <a:latin typeface="Arial" panose="020B0604020202020204" pitchFamily="34" charset="0"/>
                <a:ea typeface="MS Mincho" panose="02020609040205080304" pitchFamily="49" charset="-128"/>
                <a:cs typeface="Arial" panose="020B0604020202020204" pitchFamily="34" charset="0"/>
              </a:rPr>
              <a:t>GDP_i,t</a:t>
            </a:r>
            <a:r>
              <a:rPr lang="en-US" sz="1000" dirty="0">
                <a:latin typeface="Arial" panose="020B0604020202020204" pitchFamily="34" charset="0"/>
                <a:ea typeface="MS Mincho" panose="02020609040205080304" pitchFamily="49" charset="-128"/>
                <a:cs typeface="Arial" panose="020B0604020202020204" pitchFamily="34" charset="0"/>
              </a:rPr>
              <a:t>), is less than the 25th percentile of the distribution. The 50th percentile cutoff is employed for the post-default cases in Panel B. Black vertical lines correspond to the start of restructurings (at t =1). GDP (real) and private credit (real) are detrended using the </a:t>
            </a:r>
            <a:r>
              <a:rPr lang="en-US" sz="1000" dirty="0" err="1">
                <a:latin typeface="Arial" panose="020B0604020202020204" pitchFamily="34" charset="0"/>
                <a:ea typeface="MS Mincho" panose="02020609040205080304" pitchFamily="49" charset="-128"/>
                <a:cs typeface="Arial" panose="020B0604020202020204" pitchFamily="34" charset="0"/>
              </a:rPr>
              <a:t>Hodrick</a:t>
            </a:r>
            <a:r>
              <a:rPr lang="en-US" sz="1000" dirty="0">
                <a:latin typeface="Arial" panose="020B0604020202020204" pitchFamily="34" charset="0"/>
                <a:ea typeface="MS Mincho" panose="02020609040205080304" pitchFamily="49" charset="-128"/>
                <a:cs typeface="Arial" panose="020B0604020202020204" pitchFamily="34" charset="0"/>
              </a:rPr>
              <a:t>-Prescott filter.</a:t>
            </a:r>
            <a:endParaRPr lang="en-US" sz="10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11" name="Title 1"/>
          <p:cNvSpPr txBox="1">
            <a:spLocks/>
          </p:cNvSpPr>
          <p:nvPr/>
        </p:nvSpPr>
        <p:spPr>
          <a:xfrm>
            <a:off x="219421" y="28397"/>
            <a:ext cx="8576486" cy="664667"/>
          </a:xfrm>
          <a:prstGeom prst="rect">
            <a:avLst/>
          </a:prstGeom>
        </p:spPr>
        <p:txBody>
          <a:bodyPr vert="horz" lIns="91440" tIns="45720" rIns="91440" bIns="45720" rtlCol="0" anchor="ctr">
            <a:noAutofit/>
          </a:bodyPr>
          <a:lstStyle/>
          <a:p>
            <a:pPr>
              <a:spcBef>
                <a:spcPct val="0"/>
              </a:spcBef>
              <a:defRPr/>
            </a:pPr>
            <a:r>
              <a:rPr lang="en-US" altLang="en-US" sz="3800" dirty="0">
                <a:solidFill>
                  <a:srgbClr val="0070C0"/>
                </a:solidFill>
                <a:latin typeface="Times New Roman" panose="02020603050405020304" pitchFamily="18" charset="0"/>
                <a:cs typeface="Times New Roman" panose="02020603050405020304" pitchFamily="18" charset="0"/>
              </a:rPr>
              <a:t>Transmission Channels across Strategies</a:t>
            </a:r>
            <a:r>
              <a:rPr lang="en-US" altLang="en-US" sz="2400" b="1" dirty="0">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CA0971C7-9A2C-476F-8A4F-97D144239FFE}"/>
              </a:ext>
            </a:extLst>
          </p:cNvPr>
          <p:cNvPicPr>
            <a:picLocks noChangeAspect="1"/>
          </p:cNvPicPr>
          <p:nvPr/>
        </p:nvPicPr>
        <p:blipFill>
          <a:blip r:embed="rId3"/>
          <a:stretch>
            <a:fillRect/>
          </a:stretch>
        </p:blipFill>
        <p:spPr>
          <a:xfrm>
            <a:off x="1493595" y="987126"/>
            <a:ext cx="6412105" cy="2241166"/>
          </a:xfrm>
          <a:prstGeom prst="rect">
            <a:avLst/>
          </a:prstGeom>
        </p:spPr>
      </p:pic>
      <p:pic>
        <p:nvPicPr>
          <p:cNvPr id="6" name="Picture 5">
            <a:extLst>
              <a:ext uri="{FF2B5EF4-FFF2-40B4-BE49-F238E27FC236}">
                <a16:creationId xmlns:a16="http://schemas.microsoft.com/office/drawing/2014/main" id="{F7BFEE45-9B81-49FF-9FC7-53F54140D48F}"/>
              </a:ext>
            </a:extLst>
          </p:cNvPr>
          <p:cNvPicPr>
            <a:picLocks noChangeAspect="1"/>
          </p:cNvPicPr>
          <p:nvPr/>
        </p:nvPicPr>
        <p:blipFill>
          <a:blip r:embed="rId4"/>
          <a:stretch>
            <a:fillRect/>
          </a:stretch>
        </p:blipFill>
        <p:spPr>
          <a:xfrm>
            <a:off x="1493595" y="3687141"/>
            <a:ext cx="6355005" cy="2183733"/>
          </a:xfrm>
          <a:prstGeom prst="rect">
            <a:avLst/>
          </a:prstGeom>
        </p:spPr>
      </p:pic>
    </p:spTree>
    <p:extLst>
      <p:ext uri="{BB962C8B-B14F-4D97-AF65-F5344CB8AC3E}">
        <p14:creationId xmlns:p14="http://schemas.microsoft.com/office/powerpoint/2010/main" val="484972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43988" y="152400"/>
            <a:ext cx="8495211" cy="64008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10000"/>
              </a:spcBef>
              <a:spcAft>
                <a:spcPct val="10000"/>
              </a:spcAft>
              <a:buNone/>
            </a:pPr>
            <a:r>
              <a:rPr lang="en-US" altLang="en-US" sz="4100" dirty="0">
                <a:solidFill>
                  <a:srgbClr val="0070C0"/>
                </a:solidFill>
                <a:latin typeface="Times New Roman" panose="02020603050405020304" pitchFamily="18" charset="0"/>
                <a:cs typeface="Times New Roman" panose="02020603050405020304" pitchFamily="18" charset="0"/>
              </a:rPr>
              <a:t>Related Literature</a:t>
            </a:r>
            <a:endParaRPr lang="en-US" altLang="en-US" sz="4100" b="1" dirty="0">
              <a:latin typeface="Times New Roman" panose="02020603050405020304" pitchFamily="18" charset="0"/>
              <a:cs typeface="Times New Roman" panose="02020603050405020304" pitchFamily="18" charset="0"/>
            </a:endParaRPr>
          </a:p>
          <a:p>
            <a:pPr marL="0" indent="0">
              <a:spcBef>
                <a:spcPct val="10000"/>
              </a:spcBef>
              <a:spcAft>
                <a:spcPct val="10000"/>
              </a:spcAft>
              <a:buNone/>
            </a:pPr>
            <a:endParaRPr lang="en-US" sz="2400" b="1" dirty="0">
              <a:latin typeface="Times New Roman" panose="02020603050405020304" pitchFamily="18" charset="0"/>
              <a:cs typeface="Times New Roman" panose="02020603050405020304" pitchFamily="18" charset="0"/>
            </a:endParaRPr>
          </a:p>
          <a:p>
            <a:pPr marL="0" indent="0">
              <a:spcBef>
                <a:spcPct val="10000"/>
              </a:spcBef>
              <a:spcAft>
                <a:spcPct val="10000"/>
              </a:spcAft>
              <a:buNone/>
            </a:pPr>
            <a:r>
              <a:rPr lang="en-US" sz="2400" b="1" dirty="0">
                <a:latin typeface="Times New Roman" panose="02020603050405020304" pitchFamily="18" charset="0"/>
                <a:cs typeface="Times New Roman" panose="02020603050405020304" pitchFamily="18" charset="0"/>
              </a:rPr>
              <a:t>I.   Output costs of defaults</a:t>
            </a:r>
          </a:p>
          <a:p>
            <a:pPr lvl="1">
              <a:spcBef>
                <a:spcPct val="10000"/>
              </a:spcBef>
              <a:spcAft>
                <a:spcPct val="10000"/>
              </a:spcAft>
              <a:buFontTx/>
              <a:buChar char="-"/>
            </a:pPr>
            <a:r>
              <a:rPr lang="en-US" sz="1900" dirty="0" err="1">
                <a:latin typeface="Times New Roman" panose="02020603050405020304" pitchFamily="18" charset="0"/>
                <a:cs typeface="Times New Roman" panose="02020603050405020304" pitchFamily="18" charset="0"/>
              </a:rPr>
              <a:t>Sturzenegger</a:t>
            </a:r>
            <a:r>
              <a:rPr lang="en-US" sz="1900" dirty="0">
                <a:latin typeface="Times New Roman" panose="02020603050405020304" pitchFamily="18" charset="0"/>
                <a:cs typeface="Times New Roman" panose="02020603050405020304" pitchFamily="18" charset="0"/>
              </a:rPr>
              <a:t> (2004), </a:t>
            </a:r>
            <a:r>
              <a:rPr lang="en-US" sz="1900" dirty="0" err="1">
                <a:latin typeface="Times New Roman" panose="02020603050405020304" pitchFamily="18" charset="0"/>
                <a:cs typeface="Times New Roman" panose="02020603050405020304" pitchFamily="18" charset="0"/>
              </a:rPr>
              <a:t>Tomz</a:t>
            </a:r>
            <a:r>
              <a:rPr lang="en-US" sz="1900" dirty="0">
                <a:latin typeface="Times New Roman" panose="02020603050405020304" pitchFamily="18" charset="0"/>
                <a:cs typeface="Times New Roman" panose="02020603050405020304" pitchFamily="18" charset="0"/>
              </a:rPr>
              <a:t> and Wright (2007), </a:t>
            </a:r>
            <a:r>
              <a:rPr lang="en-US" sz="1900" dirty="0" err="1">
                <a:latin typeface="Times New Roman" panose="02020603050405020304" pitchFamily="18" charset="0"/>
                <a:cs typeface="Times New Roman" panose="02020603050405020304" pitchFamily="18" charset="0"/>
              </a:rPr>
              <a:t>Borensztein</a:t>
            </a:r>
            <a:r>
              <a:rPr lang="en-US" sz="1900" dirty="0">
                <a:latin typeface="Times New Roman" panose="02020603050405020304" pitchFamily="18" charset="0"/>
                <a:cs typeface="Times New Roman" panose="02020603050405020304" pitchFamily="18" charset="0"/>
              </a:rPr>
              <a:t> and Panizza (2009), Levy-</a:t>
            </a:r>
            <a:r>
              <a:rPr lang="en-US" sz="1900" dirty="0" err="1">
                <a:latin typeface="Times New Roman" panose="02020603050405020304" pitchFamily="18" charset="0"/>
                <a:cs typeface="Times New Roman" panose="02020603050405020304" pitchFamily="18" charset="0"/>
              </a:rPr>
              <a:t>Yeyati</a:t>
            </a:r>
            <a:r>
              <a:rPr lang="en-US" sz="1900" dirty="0">
                <a:latin typeface="Times New Roman" panose="02020603050405020304" pitchFamily="18" charset="0"/>
                <a:cs typeface="Times New Roman" panose="02020603050405020304" pitchFamily="18" charset="0"/>
              </a:rPr>
              <a:t> and Panizza (2011), Asonuma and Trebesch (2016), Trebesch and Zabel (2017), Kuvshinov and Zimmermann (2016) </a:t>
            </a:r>
          </a:p>
          <a:p>
            <a:pPr lvl="1">
              <a:spcBef>
                <a:spcPct val="10000"/>
              </a:spcBef>
              <a:spcAft>
                <a:spcPct val="10000"/>
              </a:spcAft>
              <a:buFontTx/>
              <a:buChar char="-"/>
            </a:pPr>
            <a:r>
              <a:rPr lang="en-US" sz="1800" b="1" i="1" dirty="0">
                <a:latin typeface="Times New Roman" panose="02020603050405020304" pitchFamily="18" charset="0"/>
                <a:cs typeface="Times New Roman" panose="02020603050405020304" pitchFamily="18" charset="0"/>
              </a:rPr>
              <a:t>Our paper identifies transmission channels of output costs</a:t>
            </a:r>
            <a:r>
              <a:rPr lang="en-US" sz="1800" dirty="0">
                <a:latin typeface="Times New Roman" panose="02020603050405020304" pitchFamily="18" charset="0"/>
                <a:cs typeface="Times New Roman" panose="02020603050405020304" pitchFamily="18" charset="0"/>
              </a:rPr>
              <a:t> </a:t>
            </a:r>
          </a:p>
          <a:p>
            <a:pPr marL="457200" lvl="1" indent="0">
              <a:spcBef>
                <a:spcPct val="10000"/>
              </a:spcBef>
              <a:spcAft>
                <a:spcPct val="10000"/>
              </a:spcAft>
              <a:buNone/>
            </a:pPr>
            <a:endParaRPr lang="en-US" sz="2000" dirty="0">
              <a:latin typeface="Times New Roman" panose="02020603050405020304" pitchFamily="18" charset="0"/>
              <a:cs typeface="Times New Roman" panose="02020603050405020304" pitchFamily="18" charset="0"/>
            </a:endParaRPr>
          </a:p>
          <a:p>
            <a:pPr marL="0" lvl="1" indent="0">
              <a:spcBef>
                <a:spcPct val="10000"/>
              </a:spcBef>
              <a:spcAft>
                <a:spcPct val="10000"/>
              </a:spcAft>
              <a:buNone/>
            </a:pPr>
            <a:r>
              <a:rPr lang="en-US" sz="2400" b="1" dirty="0">
                <a:latin typeface="Times New Roman" panose="02020603050405020304" pitchFamily="18" charset="0"/>
                <a:cs typeface="Times New Roman" panose="02020603050405020304" pitchFamily="18" charset="0"/>
              </a:rPr>
              <a:t>II.  Sovereign and banking crises</a:t>
            </a:r>
          </a:p>
          <a:p>
            <a:pPr marL="742950" lvl="2" indent="-342900">
              <a:spcBef>
                <a:spcPct val="10000"/>
              </a:spcBef>
              <a:spcAft>
                <a:spcPct val="10000"/>
              </a:spcAft>
              <a:buFontTx/>
              <a:buChar char="-"/>
            </a:pPr>
            <a:r>
              <a:rPr lang="en-US" sz="1900" dirty="0">
                <a:latin typeface="Times New Roman" panose="02020603050405020304" pitchFamily="18" charset="0"/>
                <a:cs typeface="Times New Roman" panose="02020603050405020304" pitchFamily="18" charset="0"/>
              </a:rPr>
              <a:t>Reinhart and Rogoff (2009, 2011), Borensztein and Panizza (2009),    </a:t>
            </a:r>
            <a:r>
              <a:rPr lang="en-US" sz="1900" dirty="0" err="1">
                <a:latin typeface="Times New Roman" panose="02020603050405020304" pitchFamily="18" charset="0"/>
                <a:cs typeface="Times New Roman" panose="02020603050405020304" pitchFamily="18" charset="0"/>
              </a:rPr>
              <a:t>Balteanu</a:t>
            </a:r>
            <a:r>
              <a:rPr lang="en-US" sz="1900" dirty="0">
                <a:latin typeface="Times New Roman" panose="02020603050405020304" pitchFamily="18" charset="0"/>
                <a:cs typeface="Times New Roman" panose="02020603050405020304" pitchFamily="18" charset="0"/>
              </a:rPr>
              <a:t> and Erce (2014), Sandleris (2015), </a:t>
            </a:r>
            <a:r>
              <a:rPr lang="en-US" sz="1900" dirty="0" err="1">
                <a:latin typeface="Times New Roman" panose="02020603050405020304" pitchFamily="18" charset="0"/>
                <a:cs typeface="Times New Roman" panose="02020603050405020304" pitchFamily="18" charset="0"/>
              </a:rPr>
              <a:t>Gennaioli</a:t>
            </a:r>
            <a:r>
              <a:rPr lang="en-US" sz="1900" dirty="0">
                <a:latin typeface="Times New Roman" panose="02020603050405020304" pitchFamily="18" charset="0"/>
                <a:cs typeface="Times New Roman" panose="02020603050405020304" pitchFamily="18" charset="0"/>
              </a:rPr>
              <a:t> et al. (2014</a:t>
            </a:r>
            <a:r>
              <a:rPr lang="en-US" sz="1900">
                <a:latin typeface="Times New Roman" panose="02020603050405020304" pitchFamily="18" charset="0"/>
                <a:cs typeface="Times New Roman" panose="02020603050405020304" pitchFamily="18" charset="0"/>
              </a:rPr>
              <a:t>),        Sosa-Padilla </a:t>
            </a:r>
            <a:r>
              <a:rPr lang="en-US" sz="1900" dirty="0">
                <a:latin typeface="Times New Roman" panose="02020603050405020304" pitchFamily="18" charset="0"/>
                <a:cs typeface="Times New Roman" panose="02020603050405020304" pitchFamily="18" charset="0"/>
              </a:rPr>
              <a:t>(2018)</a:t>
            </a:r>
          </a:p>
          <a:p>
            <a:pPr marL="742950" lvl="2" indent="-342900">
              <a:spcBef>
                <a:spcPct val="10000"/>
              </a:spcBef>
              <a:spcAft>
                <a:spcPct val="10000"/>
              </a:spcAft>
              <a:buFontTx/>
              <a:buChar char="-"/>
            </a:pPr>
            <a:r>
              <a:rPr lang="en-US" sz="1800" b="1" i="1" dirty="0">
                <a:latin typeface="Times New Roman" panose="02020603050405020304" pitchFamily="18" charset="0"/>
                <a:cs typeface="Times New Roman" panose="02020603050405020304" pitchFamily="18" charset="0"/>
              </a:rPr>
              <a:t>Our paper provides new evidence on these linkages</a:t>
            </a:r>
          </a:p>
          <a:p>
            <a:pPr marL="400050" lvl="2" indent="0">
              <a:spcBef>
                <a:spcPct val="10000"/>
              </a:spcBef>
              <a:spcAft>
                <a:spcPct val="10000"/>
              </a:spcAft>
              <a:buNone/>
            </a:pPr>
            <a:endParaRPr lang="en-US" sz="2000" dirty="0">
              <a:latin typeface="Times New Roman" panose="02020603050405020304" pitchFamily="18" charset="0"/>
              <a:cs typeface="Times New Roman" panose="02020603050405020304" pitchFamily="18" charset="0"/>
            </a:endParaRPr>
          </a:p>
          <a:p>
            <a:pPr marL="0" lvl="1" indent="0">
              <a:spcBef>
                <a:spcPct val="10000"/>
              </a:spcBef>
              <a:spcAft>
                <a:spcPct val="10000"/>
              </a:spcAft>
              <a:buNone/>
            </a:pPr>
            <a:r>
              <a:rPr lang="en-US" sz="2400" b="1" dirty="0">
                <a:latin typeface="Times New Roman" panose="02020603050405020304" pitchFamily="18" charset="0"/>
                <a:cs typeface="Times New Roman" panose="02020603050405020304" pitchFamily="18" charset="0"/>
              </a:rPr>
              <a:t>III.  Designing a new debt restructuring scheme  </a:t>
            </a:r>
          </a:p>
          <a:p>
            <a:pPr marL="742950" lvl="2" indent="-342900">
              <a:spcBef>
                <a:spcPct val="10000"/>
              </a:spcBef>
              <a:spcAft>
                <a:spcPct val="10000"/>
              </a:spcAft>
              <a:buFontTx/>
              <a:buChar char="-"/>
            </a:pPr>
            <a:r>
              <a:rPr lang="en-US" sz="1900" dirty="0">
                <a:latin typeface="Times New Roman" panose="02020603050405020304" pitchFamily="18" charset="0"/>
                <a:cs typeface="Times New Roman" panose="02020603050405020304" pitchFamily="18" charset="0"/>
              </a:rPr>
              <a:t>IMF (2014), Brookings-CIEPR (2013), Fernandez and Martin (2014) and Mariscal et al. (2015) </a:t>
            </a:r>
          </a:p>
          <a:p>
            <a:pPr marL="742950" lvl="2" indent="-342900">
              <a:spcBef>
                <a:spcPct val="10000"/>
              </a:spcBef>
              <a:spcAft>
                <a:spcPct val="10000"/>
              </a:spcAft>
              <a:buFontTx/>
              <a:buChar char="-"/>
            </a:pPr>
            <a:r>
              <a:rPr lang="en-US" sz="1800" b="1" i="1" dirty="0">
                <a:latin typeface="Times New Roman" panose="02020603050405020304" pitchFamily="18" charset="0"/>
                <a:cs typeface="Times New Roman" panose="02020603050405020304" pitchFamily="18" charset="0"/>
              </a:rPr>
              <a:t>Our paper shows that adverse costs are associated with financial sector linkages and those could be avoided by restructuring debt preemptively</a:t>
            </a:r>
          </a:p>
        </p:txBody>
      </p:sp>
      <p:sp>
        <p:nvSpPr>
          <p:cNvPr id="6" name="Slide Number Placeholder 5"/>
          <p:cNvSpPr>
            <a:spLocks noGrp="1"/>
          </p:cNvSpPr>
          <p:nvPr>
            <p:ph type="sldNum" sz="quarter" idx="12"/>
          </p:nvPr>
        </p:nvSpPr>
        <p:spPr/>
        <p:txBody>
          <a:bodyPr/>
          <a:lstStyle/>
          <a:p>
            <a:fld id="{1A431DC3-A818-45DD-A128-E494FBD3C48B}" type="slidenum">
              <a:rPr lang="en-US" smtClean="0"/>
              <a:pPr/>
              <a:t>8</a:t>
            </a:fld>
            <a:endParaRPr lang="en-US" dirty="0"/>
          </a:p>
        </p:txBody>
      </p:sp>
    </p:spTree>
    <p:extLst>
      <p:ext uri="{BB962C8B-B14F-4D97-AF65-F5344CB8AC3E}">
        <p14:creationId xmlns:p14="http://schemas.microsoft.com/office/powerpoint/2010/main" val="1062746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10" name="Content Placeholder 2"/>
          <p:cNvSpPr>
            <a:spLocks noGrp="1"/>
          </p:cNvSpPr>
          <p:nvPr>
            <p:ph idx="1"/>
          </p:nvPr>
        </p:nvSpPr>
        <p:spPr>
          <a:xfrm>
            <a:off x="239744" y="304799"/>
            <a:ext cx="8828055" cy="6416675"/>
          </a:xfrm>
        </p:spPr>
        <p:txBody>
          <a:bodyPr>
            <a:normAutofit fontScale="92500" lnSpcReduction="10000"/>
          </a:bodyPr>
          <a:lstStyle/>
          <a:p>
            <a:pPr marL="0" indent="0">
              <a:buNone/>
            </a:pPr>
            <a:r>
              <a:rPr lang="en-US" altLang="en-US" sz="4300" dirty="0">
                <a:solidFill>
                  <a:srgbClr val="0070C0"/>
                </a:solidFill>
                <a:latin typeface="Times New Roman" panose="02020603050405020304" pitchFamily="18" charset="0"/>
                <a:cs typeface="Times New Roman" panose="02020603050405020304" pitchFamily="18" charset="0"/>
              </a:rPr>
              <a:t>Local Projection </a:t>
            </a:r>
            <a:endParaRPr lang="en-US" altLang="ja-JP" sz="4300" b="1" i="1" u="sng" dirty="0">
              <a:latin typeface="Times New Roman" panose="02020603050405020304" pitchFamily="18" charset="0"/>
              <a:cs typeface="Times New Roman" panose="02020603050405020304" pitchFamily="18" charset="0"/>
            </a:endParaRPr>
          </a:p>
          <a:p>
            <a:pPr marL="0" indent="0">
              <a:buNone/>
            </a:pPr>
            <a:endParaRPr lang="en-US" sz="2400" b="1" dirty="0">
              <a:latin typeface="Times New Roman" pitchFamily="18" charset="0"/>
              <a:cs typeface="Times New Roman" pitchFamily="18" charset="0"/>
            </a:endParaRPr>
          </a:p>
          <a:p>
            <a:r>
              <a:rPr lang="en-US" sz="2400" b="1" dirty="0">
                <a:latin typeface="Times New Roman" pitchFamily="18" charset="0"/>
                <a:cs typeface="Times New Roman" pitchFamily="18" charset="0"/>
              </a:rPr>
              <a:t>Local projection </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Jordà</a:t>
            </a:r>
            <a:r>
              <a:rPr lang="en-US" sz="2400" dirty="0">
                <a:latin typeface="Times New Roman" pitchFamily="18" charset="0"/>
                <a:cs typeface="Times New Roman" pitchFamily="18" charset="0"/>
              </a:rPr>
              <a:t> 2005): The overall cumulative effect of the restructuring strategy over a long horizon</a:t>
            </a:r>
          </a:p>
          <a:p>
            <a:pPr lvl="1"/>
            <a:r>
              <a:rPr lang="en-US" sz="2100" dirty="0">
                <a:latin typeface="Times New Roman" pitchFamily="18" charset="0"/>
                <a:cs typeface="Times New Roman" pitchFamily="18" charset="0"/>
              </a:rPr>
              <a:t>Estimates the effect at </a:t>
            </a:r>
            <a:r>
              <a:rPr lang="en-US" sz="2100" b="1" i="1" dirty="0" err="1">
                <a:latin typeface="Times New Roman" pitchFamily="18" charset="0"/>
                <a:cs typeface="Times New Roman" pitchFamily="18" charset="0"/>
              </a:rPr>
              <a:t>t+h</a:t>
            </a:r>
            <a:r>
              <a:rPr lang="en-US" sz="2100" dirty="0">
                <a:latin typeface="Times New Roman" pitchFamily="18" charset="0"/>
                <a:cs typeface="Times New Roman" pitchFamily="18" charset="0"/>
              </a:rPr>
              <a:t> of a restructuring at </a:t>
            </a:r>
            <a:r>
              <a:rPr lang="en-US" sz="2100" b="1" i="1" dirty="0">
                <a:latin typeface="Times New Roman" pitchFamily="18" charset="0"/>
                <a:cs typeface="Times New Roman" pitchFamily="18" charset="0"/>
              </a:rPr>
              <a:t>t+1</a:t>
            </a:r>
            <a:r>
              <a:rPr lang="en-US" sz="2100" b="1" dirty="0">
                <a:latin typeface="Times New Roman" pitchFamily="18" charset="0"/>
                <a:cs typeface="Times New Roman" pitchFamily="18" charset="0"/>
              </a:rPr>
              <a:t> </a:t>
            </a:r>
            <a:r>
              <a:rPr lang="en-US" sz="2100" dirty="0">
                <a:latin typeface="Times New Roman" pitchFamily="18" charset="0"/>
                <a:cs typeface="Times New Roman" pitchFamily="18" charset="0"/>
              </a:rPr>
              <a:t>even if there were additional restructurings during that time.</a:t>
            </a:r>
          </a:p>
          <a:p>
            <a:pPr lvl="1"/>
            <a:r>
              <a:rPr lang="en-US" sz="2100" dirty="0">
                <a:latin typeface="Times New Roman" pitchFamily="18" charset="0"/>
                <a:cs typeface="Times New Roman" pitchFamily="18" charset="0"/>
              </a:rPr>
              <a:t>These estimates will capture further losses if there is a second restructuring </a:t>
            </a:r>
          </a:p>
          <a:p>
            <a:pPr marL="0" indent="0">
              <a:buNone/>
            </a:pPr>
            <a:endParaRPr lang="en-US" sz="2400" b="1" dirty="0">
              <a:latin typeface="Times New Roman" pitchFamily="18" charset="0"/>
              <a:cs typeface="Times New Roman" pitchFamily="18" charset="0"/>
            </a:endParaRPr>
          </a:p>
          <a:p>
            <a:r>
              <a:rPr lang="en-US" sz="2400" b="1" dirty="0">
                <a:latin typeface="Times New Roman" pitchFamily="18" charset="0"/>
                <a:cs typeface="Times New Roman" pitchFamily="18" charset="0"/>
              </a:rPr>
              <a:t>Endogeneity of restructurings</a:t>
            </a:r>
            <a:r>
              <a:rPr lang="en-US" sz="2400" dirty="0">
                <a:latin typeface="Times New Roman" pitchFamily="18" charset="0"/>
                <a:cs typeface="Times New Roman" pitchFamily="18" charset="0"/>
              </a:rPr>
              <a:t>:</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Countries’ restructuring choice and strategies depend on macroeconomic conditions</a:t>
            </a:r>
          </a:p>
          <a:p>
            <a:pPr marL="0" indent="0">
              <a:buNone/>
            </a:pPr>
            <a:endParaRPr lang="en-US" sz="2400" dirty="0">
              <a:latin typeface="Times New Roman" pitchFamily="18" charset="0"/>
              <a:cs typeface="Times New Roman" pitchFamily="18" charset="0"/>
            </a:endParaRPr>
          </a:p>
          <a:p>
            <a:r>
              <a:rPr lang="en-US" sz="2400" b="1" dirty="0">
                <a:latin typeface="Times New Roman" pitchFamily="18" charset="0"/>
                <a:cs typeface="Times New Roman" pitchFamily="18" charset="0"/>
              </a:rPr>
              <a:t>Propensity score matching</a:t>
            </a:r>
            <a:r>
              <a:rPr lang="en-US" sz="2400" dirty="0">
                <a:latin typeface="Times New Roman" pitchFamily="18" charset="0"/>
                <a:cs typeface="Times New Roman" pitchFamily="18" charset="0"/>
              </a:rPr>
              <a:t>:</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To reduce selection bias between restructurings and counter-factual (non-restructuring) observations</a:t>
            </a:r>
          </a:p>
          <a:p>
            <a:endParaRPr lang="en-US" sz="2400" dirty="0">
              <a:latin typeface="Times New Roman" pitchFamily="18" charset="0"/>
              <a:cs typeface="Times New Roman" pitchFamily="18" charset="0"/>
            </a:endParaRPr>
          </a:p>
          <a:p>
            <a:r>
              <a:rPr lang="en-US" sz="2400" b="1" dirty="0">
                <a:latin typeface="Times New Roman" pitchFamily="18" charset="0"/>
                <a:cs typeface="Times New Roman" pitchFamily="18" charset="0"/>
              </a:rPr>
              <a:t>Overlapping restructurings</a:t>
            </a:r>
            <a:r>
              <a:rPr lang="en-US" sz="2400" dirty="0">
                <a:latin typeface="Times New Roman" pitchFamily="18" charset="0"/>
                <a:cs typeface="Times New Roman" pitchFamily="18" charset="0"/>
              </a:rPr>
              <a:t>:</a:t>
            </a:r>
          </a:p>
          <a:p>
            <a:pPr lvl="1"/>
            <a:r>
              <a:rPr lang="en-US" sz="2100" dirty="0">
                <a:latin typeface="Times New Roman" pitchFamily="18" charset="0"/>
                <a:cs typeface="Times New Roman" pitchFamily="18" charset="0"/>
              </a:rPr>
              <a:t>Our baseline results treat each restructuring independently</a:t>
            </a:r>
          </a:p>
          <a:p>
            <a:pPr lvl="1"/>
            <a:r>
              <a:rPr lang="en-US" sz="2100" dirty="0">
                <a:latin typeface="Times New Roman" pitchFamily="18" charset="0"/>
                <a:cs typeface="Times New Roman" pitchFamily="18" charset="0"/>
              </a:rPr>
              <a:t>Robustness check applies different approach of dealing overlaps</a:t>
            </a: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1A431DC3-A818-45DD-A128-E494FBD3C48B}" type="slidenum">
              <a:rPr lang="en-US" smtClean="0"/>
              <a:pPr/>
              <a:t>9</a:t>
            </a:fld>
            <a:endParaRPr lang="en-US" dirty="0"/>
          </a:p>
        </p:txBody>
      </p:sp>
    </p:spTree>
    <p:extLst>
      <p:ext uri="{BB962C8B-B14F-4D97-AF65-F5344CB8AC3E}">
        <p14:creationId xmlns:p14="http://schemas.microsoft.com/office/powerpoint/2010/main" val="2836458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10" name="Content Placeholder 2"/>
          <p:cNvSpPr>
            <a:spLocks noGrp="1"/>
          </p:cNvSpPr>
          <p:nvPr>
            <p:ph idx="1"/>
          </p:nvPr>
        </p:nvSpPr>
        <p:spPr>
          <a:xfrm>
            <a:off x="107504" y="122237"/>
            <a:ext cx="8828055" cy="6599238"/>
          </a:xfrm>
        </p:spPr>
        <p:txBody>
          <a:bodyPr>
            <a:normAutofit fontScale="92500" lnSpcReduction="10000"/>
          </a:bodyPr>
          <a:lstStyle/>
          <a:p>
            <a:pPr marL="0" indent="0">
              <a:buNone/>
            </a:pPr>
            <a:r>
              <a:rPr lang="en-US" altLang="en-US" sz="4000" dirty="0">
                <a:solidFill>
                  <a:srgbClr val="0070C0"/>
                </a:solidFill>
                <a:latin typeface="Times New Roman" panose="02020603050405020304" pitchFamily="18" charset="0"/>
                <a:cs typeface="Times New Roman" panose="02020603050405020304" pitchFamily="18" charset="0"/>
              </a:rPr>
              <a:t>Local Projection</a:t>
            </a:r>
            <a:r>
              <a:rPr lang="en-US" altLang="en-US" sz="4200" dirty="0">
                <a:solidFill>
                  <a:srgbClr val="0070C0"/>
                </a:solidFill>
                <a:latin typeface="Times New Roman" panose="02020603050405020304" pitchFamily="18" charset="0"/>
                <a:cs typeface="Times New Roman" panose="02020603050405020304" pitchFamily="18" charset="0"/>
              </a:rPr>
              <a:t>  </a:t>
            </a:r>
            <a:endParaRPr lang="en-US" altLang="ja-JP" sz="4200" b="1" i="1" u="sng" dirty="0">
              <a:latin typeface="Times New Roman" panose="02020603050405020304" pitchFamily="18" charset="0"/>
              <a:cs typeface="Times New Roman" panose="02020603050405020304" pitchFamily="18" charset="0"/>
            </a:endParaRPr>
          </a:p>
          <a:p>
            <a:r>
              <a:rPr lang="en-US" sz="2000" b="1" dirty="0">
                <a:latin typeface="Times New Roman" pitchFamily="18" charset="0"/>
                <a:cs typeface="Times New Roman" pitchFamily="18" charset="0"/>
              </a:rPr>
              <a:t>1</a:t>
            </a:r>
            <a:r>
              <a:rPr lang="en-US" sz="2000" b="1" baseline="30000" dirty="0">
                <a:latin typeface="Times New Roman" pitchFamily="18" charset="0"/>
                <a:cs typeface="Times New Roman" pitchFamily="18" charset="0"/>
              </a:rPr>
              <a:t>st</a:t>
            </a:r>
            <a:r>
              <a:rPr lang="en-US" sz="2000" b="1" dirty="0">
                <a:latin typeface="Times New Roman" pitchFamily="18" charset="0"/>
                <a:cs typeface="Times New Roman" pitchFamily="18" charset="0"/>
              </a:rPr>
              <a:t> stage: Propensity score estimation</a:t>
            </a:r>
            <a:r>
              <a:rPr lang="en-US" sz="2000" dirty="0">
                <a:latin typeface="Times New Roman" pitchFamily="18" charset="0"/>
                <a:cs typeface="Times New Roman" pitchFamily="18" charset="0"/>
              </a:rPr>
              <a:t>: </a:t>
            </a:r>
          </a:p>
          <a:p>
            <a:pPr lvl="1" indent="-342900">
              <a:buFont typeface="Wingdings" panose="05000000000000000000" pitchFamily="2" charset="2"/>
              <a:buChar char="Ø"/>
            </a:pPr>
            <a:r>
              <a:rPr lang="en-US" sz="2000" dirty="0">
                <a:latin typeface="Times New Roman" pitchFamily="18" charset="0"/>
                <a:cs typeface="Times New Roman" pitchFamily="18" charset="0"/>
              </a:rPr>
              <a:t>Instruments         : i) ext. debt/GDP, ii) interest payments/GDP, iii) change in credit ratings, iv) political stability index, v) past restructuring history, </a:t>
            </a:r>
          </a:p>
          <a:p>
            <a:pPr marL="400050" lvl="1" indent="0">
              <a:buNone/>
            </a:pPr>
            <a:r>
              <a:rPr lang="en-US" sz="2000" dirty="0">
                <a:latin typeface="Times New Roman" pitchFamily="18" charset="0"/>
                <a:cs typeface="Times New Roman" pitchFamily="18" charset="0"/>
              </a:rPr>
              <a:t>      vi) recent banking crises</a:t>
            </a:r>
          </a:p>
          <a:p>
            <a:r>
              <a:rPr lang="en-US" sz="2000" b="1" dirty="0">
                <a:latin typeface="Times New Roman" pitchFamily="18" charset="0"/>
                <a:cs typeface="Times New Roman" pitchFamily="18" charset="0"/>
              </a:rPr>
              <a:t>Local projection equation</a:t>
            </a:r>
            <a:r>
              <a:rPr lang="en-US" sz="2000" dirty="0">
                <a:latin typeface="Times New Roman" pitchFamily="18" charset="0"/>
                <a:cs typeface="Times New Roman" pitchFamily="18" charset="0"/>
              </a:rPr>
              <a:t>: </a:t>
            </a:r>
          </a:p>
          <a:p>
            <a:pPr marL="0" indent="0">
              <a:buNone/>
            </a:pPr>
            <a:endParaRPr lang="en-US" sz="2000" dirty="0">
              <a:latin typeface="Times New Roman" pitchFamily="18" charset="0"/>
              <a:cs typeface="Times New Roman" pitchFamily="18" charset="0"/>
            </a:endParaRPr>
          </a:p>
          <a:p>
            <a:pPr lvl="1">
              <a:buFont typeface="Wingdings" panose="05000000000000000000" pitchFamily="2" charset="2"/>
              <a:buChar char="Ø"/>
            </a:pPr>
            <a:r>
              <a:rPr lang="en-US" sz="2000" dirty="0">
                <a:latin typeface="Times New Roman" pitchFamily="18" charset="0"/>
                <a:cs typeface="Times New Roman" pitchFamily="18" charset="0"/>
              </a:rPr>
              <a:t>Cum. GDP growth from </a:t>
            </a:r>
            <a:r>
              <a:rPr lang="en-US" sz="2000" i="1" dirty="0">
                <a:latin typeface="Times New Roman" pitchFamily="18" charset="0"/>
                <a:cs typeface="Times New Roman" pitchFamily="18" charset="0"/>
              </a:rPr>
              <a:t>t</a:t>
            </a:r>
            <a:r>
              <a:rPr lang="en-US" sz="2000" dirty="0">
                <a:latin typeface="Times New Roman" pitchFamily="18" charset="0"/>
                <a:cs typeface="Times New Roman" pitchFamily="18" charset="0"/>
              </a:rPr>
              <a:t> to </a:t>
            </a:r>
            <a:r>
              <a:rPr lang="en-US" sz="2000" i="1" dirty="0" err="1">
                <a:latin typeface="Times New Roman" pitchFamily="18" charset="0"/>
                <a:cs typeface="Times New Roman" pitchFamily="18" charset="0"/>
              </a:rPr>
              <a:t>t+h</a:t>
            </a:r>
            <a:r>
              <a:rPr lang="en-US" sz="2000" dirty="0">
                <a:latin typeface="Times New Roman" pitchFamily="18" charset="0"/>
                <a:cs typeface="Times New Roman" pitchFamily="18" charset="0"/>
              </a:rPr>
              <a:t> in country </a:t>
            </a:r>
            <a:r>
              <a:rPr lang="en-US" sz="2000" i="1" dirty="0">
                <a:latin typeface="Times New Roman" pitchFamily="18" charset="0"/>
                <a:cs typeface="Times New Roman" pitchFamily="18" charset="0"/>
              </a:rPr>
              <a:t>i</a:t>
            </a:r>
            <a:r>
              <a:rPr lang="en-US" sz="2000" dirty="0">
                <a:latin typeface="Times New Roman" pitchFamily="18" charset="0"/>
                <a:cs typeface="Times New Roman" pitchFamily="18" charset="0"/>
              </a:rPr>
              <a:t> :</a:t>
            </a:r>
          </a:p>
          <a:p>
            <a:pPr lvl="1">
              <a:buFont typeface="Wingdings" panose="05000000000000000000" pitchFamily="2" charset="2"/>
              <a:buChar char="Ø"/>
            </a:pPr>
            <a:r>
              <a:rPr lang="en-US" sz="2000" dirty="0">
                <a:latin typeface="Times New Roman" pitchFamily="18" charset="0"/>
                <a:cs typeface="Times New Roman" pitchFamily="18" charset="0"/>
              </a:rPr>
              <a:t>Dummy variable for a post-default restructuring:  </a:t>
            </a:r>
          </a:p>
          <a:p>
            <a:pPr lvl="1">
              <a:buFont typeface="Wingdings" panose="05000000000000000000" pitchFamily="2" charset="2"/>
              <a:buChar char="Ø"/>
            </a:pPr>
            <a:r>
              <a:rPr lang="en-US" sz="2000" dirty="0">
                <a:latin typeface="Times New Roman" pitchFamily="18" charset="0"/>
                <a:cs typeface="Times New Roman" pitchFamily="18" charset="0"/>
              </a:rPr>
              <a:t>Additional controls         : a) the lagged dependent variable, b) cyclical component of log of GDP obtained from the HP filer </a:t>
            </a:r>
          </a:p>
          <a:p>
            <a:pPr lvl="1">
              <a:buFont typeface="Wingdings" panose="05000000000000000000" pitchFamily="2" charset="2"/>
              <a:buChar char="Ø"/>
            </a:pPr>
            <a:r>
              <a:rPr lang="en-US" sz="2000" dirty="0">
                <a:latin typeface="Times New Roman" pitchFamily="18" charset="0"/>
                <a:cs typeface="Times New Roman" pitchFamily="18" charset="0"/>
              </a:rPr>
              <a:t>Coefficients to be estimated:  </a:t>
            </a:r>
          </a:p>
          <a:p>
            <a:pPr lvl="1">
              <a:buFont typeface="Wingdings" panose="05000000000000000000" pitchFamily="2" charset="2"/>
              <a:buChar char="Ø"/>
            </a:pPr>
            <a:r>
              <a:rPr lang="en-US" sz="2000" dirty="0">
                <a:latin typeface="Times New Roman" pitchFamily="18" charset="0"/>
                <a:cs typeface="Times New Roman" pitchFamily="18" charset="0"/>
              </a:rPr>
              <a:t>Error terms from each regression: </a:t>
            </a:r>
          </a:p>
          <a:p>
            <a:pPr marL="400050"/>
            <a:r>
              <a:rPr lang="en-US" sz="2000" b="1" dirty="0">
                <a:latin typeface="Times New Roman" pitchFamily="18" charset="0"/>
                <a:cs typeface="Times New Roman" pitchFamily="18" charset="0"/>
              </a:rPr>
              <a:t>Predicted dependent variable</a:t>
            </a:r>
            <a:r>
              <a:rPr lang="en-US" sz="2000" dirty="0">
                <a:latin typeface="Times New Roman" pitchFamily="18" charset="0"/>
                <a:cs typeface="Times New Roman" pitchFamily="18" charset="0"/>
              </a:rPr>
              <a:t>:        </a:t>
            </a:r>
          </a:p>
          <a:p>
            <a:pPr marL="57150" indent="0">
              <a:buNone/>
            </a:pPr>
            <a:endParaRPr lang="en-US" sz="2000" dirty="0">
              <a:latin typeface="Times New Roman" pitchFamily="18" charset="0"/>
              <a:cs typeface="Times New Roman" pitchFamily="18" charset="0"/>
            </a:endParaRPr>
          </a:p>
          <a:p>
            <a:pPr marL="400050"/>
            <a:r>
              <a:rPr lang="en-US" sz="2000" b="1" dirty="0">
                <a:latin typeface="Times New Roman" pitchFamily="18" charset="0"/>
                <a:cs typeface="Times New Roman" pitchFamily="18" charset="0"/>
              </a:rPr>
              <a:t>2</a:t>
            </a:r>
            <a:r>
              <a:rPr lang="en-US" sz="2000" b="1" baseline="30000" dirty="0">
                <a:latin typeface="Times New Roman" pitchFamily="18" charset="0"/>
                <a:cs typeface="Times New Roman" pitchFamily="18" charset="0"/>
              </a:rPr>
              <a:t>nd</a:t>
            </a:r>
            <a:r>
              <a:rPr lang="en-US" sz="2000" b="1" dirty="0">
                <a:latin typeface="Times New Roman" pitchFamily="18" charset="0"/>
                <a:cs typeface="Times New Roman" pitchFamily="18" charset="0"/>
              </a:rPr>
              <a:t> stage: Average treatment effect of debt restructurings</a:t>
            </a:r>
          </a:p>
          <a:p>
            <a:pPr marL="400050"/>
            <a:endParaRPr lang="en-US" sz="2000" dirty="0">
              <a:latin typeface="Times New Roman" pitchFamily="18" charset="0"/>
              <a:cs typeface="Times New Roman" pitchFamily="18" charset="0"/>
            </a:endParaRPr>
          </a:p>
          <a:p>
            <a:pPr lvl="1">
              <a:buFont typeface="Wingdings" panose="05000000000000000000" pitchFamily="2" charset="2"/>
              <a:buChar char="Ø"/>
            </a:pPr>
            <a:endParaRPr lang="en-US" sz="2000" dirty="0">
              <a:latin typeface="Times New Roman" pitchFamily="18" charset="0"/>
              <a:cs typeface="Times New Roman" pitchFamily="18" charset="0"/>
            </a:endParaRPr>
          </a:p>
          <a:p>
            <a:pPr lvl="1">
              <a:buFont typeface="Wingdings" panose="05000000000000000000" pitchFamily="2" charset="2"/>
              <a:buChar char="Ø"/>
            </a:pPr>
            <a:r>
              <a:rPr lang="en-US" sz="2000" dirty="0">
                <a:latin typeface="Times New Roman" pitchFamily="18" charset="0"/>
                <a:cs typeface="Times New Roman" pitchFamily="18" charset="0"/>
              </a:rPr>
              <a:t>Estimated probability of restructuring: </a:t>
            </a:r>
          </a:p>
        </p:txBody>
      </p:sp>
      <p:sp>
        <p:nvSpPr>
          <p:cNvPr id="5" name="Slide Number Placeholder 4"/>
          <p:cNvSpPr>
            <a:spLocks noGrp="1"/>
          </p:cNvSpPr>
          <p:nvPr>
            <p:ph type="sldNum" sz="quarter" idx="12"/>
          </p:nvPr>
        </p:nvSpPr>
        <p:spPr/>
        <p:txBody>
          <a:bodyPr/>
          <a:lstStyle/>
          <a:p>
            <a:fld id="{1A431DC3-A818-45DD-A128-E494FBD3C48B}" type="slidenum">
              <a:rPr lang="en-US" smtClean="0"/>
              <a:pPr/>
              <a:t>10</a:t>
            </a:fld>
            <a:endParaRPr lang="en-US" dirty="0"/>
          </a:p>
        </p:txBody>
      </p:sp>
      <p:sp>
        <p:nvSpPr>
          <p:cNvPr id="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a:extLst>
              <a:ext uri="{FF2B5EF4-FFF2-40B4-BE49-F238E27FC236}">
                <a16:creationId xmlns:a16="http://schemas.microsoft.com/office/drawing/2014/main" id="{97C62EBB-298E-404A-B5FD-4EC747DE0CBA}"/>
              </a:ext>
            </a:extLst>
          </p:cNvPr>
          <p:cNvPicPr>
            <a:picLocks noChangeAspect="1"/>
          </p:cNvPicPr>
          <p:nvPr/>
        </p:nvPicPr>
        <p:blipFill>
          <a:blip r:embed="rId3"/>
          <a:stretch>
            <a:fillRect/>
          </a:stretch>
        </p:blipFill>
        <p:spPr>
          <a:xfrm>
            <a:off x="4501106" y="764704"/>
            <a:ext cx="2284622" cy="277310"/>
          </a:xfrm>
          <a:prstGeom prst="rect">
            <a:avLst/>
          </a:prstGeom>
        </p:spPr>
      </p:pic>
      <p:pic>
        <p:nvPicPr>
          <p:cNvPr id="13" name="Picture 12">
            <a:extLst>
              <a:ext uri="{FF2B5EF4-FFF2-40B4-BE49-F238E27FC236}">
                <a16:creationId xmlns:a16="http://schemas.microsoft.com/office/drawing/2014/main" id="{9E941A77-22EC-4AE0-AD78-8FBBC72D41C3}"/>
              </a:ext>
            </a:extLst>
          </p:cNvPr>
          <p:cNvPicPr>
            <a:picLocks noChangeAspect="1"/>
          </p:cNvPicPr>
          <p:nvPr/>
        </p:nvPicPr>
        <p:blipFill>
          <a:blip r:embed="rId4"/>
          <a:stretch>
            <a:fillRect/>
          </a:stretch>
        </p:blipFill>
        <p:spPr>
          <a:xfrm>
            <a:off x="2547713" y="2249073"/>
            <a:ext cx="4116404" cy="335810"/>
          </a:xfrm>
          <a:prstGeom prst="rect">
            <a:avLst/>
          </a:prstGeom>
        </p:spPr>
      </p:pic>
      <p:pic>
        <p:nvPicPr>
          <p:cNvPr id="15" name="Picture 14">
            <a:extLst>
              <a:ext uri="{FF2B5EF4-FFF2-40B4-BE49-F238E27FC236}">
                <a16:creationId xmlns:a16="http://schemas.microsoft.com/office/drawing/2014/main" id="{027A66E1-4CF8-41C9-9CED-E3B5A03B1153}"/>
              </a:ext>
            </a:extLst>
          </p:cNvPr>
          <p:cNvPicPr>
            <a:picLocks noChangeAspect="1"/>
          </p:cNvPicPr>
          <p:nvPr/>
        </p:nvPicPr>
        <p:blipFill>
          <a:blip r:embed="rId5"/>
          <a:stretch>
            <a:fillRect/>
          </a:stretch>
        </p:blipFill>
        <p:spPr>
          <a:xfrm>
            <a:off x="5450704" y="2623516"/>
            <a:ext cx="3499319" cy="258270"/>
          </a:xfrm>
          <a:prstGeom prst="rect">
            <a:avLst/>
          </a:prstGeom>
        </p:spPr>
      </p:pic>
      <p:pic>
        <p:nvPicPr>
          <p:cNvPr id="24" name="Picture 23">
            <a:extLst>
              <a:ext uri="{FF2B5EF4-FFF2-40B4-BE49-F238E27FC236}">
                <a16:creationId xmlns:a16="http://schemas.microsoft.com/office/drawing/2014/main" id="{C27468DE-BE1B-41AB-BA3C-680F83AB87BF}"/>
              </a:ext>
            </a:extLst>
          </p:cNvPr>
          <p:cNvPicPr>
            <a:picLocks noChangeAspect="1"/>
          </p:cNvPicPr>
          <p:nvPr/>
        </p:nvPicPr>
        <p:blipFill>
          <a:blip r:embed="rId6"/>
          <a:stretch>
            <a:fillRect/>
          </a:stretch>
        </p:blipFill>
        <p:spPr>
          <a:xfrm>
            <a:off x="5779796" y="2946522"/>
            <a:ext cx="417150" cy="213367"/>
          </a:xfrm>
          <a:prstGeom prst="rect">
            <a:avLst/>
          </a:prstGeom>
        </p:spPr>
      </p:pic>
      <p:pic>
        <p:nvPicPr>
          <p:cNvPr id="26" name="Picture 25">
            <a:extLst>
              <a:ext uri="{FF2B5EF4-FFF2-40B4-BE49-F238E27FC236}">
                <a16:creationId xmlns:a16="http://schemas.microsoft.com/office/drawing/2014/main" id="{EB99DEE5-0763-4DAC-BB1D-8C8047921F4F}"/>
              </a:ext>
            </a:extLst>
          </p:cNvPr>
          <p:cNvPicPr>
            <a:picLocks noChangeAspect="1"/>
          </p:cNvPicPr>
          <p:nvPr/>
        </p:nvPicPr>
        <p:blipFill>
          <a:blip r:embed="rId7"/>
          <a:stretch>
            <a:fillRect/>
          </a:stretch>
        </p:blipFill>
        <p:spPr>
          <a:xfrm>
            <a:off x="2895600" y="3266278"/>
            <a:ext cx="381000" cy="233365"/>
          </a:xfrm>
          <a:prstGeom prst="rect">
            <a:avLst/>
          </a:prstGeom>
        </p:spPr>
      </p:pic>
      <p:pic>
        <p:nvPicPr>
          <p:cNvPr id="27" name="Picture 26">
            <a:extLst>
              <a:ext uri="{FF2B5EF4-FFF2-40B4-BE49-F238E27FC236}">
                <a16:creationId xmlns:a16="http://schemas.microsoft.com/office/drawing/2014/main" id="{78F85760-F360-4AAE-871B-5861363A7DBC}"/>
              </a:ext>
            </a:extLst>
          </p:cNvPr>
          <p:cNvPicPr>
            <a:picLocks noChangeAspect="1"/>
          </p:cNvPicPr>
          <p:nvPr/>
        </p:nvPicPr>
        <p:blipFill>
          <a:blip r:embed="rId8"/>
          <a:stretch>
            <a:fillRect/>
          </a:stretch>
        </p:blipFill>
        <p:spPr>
          <a:xfrm>
            <a:off x="3785970" y="3788016"/>
            <a:ext cx="1243230" cy="253109"/>
          </a:xfrm>
          <a:prstGeom prst="rect">
            <a:avLst/>
          </a:prstGeom>
        </p:spPr>
      </p:pic>
      <p:pic>
        <p:nvPicPr>
          <p:cNvPr id="28" name="Picture 27">
            <a:extLst>
              <a:ext uri="{FF2B5EF4-FFF2-40B4-BE49-F238E27FC236}">
                <a16:creationId xmlns:a16="http://schemas.microsoft.com/office/drawing/2014/main" id="{CA58A9B3-4915-4407-9910-8A363B5B7E4C}"/>
              </a:ext>
            </a:extLst>
          </p:cNvPr>
          <p:cNvPicPr>
            <a:picLocks noChangeAspect="1"/>
          </p:cNvPicPr>
          <p:nvPr/>
        </p:nvPicPr>
        <p:blipFill>
          <a:blip r:embed="rId9"/>
          <a:stretch>
            <a:fillRect/>
          </a:stretch>
        </p:blipFill>
        <p:spPr>
          <a:xfrm>
            <a:off x="4229655" y="4133600"/>
            <a:ext cx="542901" cy="301967"/>
          </a:xfrm>
          <a:prstGeom prst="rect">
            <a:avLst/>
          </a:prstGeom>
        </p:spPr>
      </p:pic>
      <p:pic>
        <p:nvPicPr>
          <p:cNvPr id="29" name="Picture 28">
            <a:extLst>
              <a:ext uri="{FF2B5EF4-FFF2-40B4-BE49-F238E27FC236}">
                <a16:creationId xmlns:a16="http://schemas.microsoft.com/office/drawing/2014/main" id="{62674FAA-C1A9-4565-BE4E-B441E7DE2CC5}"/>
              </a:ext>
            </a:extLst>
          </p:cNvPr>
          <p:cNvPicPr>
            <a:picLocks noChangeAspect="1"/>
          </p:cNvPicPr>
          <p:nvPr/>
        </p:nvPicPr>
        <p:blipFill>
          <a:blip r:embed="rId10"/>
          <a:stretch>
            <a:fillRect/>
          </a:stretch>
        </p:blipFill>
        <p:spPr>
          <a:xfrm>
            <a:off x="2589195" y="4729520"/>
            <a:ext cx="3418846" cy="335809"/>
          </a:xfrm>
          <a:prstGeom prst="rect">
            <a:avLst/>
          </a:prstGeom>
        </p:spPr>
      </p:pic>
      <p:pic>
        <p:nvPicPr>
          <p:cNvPr id="30" name="Picture 29">
            <a:extLst>
              <a:ext uri="{FF2B5EF4-FFF2-40B4-BE49-F238E27FC236}">
                <a16:creationId xmlns:a16="http://schemas.microsoft.com/office/drawing/2014/main" id="{2D93FBBF-471C-4AE5-AA57-112666E2A812}"/>
              </a:ext>
            </a:extLst>
          </p:cNvPr>
          <p:cNvPicPr>
            <a:picLocks noChangeAspect="1"/>
          </p:cNvPicPr>
          <p:nvPr/>
        </p:nvPicPr>
        <p:blipFill>
          <a:blip r:embed="rId11"/>
          <a:stretch>
            <a:fillRect/>
          </a:stretch>
        </p:blipFill>
        <p:spPr>
          <a:xfrm>
            <a:off x="2425357" y="5410200"/>
            <a:ext cx="5404775" cy="545563"/>
          </a:xfrm>
          <a:prstGeom prst="rect">
            <a:avLst/>
          </a:prstGeom>
        </p:spPr>
      </p:pic>
      <p:pic>
        <p:nvPicPr>
          <p:cNvPr id="32" name="Picture 31">
            <a:extLst>
              <a:ext uri="{FF2B5EF4-FFF2-40B4-BE49-F238E27FC236}">
                <a16:creationId xmlns:a16="http://schemas.microsoft.com/office/drawing/2014/main" id="{31973F41-7D8B-4D33-81AC-C5D03E71605D}"/>
              </a:ext>
            </a:extLst>
          </p:cNvPr>
          <p:cNvPicPr>
            <a:picLocks noChangeAspect="1"/>
          </p:cNvPicPr>
          <p:nvPr/>
        </p:nvPicPr>
        <p:blipFill>
          <a:blip r:embed="rId12"/>
          <a:stretch>
            <a:fillRect/>
          </a:stretch>
        </p:blipFill>
        <p:spPr>
          <a:xfrm>
            <a:off x="4780118" y="6078000"/>
            <a:ext cx="785729" cy="267202"/>
          </a:xfrm>
          <a:prstGeom prst="rect">
            <a:avLst/>
          </a:prstGeom>
        </p:spPr>
      </p:pic>
      <p:pic>
        <p:nvPicPr>
          <p:cNvPr id="33" name="Picture 32">
            <a:extLst>
              <a:ext uri="{FF2B5EF4-FFF2-40B4-BE49-F238E27FC236}">
                <a16:creationId xmlns:a16="http://schemas.microsoft.com/office/drawing/2014/main" id="{B63A606D-B4B0-45B2-82D5-651A4D3E6D94}"/>
              </a:ext>
            </a:extLst>
          </p:cNvPr>
          <p:cNvPicPr>
            <a:picLocks noChangeAspect="1"/>
          </p:cNvPicPr>
          <p:nvPr/>
        </p:nvPicPr>
        <p:blipFill>
          <a:blip r:embed="rId13"/>
          <a:stretch>
            <a:fillRect/>
          </a:stretch>
        </p:blipFill>
        <p:spPr>
          <a:xfrm>
            <a:off x="2193452" y="1101527"/>
            <a:ext cx="372176" cy="239241"/>
          </a:xfrm>
          <a:prstGeom prst="rect">
            <a:avLst/>
          </a:prstGeom>
        </p:spPr>
      </p:pic>
    </p:spTree>
    <p:extLst>
      <p:ext uri="{BB962C8B-B14F-4D97-AF65-F5344CB8AC3E}">
        <p14:creationId xmlns:p14="http://schemas.microsoft.com/office/powerpoint/2010/main" val="2459124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195F9-7542-488B-8F97-A2BDFEDE38C4}"/>
              </a:ext>
            </a:extLst>
          </p:cNvPr>
          <p:cNvSpPr>
            <a:spLocks noGrp="1"/>
          </p:cNvSpPr>
          <p:nvPr>
            <p:ph type="title"/>
          </p:nvPr>
        </p:nvSpPr>
        <p:spPr>
          <a:xfrm>
            <a:off x="228600" y="152400"/>
            <a:ext cx="8229600" cy="563562"/>
          </a:xfrm>
        </p:spPr>
        <p:txBody>
          <a:bodyPr>
            <a:noAutofit/>
          </a:bodyPr>
          <a:lstStyle/>
          <a:p>
            <a:pPr algn="l"/>
            <a:r>
              <a:rPr lang="en-US" altLang="en-US" sz="4000" dirty="0">
                <a:solidFill>
                  <a:srgbClr val="0070C0"/>
                </a:solidFill>
                <a:latin typeface="Times New Roman" panose="02020603050405020304" pitchFamily="18" charset="0"/>
                <a:cs typeface="Times New Roman" panose="02020603050405020304" pitchFamily="18" charset="0"/>
              </a:rPr>
              <a:t>Output Costs across Restructurings</a:t>
            </a:r>
            <a:endParaRPr lang="en-US" sz="4000" dirty="0"/>
          </a:p>
        </p:txBody>
      </p:sp>
      <p:sp>
        <p:nvSpPr>
          <p:cNvPr id="3" name="Content Placeholder 2">
            <a:extLst>
              <a:ext uri="{FF2B5EF4-FFF2-40B4-BE49-F238E27FC236}">
                <a16:creationId xmlns:a16="http://schemas.microsoft.com/office/drawing/2014/main" id="{D4DAE9D9-42E8-4419-972E-7C67A185BB6B}"/>
              </a:ext>
            </a:extLst>
          </p:cNvPr>
          <p:cNvSpPr>
            <a:spLocks noGrp="1"/>
          </p:cNvSpPr>
          <p:nvPr>
            <p:ph idx="1"/>
          </p:nvPr>
        </p:nvSpPr>
        <p:spPr>
          <a:xfrm>
            <a:off x="386643" y="1077434"/>
            <a:ext cx="8229600" cy="533400"/>
          </a:xfrm>
        </p:spPr>
        <p:txBody>
          <a:bodyPr/>
          <a:lstStyle/>
          <a:p>
            <a:r>
              <a:rPr lang="en-US" altLang="en-US" sz="2400" b="1" dirty="0">
                <a:latin typeface="Times New Roman" panose="02020603050405020304" pitchFamily="18" charset="0"/>
                <a:cs typeface="Times New Roman" panose="02020603050405020304" pitchFamily="18" charset="0"/>
              </a:rPr>
              <a:t>2</a:t>
            </a:r>
            <a:r>
              <a:rPr lang="en-US" altLang="en-US" sz="2400" b="1" baseline="30000" dirty="0">
                <a:latin typeface="Times New Roman" panose="02020603050405020304" pitchFamily="18" charset="0"/>
                <a:cs typeface="Times New Roman" panose="02020603050405020304" pitchFamily="18" charset="0"/>
              </a:rPr>
              <a:t>nd</a:t>
            </a:r>
            <a:r>
              <a:rPr lang="en-US" altLang="en-US" sz="2400" b="1" dirty="0">
                <a:latin typeface="Times New Roman" panose="02020603050405020304" pitchFamily="18" charset="0"/>
                <a:cs typeface="Times New Roman" panose="02020603050405020304" pitchFamily="18" charset="0"/>
              </a:rPr>
              <a:t>-stage average treatment effect estimation  </a:t>
            </a:r>
          </a:p>
          <a:p>
            <a:endParaRPr lang="en-US" dirty="0"/>
          </a:p>
        </p:txBody>
      </p:sp>
      <p:sp>
        <p:nvSpPr>
          <p:cNvPr id="4" name="Slide Number Placeholder 3">
            <a:extLst>
              <a:ext uri="{FF2B5EF4-FFF2-40B4-BE49-F238E27FC236}">
                <a16:creationId xmlns:a16="http://schemas.microsoft.com/office/drawing/2014/main" id="{A4794852-A7CE-4273-9D02-5A245F3502D8}"/>
              </a:ext>
            </a:extLst>
          </p:cNvPr>
          <p:cNvSpPr>
            <a:spLocks noGrp="1"/>
          </p:cNvSpPr>
          <p:nvPr>
            <p:ph type="sldNum" sz="quarter" idx="12"/>
          </p:nvPr>
        </p:nvSpPr>
        <p:spPr/>
        <p:txBody>
          <a:bodyPr/>
          <a:lstStyle/>
          <a:p>
            <a:fld id="{FFD102CB-A0E3-47E1-A3EC-2C9062DAE647}" type="slidenum">
              <a:rPr lang="en-US" smtClean="0"/>
              <a:pPr/>
              <a:t>11</a:t>
            </a:fld>
            <a:endParaRPr lang="en-US" dirty="0"/>
          </a:p>
        </p:txBody>
      </p:sp>
      <p:sp>
        <p:nvSpPr>
          <p:cNvPr id="6" name="Rectangle 5">
            <a:extLst>
              <a:ext uri="{FF2B5EF4-FFF2-40B4-BE49-F238E27FC236}">
                <a16:creationId xmlns:a16="http://schemas.microsoft.com/office/drawing/2014/main" id="{8EC84A13-E56F-4F35-BBE8-D16F9A0925C8}"/>
              </a:ext>
            </a:extLst>
          </p:cNvPr>
          <p:cNvSpPr/>
          <p:nvPr/>
        </p:nvSpPr>
        <p:spPr>
          <a:xfrm>
            <a:off x="590890" y="5749421"/>
            <a:ext cx="8025353" cy="626646"/>
          </a:xfrm>
          <a:prstGeom prst="rect">
            <a:avLst/>
          </a:prstGeom>
        </p:spPr>
        <p:txBody>
          <a:bodyPr wrap="square">
            <a:spAutoFit/>
          </a:bodyPr>
          <a:lstStyle/>
          <a:p>
            <a:pPr marL="270510" marR="272415">
              <a:lnSpc>
                <a:spcPct val="107000"/>
              </a:lnSpc>
              <a:spcBef>
                <a:spcPts val="0"/>
              </a:spcBef>
              <a:spcAft>
                <a:spcPts val="0"/>
              </a:spcAft>
            </a:pPr>
            <a:r>
              <a:rPr lang="en-US" sz="1100" dirty="0">
                <a:latin typeface="Arial" panose="020B0604020202020204" pitchFamily="34" charset="0"/>
                <a:ea typeface="MS Mincho" panose="02020609040205080304" pitchFamily="49" charset="-128"/>
                <a:cs typeface="Arial" panose="020B0604020202020204" pitchFamily="34" charset="0"/>
              </a:rPr>
              <a:t>Notes: The figures show local projections (AIPW) of the variables shown in each panel </a:t>
            </a:r>
            <a:r>
              <a:rPr lang="en-US" sz="1100" i="1" dirty="0">
                <a:latin typeface="Arial" panose="020B0604020202020204" pitchFamily="34" charset="0"/>
                <a:ea typeface="MS Mincho" panose="02020609040205080304" pitchFamily="49" charset="-128"/>
                <a:cs typeface="Arial" panose="020B0604020202020204" pitchFamily="34" charset="0"/>
              </a:rPr>
              <a:t>for h = 1, 2,.., 5, </a:t>
            </a:r>
            <a:r>
              <a:rPr lang="en-US" sz="1100" dirty="0">
                <a:latin typeface="Arial" panose="020B0604020202020204" pitchFamily="34" charset="0"/>
                <a:ea typeface="MS Mincho" panose="02020609040205080304" pitchFamily="49" charset="-128"/>
                <a:cs typeface="Arial" panose="020B0604020202020204" pitchFamily="34" charset="0"/>
              </a:rPr>
              <a:t>where </a:t>
            </a:r>
            <a:r>
              <a:rPr lang="en-US" sz="1100" i="1" dirty="0">
                <a:latin typeface="Arial" panose="020B0604020202020204" pitchFamily="34" charset="0"/>
                <a:ea typeface="MS Mincho" panose="02020609040205080304" pitchFamily="49" charset="-128"/>
                <a:cs typeface="Arial" panose="020B0604020202020204" pitchFamily="34" charset="0"/>
              </a:rPr>
              <a:t>h</a:t>
            </a:r>
            <a:r>
              <a:rPr lang="en-US" sz="1100" dirty="0">
                <a:latin typeface="Arial" panose="020B0604020202020204" pitchFamily="34" charset="0"/>
                <a:ea typeface="MS Mincho" panose="02020609040205080304" pitchFamily="49" charset="-128"/>
                <a:cs typeface="Arial" panose="020B0604020202020204" pitchFamily="34" charset="0"/>
              </a:rPr>
              <a:t> indicates horizon. Solid lines in red, blue and green are point estimates. Gray bands and dotted lines in blue, and green are 95% confidence intervals. The sample period is 1970–2013.</a:t>
            </a:r>
            <a:endParaRPr lang="en-US" sz="1100" dirty="0">
              <a:effectLst/>
              <a:latin typeface="Calibri" panose="020F0502020204030204" pitchFamily="34" charset="0"/>
              <a:ea typeface="MS Mincho" panose="02020609040205080304" pitchFamily="49" charset="-128"/>
              <a:cs typeface="Arial" panose="020B0604020202020204" pitchFamily="34" charset="0"/>
            </a:endParaRPr>
          </a:p>
        </p:txBody>
      </p:sp>
      <p:pic>
        <p:nvPicPr>
          <p:cNvPr id="5" name="Picture 4">
            <a:extLst>
              <a:ext uri="{FF2B5EF4-FFF2-40B4-BE49-F238E27FC236}">
                <a16:creationId xmlns:a16="http://schemas.microsoft.com/office/drawing/2014/main" id="{8DE80EA9-C88D-49A0-B6D6-479C7DD36A01}"/>
              </a:ext>
            </a:extLst>
          </p:cNvPr>
          <p:cNvPicPr>
            <a:picLocks noChangeAspect="1"/>
          </p:cNvPicPr>
          <p:nvPr/>
        </p:nvPicPr>
        <p:blipFill>
          <a:blip r:embed="rId2"/>
          <a:stretch>
            <a:fillRect/>
          </a:stretch>
        </p:blipFill>
        <p:spPr>
          <a:xfrm>
            <a:off x="296365" y="1727529"/>
            <a:ext cx="8614402" cy="3905197"/>
          </a:xfrm>
          <a:prstGeom prst="rect">
            <a:avLst/>
          </a:prstGeom>
        </p:spPr>
      </p:pic>
    </p:spTree>
    <p:extLst>
      <p:ext uri="{BB962C8B-B14F-4D97-AF65-F5344CB8AC3E}">
        <p14:creationId xmlns:p14="http://schemas.microsoft.com/office/powerpoint/2010/main" val="3969553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3" name="Rectangle 2"/>
          <p:cNvSpPr/>
          <p:nvPr/>
        </p:nvSpPr>
        <p:spPr>
          <a:xfrm>
            <a:off x="1098680" y="574717"/>
            <a:ext cx="7235008" cy="406009"/>
          </a:xfrm>
          <a:prstGeom prst="rect">
            <a:avLst/>
          </a:prstGeom>
        </p:spPr>
        <p:txBody>
          <a:bodyPr wrap="square">
            <a:spAutoFit/>
          </a:bodyPr>
          <a:lstStyle/>
          <a:p>
            <a:pPr algn="ctr">
              <a:lnSpc>
                <a:spcPct val="110000"/>
              </a:lnSpc>
            </a:pPr>
            <a:r>
              <a:rPr lang="en-US" sz="2000" dirty="0">
                <a:latin typeface="Arial" panose="020B0604020202020204" pitchFamily="34" charset="0"/>
                <a:ea typeface="MS Mincho" panose="02020609040205080304" pitchFamily="49" charset="-128"/>
                <a:cs typeface="Arial" panose="020B0604020202020204" pitchFamily="34" charset="0"/>
              </a:rPr>
              <a:t>Panel A: Private Credit</a:t>
            </a:r>
            <a:endParaRPr lang="en-US" sz="20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10" name="Rectangle 9"/>
          <p:cNvSpPr/>
          <p:nvPr/>
        </p:nvSpPr>
        <p:spPr>
          <a:xfrm>
            <a:off x="935595" y="3283061"/>
            <a:ext cx="7200800" cy="411972"/>
          </a:xfrm>
          <a:prstGeom prst="rect">
            <a:avLst/>
          </a:prstGeom>
        </p:spPr>
        <p:txBody>
          <a:bodyPr wrap="square">
            <a:spAutoFit/>
          </a:bodyPr>
          <a:lstStyle/>
          <a:p>
            <a:pPr algn="ctr">
              <a:lnSpc>
                <a:spcPct val="110000"/>
              </a:lnSpc>
            </a:pPr>
            <a:r>
              <a:rPr lang="en-US" sz="2000" dirty="0">
                <a:latin typeface="Arial" panose="020B0604020202020204" pitchFamily="34" charset="0"/>
                <a:ea typeface="MS Mincho" panose="02020609040205080304" pitchFamily="49" charset="-128"/>
                <a:cs typeface="Arial" panose="020B0604020202020204" pitchFamily="34" charset="0"/>
              </a:rPr>
              <a:t>Panel B: GDP</a:t>
            </a:r>
            <a:endParaRPr lang="en-US" sz="20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5" name="Slide Number Placeholder 4"/>
          <p:cNvSpPr>
            <a:spLocks noGrp="1"/>
          </p:cNvSpPr>
          <p:nvPr>
            <p:ph type="sldNum" sz="quarter" idx="12"/>
          </p:nvPr>
        </p:nvSpPr>
        <p:spPr/>
        <p:txBody>
          <a:bodyPr/>
          <a:lstStyle/>
          <a:p>
            <a:fld id="{1A431DC3-A818-45DD-A128-E494FBD3C48B}" type="slidenum">
              <a:rPr lang="en-US" smtClean="0"/>
              <a:pPr/>
              <a:t>12</a:t>
            </a:fld>
            <a:endParaRPr lang="en-US" dirty="0"/>
          </a:p>
        </p:txBody>
      </p:sp>
      <p:sp>
        <p:nvSpPr>
          <p:cNvPr id="9" name="Rectangle 8"/>
          <p:cNvSpPr/>
          <p:nvPr/>
        </p:nvSpPr>
        <p:spPr>
          <a:xfrm>
            <a:off x="32992" y="5997368"/>
            <a:ext cx="8964489" cy="907300"/>
          </a:xfrm>
          <a:prstGeom prst="rect">
            <a:avLst/>
          </a:prstGeom>
        </p:spPr>
        <p:txBody>
          <a:bodyPr wrap="square">
            <a:spAutoFit/>
          </a:bodyPr>
          <a:lstStyle/>
          <a:p>
            <a:pPr marL="270510" marR="272415">
              <a:lnSpc>
                <a:spcPct val="107000"/>
              </a:lnSpc>
              <a:spcBef>
                <a:spcPts val="0"/>
              </a:spcBef>
              <a:spcAft>
                <a:spcPts val="0"/>
              </a:spcAft>
            </a:pPr>
            <a:r>
              <a:rPr lang="en-US" sz="1000" dirty="0">
                <a:latin typeface="Arial" panose="020B0604020202020204" pitchFamily="34" charset="0"/>
                <a:ea typeface="MS Mincho" panose="02020609040205080304" pitchFamily="49" charset="-128"/>
                <a:cs typeface="Arial" panose="020B0604020202020204" pitchFamily="34" charset="0"/>
              </a:rPr>
              <a:t>Notes: Sudden stops are defined as observations with the percentage point difference in the net capital inflows-to-GDP ratio from year 0 to year 1, dNCI_i,t+1 = 100×(NCI_i,t+1/GDP_i,t+1−NCI_i,t/</a:t>
            </a:r>
            <a:r>
              <a:rPr lang="en-US" sz="1000" dirty="0" err="1">
                <a:latin typeface="Arial" panose="020B0604020202020204" pitchFamily="34" charset="0"/>
                <a:ea typeface="MS Mincho" panose="02020609040205080304" pitchFamily="49" charset="-128"/>
                <a:cs typeface="Arial" panose="020B0604020202020204" pitchFamily="34" charset="0"/>
              </a:rPr>
              <a:t>GDP_i,t</a:t>
            </a:r>
            <a:r>
              <a:rPr lang="en-US" sz="1000" dirty="0">
                <a:latin typeface="Arial" panose="020B0604020202020204" pitchFamily="34" charset="0"/>
                <a:ea typeface="MS Mincho" panose="02020609040205080304" pitchFamily="49" charset="-128"/>
                <a:cs typeface="Arial" panose="020B0604020202020204" pitchFamily="34" charset="0"/>
              </a:rPr>
              <a:t>), is less than the 25th percentile among the observations experiencing that type of restructurings for Panel A. The 50th percentile cutoff for Panels B in order to have enough number of observations for both groups. The figures show AIPW estimates of the variable shown in each panel for h = 1, 2, .., 5, where h indicates horizon. Solid lines in brown and purple are point estimates. Gray bands and dotted lines in brown are 95% confidence intervals. The sample period is 1970–2013.</a:t>
            </a:r>
            <a:endParaRPr lang="en-US" sz="10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11" name="Title 1"/>
          <p:cNvSpPr txBox="1">
            <a:spLocks/>
          </p:cNvSpPr>
          <p:nvPr/>
        </p:nvSpPr>
        <p:spPr>
          <a:xfrm>
            <a:off x="219421" y="28397"/>
            <a:ext cx="8576486" cy="664667"/>
          </a:xfrm>
          <a:prstGeom prst="rect">
            <a:avLst/>
          </a:prstGeom>
        </p:spPr>
        <p:txBody>
          <a:bodyPr vert="horz" lIns="91440" tIns="45720" rIns="91440" bIns="45720" rtlCol="0" anchor="ctr">
            <a:noAutofit/>
          </a:bodyPr>
          <a:lstStyle/>
          <a:p>
            <a:pPr>
              <a:spcBef>
                <a:spcPct val="0"/>
              </a:spcBef>
              <a:defRPr/>
            </a:pPr>
            <a:r>
              <a:rPr lang="en-US" altLang="en-US" sz="3800" dirty="0">
                <a:solidFill>
                  <a:srgbClr val="0070C0"/>
                </a:solidFill>
                <a:latin typeface="Times New Roman" panose="02020603050405020304" pitchFamily="18" charset="0"/>
                <a:cs typeface="Times New Roman" panose="02020603050405020304" pitchFamily="18" charset="0"/>
              </a:rPr>
              <a:t>Transmission Channels across Strategies</a:t>
            </a:r>
            <a:r>
              <a:rPr lang="en-US" altLang="en-US" sz="2400" b="1" dirty="0">
                <a:latin typeface="Times New Roman" panose="02020603050405020304" pitchFamily="18" charset="0"/>
                <a:cs typeface="Times New Roman" panose="02020603050405020304" pitchFamily="18" charset="0"/>
              </a:rPr>
              <a:t> </a:t>
            </a:r>
          </a:p>
        </p:txBody>
      </p:sp>
      <p:pic>
        <p:nvPicPr>
          <p:cNvPr id="2" name="Picture 1">
            <a:extLst>
              <a:ext uri="{FF2B5EF4-FFF2-40B4-BE49-F238E27FC236}">
                <a16:creationId xmlns:a16="http://schemas.microsoft.com/office/drawing/2014/main" id="{BDAB7BE1-6CAE-49D4-9D3B-99B49AEEAE6F}"/>
              </a:ext>
            </a:extLst>
          </p:cNvPr>
          <p:cNvPicPr>
            <a:picLocks noChangeAspect="1"/>
          </p:cNvPicPr>
          <p:nvPr/>
        </p:nvPicPr>
        <p:blipFill>
          <a:blip r:embed="rId3"/>
          <a:stretch>
            <a:fillRect/>
          </a:stretch>
        </p:blipFill>
        <p:spPr>
          <a:xfrm>
            <a:off x="1098678" y="980726"/>
            <a:ext cx="7004723" cy="2373090"/>
          </a:xfrm>
          <a:prstGeom prst="rect">
            <a:avLst/>
          </a:prstGeom>
        </p:spPr>
      </p:pic>
      <p:pic>
        <p:nvPicPr>
          <p:cNvPr id="8" name="Picture 7">
            <a:extLst>
              <a:ext uri="{FF2B5EF4-FFF2-40B4-BE49-F238E27FC236}">
                <a16:creationId xmlns:a16="http://schemas.microsoft.com/office/drawing/2014/main" id="{96374FE4-6303-4121-99C2-5F2E73F15DCB}"/>
              </a:ext>
            </a:extLst>
          </p:cNvPr>
          <p:cNvPicPr>
            <a:picLocks noChangeAspect="1"/>
          </p:cNvPicPr>
          <p:nvPr/>
        </p:nvPicPr>
        <p:blipFill>
          <a:blip r:embed="rId4"/>
          <a:stretch>
            <a:fillRect/>
          </a:stretch>
        </p:blipFill>
        <p:spPr>
          <a:xfrm>
            <a:off x="1129899" y="3651120"/>
            <a:ext cx="6884201" cy="2346248"/>
          </a:xfrm>
          <a:prstGeom prst="rect">
            <a:avLst/>
          </a:prstGeom>
        </p:spPr>
      </p:pic>
    </p:spTree>
    <p:extLst>
      <p:ext uri="{BB962C8B-B14F-4D97-AF65-F5344CB8AC3E}">
        <p14:creationId xmlns:p14="http://schemas.microsoft.com/office/powerpoint/2010/main" val="3551336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ABF3D08-2790-40E4-B564-396D7595F2AE}" type="slidenum">
              <a:rPr lang="en-US" smtClean="0"/>
              <a:pPr/>
              <a:t>13</a:t>
            </a:fld>
            <a:endParaRPr lang="en-US" dirty="0"/>
          </a:p>
        </p:txBody>
      </p:sp>
      <p:sp>
        <p:nvSpPr>
          <p:cNvPr id="7" name="Content Placeholder 2"/>
          <p:cNvSpPr>
            <a:spLocks noGrp="1"/>
          </p:cNvSpPr>
          <p:nvPr>
            <p:ph idx="1"/>
          </p:nvPr>
        </p:nvSpPr>
        <p:spPr>
          <a:xfrm>
            <a:off x="247665" y="152400"/>
            <a:ext cx="8439135" cy="6569075"/>
          </a:xfrm>
        </p:spPr>
        <p:txBody>
          <a:bodyPr>
            <a:normAutofit/>
          </a:bodyPr>
          <a:lstStyle/>
          <a:p>
            <a:pPr marL="0" indent="0">
              <a:buNone/>
            </a:pPr>
            <a:r>
              <a:rPr lang="en-US" sz="3800" dirty="0">
                <a:solidFill>
                  <a:srgbClr val="0070C0"/>
                </a:solidFill>
                <a:latin typeface="Times New Roman" pitchFamily="18" charset="0"/>
                <a:cs typeface="Times New Roman" pitchFamily="18" charset="0"/>
              </a:rPr>
              <a:t>Robustness Check</a:t>
            </a:r>
          </a:p>
          <a:p>
            <a:pPr marL="0" indent="0">
              <a:buNone/>
            </a:pPr>
            <a:endParaRPr lang="en-US" dirty="0">
              <a:latin typeface="Times New Roman" pitchFamily="18" charset="0"/>
              <a:cs typeface="Times New Roman" pitchFamily="18" charset="0"/>
            </a:endParaRPr>
          </a:p>
          <a:p>
            <a:pPr marL="571500" indent="-571500">
              <a:buFont typeface="+mj-lt"/>
              <a:buAutoNum type="romanUcPeriod"/>
            </a:pPr>
            <a:r>
              <a:rPr lang="en-US" sz="2400" dirty="0">
                <a:latin typeface="Times New Roman" pitchFamily="18" charset="0"/>
                <a:cs typeface="Times New Roman" pitchFamily="18" charset="0"/>
              </a:rPr>
              <a:t>OLS Results</a:t>
            </a:r>
          </a:p>
          <a:p>
            <a:pPr marL="571500" indent="-571500">
              <a:buFont typeface="+mj-lt"/>
              <a:buAutoNum type="romanUcPeriod"/>
            </a:pPr>
            <a:r>
              <a:rPr lang="en-US" sz="2400" dirty="0">
                <a:latin typeface="Times New Roman" pitchFamily="18" charset="0"/>
                <a:cs typeface="Times New Roman" pitchFamily="18" charset="0"/>
              </a:rPr>
              <a:t>Expanded Sample (including countries without restructuring experience) – OLS </a:t>
            </a:r>
          </a:p>
          <a:p>
            <a:pPr marL="571500" indent="-571500">
              <a:buFont typeface="+mj-lt"/>
              <a:buAutoNum type="romanUcPeriod"/>
            </a:pPr>
            <a:r>
              <a:rPr lang="en-US" sz="2400" dirty="0">
                <a:latin typeface="Times New Roman" pitchFamily="18" charset="0"/>
                <a:cs typeface="Times New Roman" pitchFamily="18" charset="0"/>
              </a:rPr>
              <a:t>Restructurings with Paris Club Restructurings or IMF-supported Programs – Panel OLS</a:t>
            </a:r>
          </a:p>
          <a:p>
            <a:pPr marL="571500" indent="-571500">
              <a:buFont typeface="+mj-lt"/>
              <a:buAutoNum type="romanUcPeriod"/>
            </a:pPr>
            <a:r>
              <a:rPr lang="en-US" sz="2400" dirty="0">
                <a:latin typeface="Times New Roman" pitchFamily="18" charset="0"/>
                <a:cs typeface="Times New Roman" pitchFamily="18" charset="0"/>
              </a:rPr>
              <a:t>“Single” External Debt Restructurings - AIPW </a:t>
            </a:r>
          </a:p>
          <a:p>
            <a:pPr marL="571500" indent="-571500">
              <a:buFont typeface="+mj-lt"/>
              <a:buAutoNum type="romanUcPeriod"/>
            </a:pPr>
            <a:r>
              <a:rPr lang="en-US" sz="2400" dirty="0">
                <a:latin typeface="Times New Roman" pitchFamily="18" charset="0"/>
                <a:cs typeface="Times New Roman" pitchFamily="18" charset="0"/>
              </a:rPr>
              <a:t>Sequential Restructurings with no Overlapping Years</a:t>
            </a:r>
          </a:p>
          <a:p>
            <a:pPr marL="571500" indent="-571500">
              <a:buFont typeface="+mj-lt"/>
              <a:buAutoNum type="romanUcPeriod"/>
            </a:pPr>
            <a:r>
              <a:rPr lang="en-US" sz="2400" dirty="0">
                <a:latin typeface="Times New Roman" pitchFamily="18" charset="0"/>
                <a:cs typeface="Times New Roman" pitchFamily="18" charset="0"/>
              </a:rPr>
              <a:t>Sequential Restructurings with the “Initial” Strategy</a:t>
            </a:r>
          </a:p>
          <a:p>
            <a:pPr marL="571500" indent="-571500">
              <a:buFont typeface="+mj-lt"/>
              <a:buAutoNum type="romanUcPeriod"/>
            </a:pPr>
            <a:r>
              <a:rPr lang="en-US" sz="2400" dirty="0">
                <a:latin typeface="Times New Roman" pitchFamily="18" charset="0"/>
                <a:cs typeface="Times New Roman" pitchFamily="18" charset="0"/>
              </a:rPr>
              <a:t> Sequential Restructurings with the “Worst” Strategy</a:t>
            </a:r>
          </a:p>
          <a:p>
            <a:pPr marL="571500" indent="-571500">
              <a:buFont typeface="+mj-lt"/>
              <a:buAutoNum type="romanUcPeriod"/>
            </a:pPr>
            <a:r>
              <a:rPr lang="en-US" sz="2400" dirty="0">
                <a:latin typeface="Times New Roman" pitchFamily="18" charset="0"/>
                <a:cs typeface="Times New Roman" pitchFamily="18" charset="0"/>
              </a:rPr>
              <a:t> Enlarged Set of Instruments – AIPW</a:t>
            </a:r>
          </a:p>
          <a:p>
            <a:pPr marL="571500" indent="-571500">
              <a:buFont typeface="+mj-lt"/>
              <a:buAutoNum type="romanUcPeriod"/>
            </a:pPr>
            <a:endParaRPr lang="en-US" sz="2400" dirty="0">
              <a:latin typeface="Times New Roman" pitchFamily="18" charset="0"/>
              <a:cs typeface="Times New Roman" pitchFamily="18" charset="0"/>
            </a:endParaRPr>
          </a:p>
          <a:p>
            <a:pPr marL="571500" indent="-571500">
              <a:buFont typeface="+mj-lt"/>
              <a:buAutoNum type="romanUcPeriod"/>
            </a:pPr>
            <a:endParaRPr lang="en-US" sz="2400" dirty="0">
              <a:latin typeface="Times New Roman" pitchFamily="18" charset="0"/>
              <a:cs typeface="Times New Roman" pitchFamily="18" charset="0"/>
            </a:endParaRPr>
          </a:p>
          <a:p>
            <a:pPr marL="571500" indent="-571500">
              <a:buFont typeface="+mj-lt"/>
              <a:buAutoNum type="romanUcPeriod"/>
            </a:pPr>
            <a:endParaRPr lang="en-US" sz="2400" dirty="0">
              <a:latin typeface="Times New Roman" pitchFamily="18" charset="0"/>
              <a:cs typeface="Times New Roman" pitchFamily="18" charset="0"/>
            </a:endParaRPr>
          </a:p>
          <a:p>
            <a:pPr marL="571500" indent="-571500">
              <a:buFont typeface="+mj-lt"/>
              <a:buAutoNum type="romanUcPeriod"/>
            </a:pPr>
            <a:endParaRPr lang="en-US" sz="2000" dirty="0">
              <a:highlight>
                <a:srgbClr val="FFFF00"/>
              </a:highlight>
              <a:latin typeface="Times New Roman" pitchFamily="18" charset="0"/>
              <a:cs typeface="Times New Roman" pitchFamily="18" charset="0"/>
            </a:endParaRPr>
          </a:p>
          <a:p>
            <a:pPr lvl="1">
              <a:buFont typeface="Arial" panose="020B0604020202020204" pitchFamily="34" charset="0"/>
              <a:buChar char="•"/>
            </a:pPr>
            <a:endParaRPr lang="en-US" sz="2000" dirty="0">
              <a:latin typeface="Times New Roman" pitchFamily="18" charset="0"/>
              <a:cs typeface="Times New Roman" pitchFamily="18" charset="0"/>
            </a:endParaRPr>
          </a:p>
          <a:p>
            <a:pPr lvl="1">
              <a:buFont typeface="Arial" panose="020B0604020202020204" pitchFamily="34" charset="0"/>
              <a:buChar char="•"/>
            </a:pPr>
            <a:endParaRPr lang="en-US" sz="2000" dirty="0">
              <a:latin typeface="Times New Roman" pitchFamily="18" charset="0"/>
              <a:cs typeface="Times New Roman" pitchFamily="18" charset="0"/>
            </a:endParaRPr>
          </a:p>
          <a:p>
            <a:pPr marL="457200" lvl="1" indent="0">
              <a:buNone/>
            </a:pPr>
            <a:endParaRPr lang="en-US" sz="2000" dirty="0">
              <a:highlight>
                <a:srgbClr val="FFFF00"/>
              </a:highlight>
              <a:latin typeface="Times New Roman" pitchFamily="18" charset="0"/>
              <a:cs typeface="Times New Roman" pitchFamily="18" charset="0"/>
            </a:endParaRPr>
          </a:p>
          <a:p>
            <a:pPr marL="457200" lvl="1" indent="0">
              <a:buNone/>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4256128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ABF3D08-2790-40E4-B564-396D7595F2AE}" type="slidenum">
              <a:rPr lang="en-US" smtClean="0"/>
              <a:pPr/>
              <a:t>14</a:t>
            </a:fld>
            <a:endParaRPr lang="en-US" dirty="0"/>
          </a:p>
        </p:txBody>
      </p:sp>
      <p:sp>
        <p:nvSpPr>
          <p:cNvPr id="6" name="Title 1"/>
          <p:cNvSpPr txBox="1">
            <a:spLocks/>
          </p:cNvSpPr>
          <p:nvPr/>
        </p:nvSpPr>
        <p:spPr>
          <a:xfrm>
            <a:off x="395536" y="188640"/>
            <a:ext cx="8229600" cy="576064"/>
          </a:xfrm>
          <a:prstGeom prst="rect">
            <a:avLst/>
          </a:prstGeom>
        </p:spPr>
        <p:txBody>
          <a:bodyPr vert="horz" lIns="91440" tIns="45720" rIns="91440" bIns="45720" rtlCol="0" anchor="ctr">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b="1" i="1" noProof="0" dirty="0">
                <a:solidFill>
                  <a:srgbClr val="0070C0"/>
                </a:solidFill>
                <a:latin typeface="Times New Roman" pitchFamily="18" charset="0"/>
                <a:ea typeface="+mj-ea"/>
                <a:cs typeface="Times New Roman" pitchFamily="18" charset="0"/>
              </a:rPr>
              <a:t>Policy Implications</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7" name="Content Placeholder 2"/>
          <p:cNvSpPr>
            <a:spLocks noGrp="1"/>
          </p:cNvSpPr>
          <p:nvPr>
            <p:ph idx="1"/>
          </p:nvPr>
        </p:nvSpPr>
        <p:spPr>
          <a:xfrm>
            <a:off x="381336" y="764704"/>
            <a:ext cx="8439135" cy="5774208"/>
          </a:xfrm>
        </p:spPr>
        <p:txBody>
          <a:bodyPr>
            <a:normAutofit/>
          </a:bodyPr>
          <a:lstStyle/>
          <a:p>
            <a:pPr marL="571500" indent="-571500">
              <a:buFont typeface="+mj-lt"/>
              <a:buAutoNum type="romanUcPeriod"/>
            </a:pPr>
            <a:r>
              <a:rPr lang="en-US" sz="2400" b="1" dirty="0">
                <a:latin typeface="Times New Roman" pitchFamily="18" charset="0"/>
                <a:cs typeface="Times New Roman" pitchFamily="18" charset="0"/>
              </a:rPr>
              <a:t>Adverse costs may be substantially mitigated if debt can be restructured without payments being missed. </a:t>
            </a:r>
          </a:p>
          <a:p>
            <a:pPr lvl="1">
              <a:buFont typeface="Arial" panose="020B0604020202020204" pitchFamily="34" charset="0"/>
              <a:buChar char="•"/>
            </a:pPr>
            <a:r>
              <a:rPr lang="en-US" sz="2000" dirty="0">
                <a:latin typeface="Times New Roman" pitchFamily="18" charset="0"/>
                <a:cs typeface="Times New Roman" pitchFamily="18" charset="0"/>
              </a:rPr>
              <a:t>Under preemptive restructurings, credit crunches/capital flow reversals are less likely to occur, softening the impact on investment and GDP</a:t>
            </a:r>
          </a:p>
          <a:p>
            <a:pPr marL="457200" lvl="1" indent="0">
              <a:buNone/>
            </a:pPr>
            <a:endParaRPr lang="en-US" sz="2000" dirty="0">
              <a:latin typeface="Times New Roman" pitchFamily="18" charset="0"/>
              <a:cs typeface="Times New Roman" pitchFamily="18" charset="0"/>
            </a:endParaRPr>
          </a:p>
          <a:p>
            <a:pPr marL="571500" indent="-571500">
              <a:buFont typeface="+mj-lt"/>
              <a:buAutoNum type="romanUcPeriod"/>
            </a:pPr>
            <a:r>
              <a:rPr lang="en-US" sz="2400" b="1" dirty="0">
                <a:latin typeface="Times New Roman" pitchFamily="18" charset="0"/>
                <a:cs typeface="Times New Roman" pitchFamily="18" charset="0"/>
              </a:rPr>
              <a:t>Results support reprofiling countries in the “gray zone” of debt sustainability.</a:t>
            </a:r>
          </a:p>
          <a:p>
            <a:pPr lvl="1">
              <a:buFont typeface="Arial" panose="020B0604020202020204" pitchFamily="34" charset="0"/>
              <a:buChar char="•"/>
            </a:pPr>
            <a:r>
              <a:rPr lang="en-US" sz="2000" dirty="0">
                <a:latin typeface="Times New Roman" pitchFamily="18" charset="0"/>
                <a:cs typeface="Times New Roman" pitchFamily="18" charset="0"/>
              </a:rPr>
              <a:t>Even though some preemptive restructurings were followed by a second restructuring, on average they yielded lower expected output costs</a:t>
            </a:r>
          </a:p>
          <a:p>
            <a:pPr marL="457200" lvl="1" indent="0">
              <a:buNone/>
            </a:pPr>
            <a:endParaRPr lang="en-US" sz="2000" dirty="0">
              <a:highlight>
                <a:srgbClr val="FFFF00"/>
              </a:highlight>
              <a:latin typeface="Times New Roman" pitchFamily="18" charset="0"/>
              <a:cs typeface="Times New Roman" pitchFamily="18" charset="0"/>
            </a:endParaRPr>
          </a:p>
          <a:p>
            <a:pPr marL="571500" indent="-571500">
              <a:buFont typeface="+mj-lt"/>
              <a:buAutoNum type="romanUcPeriod"/>
            </a:pPr>
            <a:r>
              <a:rPr lang="en-US" sz="2400" b="1" dirty="0">
                <a:latin typeface="Times New Roman" pitchFamily="18" charset="0"/>
                <a:cs typeface="Times New Roman" pitchFamily="18" charset="0"/>
              </a:rPr>
              <a:t>Health of banking system affects choice of strategy</a:t>
            </a:r>
          </a:p>
          <a:p>
            <a:pPr lvl="1">
              <a:buFont typeface="Arial" panose="020B0604020202020204" pitchFamily="34" charset="0"/>
              <a:buChar char="•"/>
            </a:pPr>
            <a:r>
              <a:rPr lang="en-US" sz="2000" dirty="0">
                <a:latin typeface="Times New Roman" pitchFamily="18" charset="0"/>
                <a:cs typeface="Times New Roman" pitchFamily="18" charset="0"/>
              </a:rPr>
              <a:t>Banking crises more likely prior to a preemptive than a post-default restructuring. Suggests financial stability concerns already a significant factor in choice of how to restructure.</a:t>
            </a:r>
          </a:p>
          <a:p>
            <a:pPr marL="571500" indent="-571500">
              <a:buFont typeface="+mj-lt"/>
              <a:buAutoNum type="romanUcPeriod"/>
            </a:pPr>
            <a:endParaRPr lang="en-US" sz="2400" b="1" dirty="0">
              <a:latin typeface="Times New Roman" pitchFamily="18" charset="0"/>
              <a:cs typeface="Times New Roman" pitchFamily="18" charset="0"/>
            </a:endParaRPr>
          </a:p>
          <a:p>
            <a:pPr marL="400050" lvl="1" indent="0">
              <a:buNone/>
            </a:pPr>
            <a:endParaRPr lang="en-US" sz="1600" dirty="0">
              <a:latin typeface="Times New Roman" pitchFamily="18" charset="0"/>
              <a:cs typeface="Times New Roman" pitchFamily="18" charset="0"/>
            </a:endParaRPr>
          </a:p>
          <a:p>
            <a:pPr lvl="1">
              <a:buFont typeface="Arial" panose="020B0604020202020204" pitchFamily="34" charset="0"/>
              <a:buChar char="•"/>
            </a:pPr>
            <a:endParaRPr lang="en-US" sz="2000" dirty="0">
              <a:latin typeface="Times New Roman" pitchFamily="18" charset="0"/>
              <a:cs typeface="Times New Roman" pitchFamily="18" charset="0"/>
            </a:endParaRPr>
          </a:p>
          <a:p>
            <a:pPr lvl="1">
              <a:buFont typeface="Arial" panose="020B0604020202020204" pitchFamily="34" charset="0"/>
              <a:buChar char="•"/>
            </a:pPr>
            <a:endParaRPr lang="en-US" sz="2000" dirty="0">
              <a:latin typeface="Times New Roman" pitchFamily="18" charset="0"/>
              <a:cs typeface="Times New Roman" pitchFamily="18" charset="0"/>
            </a:endParaRPr>
          </a:p>
          <a:p>
            <a:pPr marL="457200" lvl="1" indent="0">
              <a:buNone/>
            </a:pPr>
            <a:endParaRPr lang="en-US" sz="2000" dirty="0">
              <a:highlight>
                <a:srgbClr val="FFFF00"/>
              </a:highlight>
              <a:latin typeface="Times New Roman" pitchFamily="18" charset="0"/>
              <a:cs typeface="Times New Roman" pitchFamily="18" charset="0"/>
            </a:endParaRPr>
          </a:p>
          <a:p>
            <a:pPr marL="457200" lvl="1" indent="0">
              <a:buNone/>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080791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EF7D6-236C-4BBB-9A83-2913CFB20E75}"/>
              </a:ext>
            </a:extLst>
          </p:cNvPr>
          <p:cNvSpPr>
            <a:spLocks noGrp="1"/>
          </p:cNvSpPr>
          <p:nvPr>
            <p:ph type="title"/>
          </p:nvPr>
        </p:nvSpPr>
        <p:spPr/>
        <p:txBody>
          <a:bodyPr/>
          <a:lstStyle/>
          <a:p>
            <a:r>
              <a:rPr lang="en-US" dirty="0"/>
              <a:t>Backup Slides</a:t>
            </a:r>
          </a:p>
        </p:txBody>
      </p:sp>
      <p:sp>
        <p:nvSpPr>
          <p:cNvPr id="3" name="Content Placeholder 2">
            <a:extLst>
              <a:ext uri="{FF2B5EF4-FFF2-40B4-BE49-F238E27FC236}">
                <a16:creationId xmlns:a16="http://schemas.microsoft.com/office/drawing/2014/main" id="{C72F61F3-9995-416B-BAB0-A72A94E7F403}"/>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5B8A5F48-8906-4DD0-97E8-5B226FA63F5A}"/>
              </a:ext>
            </a:extLst>
          </p:cNvPr>
          <p:cNvSpPr>
            <a:spLocks noGrp="1"/>
          </p:cNvSpPr>
          <p:nvPr>
            <p:ph sz="half" idx="2"/>
          </p:nvPr>
        </p:nvSpPr>
        <p:spPr/>
        <p:txBody>
          <a:bodyPr/>
          <a:lstStyle/>
          <a:p>
            <a:endParaRPr lang="en-US"/>
          </a:p>
        </p:txBody>
      </p:sp>
      <p:sp>
        <p:nvSpPr>
          <p:cNvPr id="5" name="Slide Number Placeholder 4">
            <a:extLst>
              <a:ext uri="{FF2B5EF4-FFF2-40B4-BE49-F238E27FC236}">
                <a16:creationId xmlns:a16="http://schemas.microsoft.com/office/drawing/2014/main" id="{27FF7B32-7D38-44EB-B885-7BEC8F140450}"/>
              </a:ext>
            </a:extLst>
          </p:cNvPr>
          <p:cNvSpPr>
            <a:spLocks noGrp="1"/>
          </p:cNvSpPr>
          <p:nvPr>
            <p:ph type="sldNum" sz="quarter" idx="12"/>
          </p:nvPr>
        </p:nvSpPr>
        <p:spPr/>
        <p:txBody>
          <a:bodyPr/>
          <a:lstStyle/>
          <a:p>
            <a:fld id="{1A431DC3-A818-45DD-A128-E494FBD3C48B}" type="slidenum">
              <a:rPr lang="en-US" smtClean="0"/>
              <a:pPr/>
              <a:t>15</a:t>
            </a:fld>
            <a:endParaRPr lang="en-US" dirty="0"/>
          </a:p>
        </p:txBody>
      </p:sp>
    </p:spTree>
    <p:extLst>
      <p:ext uri="{BB962C8B-B14F-4D97-AF65-F5344CB8AC3E}">
        <p14:creationId xmlns:p14="http://schemas.microsoft.com/office/powerpoint/2010/main" val="3270491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a:xfrm>
            <a:off x="6830887" y="6278507"/>
            <a:ext cx="2133600" cy="365125"/>
          </a:xfrm>
        </p:spPr>
        <p:txBody>
          <a:bodyPr/>
          <a:lstStyle/>
          <a:p>
            <a:fld id="{1A431DC3-A818-45DD-A128-E494FBD3C48B}" type="slidenum">
              <a:rPr lang="en-US" smtClean="0"/>
              <a:pPr/>
              <a:t>16</a:t>
            </a:fld>
            <a:endParaRPr lang="en-US" dirty="0"/>
          </a:p>
        </p:txBody>
      </p:sp>
      <p:sp>
        <p:nvSpPr>
          <p:cNvPr id="10" name="Title 1"/>
          <p:cNvSpPr txBox="1">
            <a:spLocks/>
          </p:cNvSpPr>
          <p:nvPr/>
        </p:nvSpPr>
        <p:spPr>
          <a:xfrm>
            <a:off x="228601" y="89813"/>
            <a:ext cx="8735886" cy="57606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3600" noProof="0" dirty="0">
                <a:solidFill>
                  <a:srgbClr val="0070C0"/>
                </a:solidFill>
                <a:latin typeface="Times New Roman" pitchFamily="18" charset="0"/>
                <a:ea typeface="+mj-ea"/>
                <a:cs typeface="Times New Roman" pitchFamily="18" charset="0"/>
              </a:rPr>
              <a:t>Robustness Check – Expanded Sample (OLS)</a:t>
            </a:r>
            <a:endParaRPr kumimoji="0" lang="en-US" sz="3600" u="none" strike="noStrike" kern="1200" cap="none" spc="0" normalizeH="0" baseline="0" noProof="0" dirty="0">
              <a:ln>
                <a:noFill/>
              </a:ln>
              <a:solidFill>
                <a:srgbClr val="0070C0"/>
              </a:solidFill>
              <a:effectLst/>
              <a:uLnTx/>
              <a:uFillTx/>
              <a:latin typeface="Times New Roman" pitchFamily="18" charset="0"/>
              <a:ea typeface="+mj-ea"/>
              <a:cs typeface="Times New Roman" pitchFamily="18" charset="0"/>
            </a:endParaRPr>
          </a:p>
        </p:txBody>
      </p:sp>
      <p:pic>
        <p:nvPicPr>
          <p:cNvPr id="2" name="Picture 1">
            <a:extLst>
              <a:ext uri="{FF2B5EF4-FFF2-40B4-BE49-F238E27FC236}">
                <a16:creationId xmlns:a16="http://schemas.microsoft.com/office/drawing/2014/main" id="{D2FDB43E-A15D-4363-976D-FB021ECD8437}"/>
              </a:ext>
            </a:extLst>
          </p:cNvPr>
          <p:cNvPicPr>
            <a:picLocks noChangeAspect="1"/>
          </p:cNvPicPr>
          <p:nvPr/>
        </p:nvPicPr>
        <p:blipFill>
          <a:blip r:embed="rId3"/>
          <a:stretch>
            <a:fillRect/>
          </a:stretch>
        </p:blipFill>
        <p:spPr>
          <a:xfrm>
            <a:off x="107504" y="1552936"/>
            <a:ext cx="6113228" cy="3733800"/>
          </a:xfrm>
          <a:prstGeom prst="rect">
            <a:avLst/>
          </a:prstGeom>
        </p:spPr>
      </p:pic>
      <p:pic>
        <p:nvPicPr>
          <p:cNvPr id="4" name="Picture 3">
            <a:extLst>
              <a:ext uri="{FF2B5EF4-FFF2-40B4-BE49-F238E27FC236}">
                <a16:creationId xmlns:a16="http://schemas.microsoft.com/office/drawing/2014/main" id="{FB2FFE8A-AA93-4D84-9863-0124EEA892EA}"/>
              </a:ext>
            </a:extLst>
          </p:cNvPr>
          <p:cNvPicPr>
            <a:picLocks noChangeAspect="1"/>
          </p:cNvPicPr>
          <p:nvPr/>
        </p:nvPicPr>
        <p:blipFill>
          <a:blip r:embed="rId4"/>
          <a:stretch>
            <a:fillRect/>
          </a:stretch>
        </p:blipFill>
        <p:spPr>
          <a:xfrm>
            <a:off x="6019800" y="1540220"/>
            <a:ext cx="2835520" cy="3735681"/>
          </a:xfrm>
          <a:prstGeom prst="rect">
            <a:avLst/>
          </a:prstGeom>
        </p:spPr>
      </p:pic>
      <p:sp>
        <p:nvSpPr>
          <p:cNvPr id="14" name="Rectangle 13">
            <a:extLst>
              <a:ext uri="{FF2B5EF4-FFF2-40B4-BE49-F238E27FC236}">
                <a16:creationId xmlns:a16="http://schemas.microsoft.com/office/drawing/2014/main" id="{ECC93E39-5AF8-4014-A34C-6D3DD93E7D1B}"/>
              </a:ext>
            </a:extLst>
          </p:cNvPr>
          <p:cNvSpPr/>
          <p:nvPr/>
        </p:nvSpPr>
        <p:spPr>
          <a:xfrm>
            <a:off x="625442" y="5651861"/>
            <a:ext cx="8025353" cy="626646"/>
          </a:xfrm>
          <a:prstGeom prst="rect">
            <a:avLst/>
          </a:prstGeom>
        </p:spPr>
        <p:txBody>
          <a:bodyPr wrap="square">
            <a:spAutoFit/>
          </a:bodyPr>
          <a:lstStyle/>
          <a:p>
            <a:pPr marL="270510" marR="272415">
              <a:lnSpc>
                <a:spcPct val="107000"/>
              </a:lnSpc>
              <a:spcBef>
                <a:spcPts val="0"/>
              </a:spcBef>
              <a:spcAft>
                <a:spcPts val="0"/>
              </a:spcAft>
            </a:pPr>
            <a:r>
              <a:rPr lang="en-US" sz="1100" dirty="0">
                <a:latin typeface="Arial" panose="020B0604020202020204" pitchFamily="34" charset="0"/>
                <a:ea typeface="MS Mincho" panose="02020609040205080304" pitchFamily="49" charset="-128"/>
                <a:cs typeface="Arial" panose="020B0604020202020204" pitchFamily="34" charset="0"/>
              </a:rPr>
              <a:t>Notes: The figures show local projections (OLS) of the variables shown in each panel </a:t>
            </a:r>
            <a:r>
              <a:rPr lang="en-US" sz="1100" i="1" dirty="0">
                <a:latin typeface="Arial" panose="020B0604020202020204" pitchFamily="34" charset="0"/>
                <a:ea typeface="MS Mincho" panose="02020609040205080304" pitchFamily="49" charset="-128"/>
                <a:cs typeface="Arial" panose="020B0604020202020204" pitchFamily="34" charset="0"/>
              </a:rPr>
              <a:t>for h = 1, 2,.., 5, </a:t>
            </a:r>
            <a:r>
              <a:rPr lang="en-US" sz="1100" dirty="0">
                <a:latin typeface="Arial" panose="020B0604020202020204" pitchFamily="34" charset="0"/>
                <a:ea typeface="MS Mincho" panose="02020609040205080304" pitchFamily="49" charset="-128"/>
                <a:cs typeface="Arial" panose="020B0604020202020204" pitchFamily="34" charset="0"/>
              </a:rPr>
              <a:t>where </a:t>
            </a:r>
            <a:r>
              <a:rPr lang="en-US" sz="1100" i="1" dirty="0">
                <a:latin typeface="Arial" panose="020B0604020202020204" pitchFamily="34" charset="0"/>
                <a:ea typeface="MS Mincho" panose="02020609040205080304" pitchFamily="49" charset="-128"/>
                <a:cs typeface="Arial" panose="020B0604020202020204" pitchFamily="34" charset="0"/>
              </a:rPr>
              <a:t>h</a:t>
            </a:r>
            <a:r>
              <a:rPr lang="en-US" sz="1100" dirty="0">
                <a:latin typeface="Arial" panose="020B0604020202020204" pitchFamily="34" charset="0"/>
                <a:ea typeface="MS Mincho" panose="02020609040205080304" pitchFamily="49" charset="-128"/>
                <a:cs typeface="Arial" panose="020B0604020202020204" pitchFamily="34" charset="0"/>
              </a:rPr>
              <a:t> indicates horizon. Solid lines in red, blue and green are point estimates. Gray bands and dotted lines in blue, and green are 95% confidence intervals. The sample period is 1970–2013.</a:t>
            </a:r>
            <a:endParaRPr lang="en-US" sz="1100" dirty="0">
              <a:effectLst/>
              <a:latin typeface="Calibri" panose="020F050202020403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2725107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a:xfrm>
            <a:off x="6830887" y="6278507"/>
            <a:ext cx="2133600" cy="365125"/>
          </a:xfrm>
        </p:spPr>
        <p:txBody>
          <a:bodyPr/>
          <a:lstStyle/>
          <a:p>
            <a:fld id="{1A431DC3-A818-45DD-A128-E494FBD3C48B}" type="slidenum">
              <a:rPr lang="en-US" smtClean="0"/>
              <a:pPr/>
              <a:t>17</a:t>
            </a:fld>
            <a:endParaRPr lang="en-US" dirty="0"/>
          </a:p>
        </p:txBody>
      </p:sp>
      <p:sp>
        <p:nvSpPr>
          <p:cNvPr id="10" name="Title 1"/>
          <p:cNvSpPr txBox="1">
            <a:spLocks/>
          </p:cNvSpPr>
          <p:nvPr/>
        </p:nvSpPr>
        <p:spPr>
          <a:xfrm>
            <a:off x="228601" y="89812"/>
            <a:ext cx="8735886" cy="976987"/>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noProof="0" dirty="0">
                <a:solidFill>
                  <a:srgbClr val="0070C0"/>
                </a:solidFill>
                <a:latin typeface="Times New Roman" pitchFamily="18" charset="0"/>
                <a:ea typeface="+mj-ea"/>
                <a:cs typeface="Times New Roman" pitchFamily="18" charset="0"/>
              </a:rPr>
              <a:t>Robustness Check – Paris Club Restructurings or IMF-Supported Programs (Panel OLS)   </a:t>
            </a:r>
            <a:endParaRPr kumimoji="0" lang="en-US" sz="3200" u="none" strike="noStrike" kern="1200" cap="none" spc="0" normalizeH="0" baseline="0" noProof="0" dirty="0">
              <a:ln>
                <a:noFill/>
              </a:ln>
              <a:solidFill>
                <a:srgbClr val="0070C0"/>
              </a:solidFill>
              <a:effectLst/>
              <a:uLnTx/>
              <a:uFillTx/>
              <a:latin typeface="Times New Roman" pitchFamily="18" charset="0"/>
              <a:ea typeface="+mj-ea"/>
              <a:cs typeface="Times New Roman" pitchFamily="18" charset="0"/>
            </a:endParaRPr>
          </a:p>
        </p:txBody>
      </p:sp>
      <p:sp>
        <p:nvSpPr>
          <p:cNvPr id="14" name="Rectangle 13">
            <a:extLst>
              <a:ext uri="{FF2B5EF4-FFF2-40B4-BE49-F238E27FC236}">
                <a16:creationId xmlns:a16="http://schemas.microsoft.com/office/drawing/2014/main" id="{ECC93E39-5AF8-4014-A34C-6D3DD93E7D1B}"/>
              </a:ext>
            </a:extLst>
          </p:cNvPr>
          <p:cNvSpPr/>
          <p:nvPr/>
        </p:nvSpPr>
        <p:spPr>
          <a:xfrm>
            <a:off x="685800" y="5307196"/>
            <a:ext cx="8025353" cy="769441"/>
          </a:xfrm>
          <a:prstGeom prst="rect">
            <a:avLst/>
          </a:prstGeom>
        </p:spPr>
        <p:txBody>
          <a:bodyPr wrap="square">
            <a:spAutoFit/>
          </a:bodyPr>
          <a:lstStyle/>
          <a:p>
            <a:r>
              <a:rPr lang="en-US" sz="1100" dirty="0">
                <a:latin typeface="Arial" panose="020B0604020202020204" pitchFamily="34" charset="0"/>
                <a:ea typeface="MS Mincho" panose="02020609040205080304" pitchFamily="49" charset="-128"/>
                <a:cs typeface="Arial" panose="020B0604020202020204" pitchFamily="34" charset="0"/>
              </a:rPr>
              <a:t>Notes: The figures show panel OLS regressions of the variables shown in each panel for </a:t>
            </a:r>
            <a:r>
              <a:rPr lang="en-US" sz="1100" i="1" dirty="0">
                <a:latin typeface="Arial" panose="020B0604020202020204" pitchFamily="34" charset="0"/>
                <a:ea typeface="MS Mincho" panose="02020609040205080304" pitchFamily="49" charset="-128"/>
                <a:cs typeface="Arial" panose="020B0604020202020204" pitchFamily="34" charset="0"/>
              </a:rPr>
              <a:t>h = 1, 2, .., 5</a:t>
            </a:r>
            <a:r>
              <a:rPr lang="en-US" sz="1100" dirty="0">
                <a:latin typeface="Arial" panose="020B0604020202020204" pitchFamily="34" charset="0"/>
                <a:ea typeface="MS Mincho" panose="02020609040205080304" pitchFamily="49" charset="-128"/>
                <a:cs typeface="Arial" panose="020B0604020202020204" pitchFamily="34" charset="0"/>
              </a:rPr>
              <a:t>, where </a:t>
            </a:r>
            <a:r>
              <a:rPr lang="en-US" sz="1100" i="1" dirty="0">
                <a:latin typeface="Arial" panose="020B0604020202020204" pitchFamily="34" charset="0"/>
                <a:ea typeface="MS Mincho" panose="02020609040205080304" pitchFamily="49" charset="-128"/>
                <a:cs typeface="Arial" panose="020B0604020202020204" pitchFamily="34" charset="0"/>
              </a:rPr>
              <a:t>h</a:t>
            </a:r>
            <a:r>
              <a:rPr lang="en-US" sz="1100" dirty="0">
                <a:latin typeface="Arial" panose="020B0604020202020204" pitchFamily="34" charset="0"/>
                <a:ea typeface="MS Mincho" panose="02020609040205080304" pitchFamily="49" charset="-128"/>
                <a:cs typeface="Arial" panose="020B0604020202020204" pitchFamily="34" charset="0"/>
              </a:rPr>
              <a:t> indicates</a:t>
            </a:r>
          </a:p>
          <a:p>
            <a:r>
              <a:rPr lang="en-US" sz="1100" dirty="0">
                <a:latin typeface="Arial" panose="020B0604020202020204" pitchFamily="34" charset="0"/>
                <a:ea typeface="MS Mincho" panose="02020609040205080304" pitchFamily="49" charset="-128"/>
                <a:cs typeface="Arial" panose="020B0604020202020204" pitchFamily="34" charset="0"/>
              </a:rPr>
              <a:t>horizon. Square dots in red and circle dots in blue are point estimates for private debt restructurings with and without</a:t>
            </a:r>
          </a:p>
          <a:p>
            <a:r>
              <a:rPr lang="en-US" sz="1100" dirty="0">
                <a:latin typeface="Arial" panose="020B0604020202020204" pitchFamily="34" charset="0"/>
                <a:ea typeface="MS Mincho" panose="02020609040205080304" pitchFamily="49" charset="-128"/>
                <a:cs typeface="Arial" panose="020B0604020202020204" pitchFamily="34" charset="0"/>
              </a:rPr>
              <a:t>IMF-supported programs or official (Paris Club) debt restructurings. Upper and lower limits of lines in red and blue</a:t>
            </a:r>
          </a:p>
          <a:p>
            <a:r>
              <a:rPr lang="en-US" sz="1100" dirty="0">
                <a:latin typeface="Arial" panose="020B0604020202020204" pitchFamily="34" charset="0"/>
                <a:ea typeface="MS Mincho" panose="02020609040205080304" pitchFamily="49" charset="-128"/>
                <a:cs typeface="Arial" panose="020B0604020202020204" pitchFamily="34" charset="0"/>
              </a:rPr>
              <a:t>indicate 95% confidence intervals. The sample period is 1970–2013.</a:t>
            </a:r>
            <a:endParaRPr lang="en-US" sz="11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3" name="Rectangle 2">
            <a:extLst>
              <a:ext uri="{FF2B5EF4-FFF2-40B4-BE49-F238E27FC236}">
                <a16:creationId xmlns:a16="http://schemas.microsoft.com/office/drawing/2014/main" id="{B0AF0B1E-9C71-4640-B077-1300BCD6C4C5}"/>
              </a:ext>
            </a:extLst>
          </p:cNvPr>
          <p:cNvSpPr/>
          <p:nvPr/>
        </p:nvSpPr>
        <p:spPr>
          <a:xfrm>
            <a:off x="2286000" y="3105835"/>
            <a:ext cx="4572000" cy="369332"/>
          </a:xfrm>
          <a:prstGeom prst="rect">
            <a:avLst/>
          </a:prstGeom>
        </p:spPr>
        <p:txBody>
          <a:bodyPr>
            <a:spAutoFit/>
          </a:bodyPr>
          <a:lstStyle/>
          <a:p>
            <a:pPr lvl="0">
              <a:spcBef>
                <a:spcPct val="0"/>
              </a:spcBef>
              <a:defRPr/>
            </a:pPr>
            <a:r>
              <a:rPr lang="en-US" dirty="0">
                <a:solidFill>
                  <a:srgbClr val="0070C0"/>
                </a:solidFill>
                <a:latin typeface="Times New Roman" pitchFamily="18" charset="0"/>
                <a:cs typeface="Times New Roman" pitchFamily="18" charset="0"/>
              </a:rPr>
              <a:t>– </a:t>
            </a:r>
          </a:p>
        </p:txBody>
      </p:sp>
      <p:pic>
        <p:nvPicPr>
          <p:cNvPr id="9" name="Picture 8">
            <a:extLst>
              <a:ext uri="{FF2B5EF4-FFF2-40B4-BE49-F238E27FC236}">
                <a16:creationId xmlns:a16="http://schemas.microsoft.com/office/drawing/2014/main" id="{90AC9C2D-491A-4FA4-8D68-57D908C13321}"/>
              </a:ext>
            </a:extLst>
          </p:cNvPr>
          <p:cNvPicPr>
            <a:picLocks noChangeAspect="1"/>
          </p:cNvPicPr>
          <p:nvPr/>
        </p:nvPicPr>
        <p:blipFill>
          <a:blip r:embed="rId3"/>
          <a:stretch>
            <a:fillRect/>
          </a:stretch>
        </p:blipFill>
        <p:spPr>
          <a:xfrm>
            <a:off x="64287" y="1600200"/>
            <a:ext cx="9005660" cy="3352800"/>
          </a:xfrm>
          <a:prstGeom prst="rect">
            <a:avLst/>
          </a:prstGeom>
        </p:spPr>
      </p:pic>
    </p:spTree>
    <p:extLst>
      <p:ext uri="{BB962C8B-B14F-4D97-AF65-F5344CB8AC3E}">
        <p14:creationId xmlns:p14="http://schemas.microsoft.com/office/powerpoint/2010/main" val="2809540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7503" y="145386"/>
            <a:ext cx="8856983" cy="979358"/>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kumimoji="0" lang="en-US" sz="3200" u="none" strike="noStrike" kern="1200" cap="none" spc="0" normalizeH="0" baseline="0" noProof="0" dirty="0">
              <a:ln>
                <a:noFill/>
              </a:ln>
              <a:solidFill>
                <a:srgbClr val="0070C0"/>
              </a:solidFill>
              <a:effectLst/>
              <a:uLnTx/>
              <a:uFillTx/>
              <a:latin typeface="Times New Roman" pitchFamily="18" charset="0"/>
              <a:ea typeface="+mj-ea"/>
              <a:cs typeface="Times New Roman" pitchFamily="18" charset="0"/>
            </a:endParaRPr>
          </a:p>
        </p:txBody>
      </p:sp>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a:latin typeface="Times New Roman" pitchFamily="18" charset="0"/>
                <a:cs typeface="Times New Roman" pitchFamily="18" charset="0"/>
              </a:rPr>
              <a:t>  </a:t>
            </a: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8" name="Rectangle 7"/>
          <p:cNvSpPr/>
          <p:nvPr/>
        </p:nvSpPr>
        <p:spPr>
          <a:xfrm>
            <a:off x="457200" y="6095409"/>
            <a:ext cx="8025353" cy="685188"/>
          </a:xfrm>
          <a:prstGeom prst="rect">
            <a:avLst/>
          </a:prstGeom>
        </p:spPr>
        <p:txBody>
          <a:bodyPr wrap="square">
            <a:spAutoFit/>
          </a:bodyPr>
          <a:lstStyle/>
          <a:p>
            <a:pPr marL="270510" marR="272415">
              <a:lnSpc>
                <a:spcPct val="107000"/>
              </a:lnSpc>
              <a:spcBef>
                <a:spcPts val="0"/>
              </a:spcBef>
              <a:spcAft>
                <a:spcPts val="0"/>
              </a:spcAft>
            </a:pPr>
            <a:r>
              <a:rPr lang="en-US" sz="1200" dirty="0">
                <a:latin typeface="Arial" panose="020B0604020202020204" pitchFamily="34" charset="0"/>
                <a:ea typeface="MS Mincho" panose="02020609040205080304" pitchFamily="49" charset="-128"/>
                <a:cs typeface="Arial" panose="020B0604020202020204" pitchFamily="34" charset="0"/>
              </a:rPr>
              <a:t>Note: The figure shows local projections of GDP for h = 1, 2, …, 5, where h indicates horizon. Red and blue solid lines are point estimates for all external debt restructurings and “single” debt restructurings. Gray band and dotted lines in blue indicate 95 percent confidence intervals. The sample period is 1970–2013.</a:t>
            </a:r>
            <a:endParaRPr lang="en-US" sz="12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2" name="Slide Number Placeholder 1"/>
          <p:cNvSpPr>
            <a:spLocks noGrp="1"/>
          </p:cNvSpPr>
          <p:nvPr>
            <p:ph type="sldNum" sz="quarter" idx="12"/>
          </p:nvPr>
        </p:nvSpPr>
        <p:spPr/>
        <p:txBody>
          <a:bodyPr/>
          <a:lstStyle/>
          <a:p>
            <a:fld id="{1A431DC3-A818-45DD-A128-E494FBD3C48B}" type="slidenum">
              <a:rPr lang="en-US" smtClean="0"/>
              <a:pPr/>
              <a:t>18</a:t>
            </a:fld>
            <a:endParaRPr lang="en-US" dirty="0"/>
          </a:p>
        </p:txBody>
      </p:sp>
      <p:sp>
        <p:nvSpPr>
          <p:cNvPr id="3" name="Rectangle 2">
            <a:extLst>
              <a:ext uri="{FF2B5EF4-FFF2-40B4-BE49-F238E27FC236}">
                <a16:creationId xmlns:a16="http://schemas.microsoft.com/office/drawing/2014/main" id="{A50C4DC2-0400-4459-989A-0ED5E61CA0B8}"/>
              </a:ext>
            </a:extLst>
          </p:cNvPr>
          <p:cNvSpPr/>
          <p:nvPr/>
        </p:nvSpPr>
        <p:spPr>
          <a:xfrm>
            <a:off x="107502" y="136525"/>
            <a:ext cx="8777608" cy="1077218"/>
          </a:xfrm>
          <a:prstGeom prst="rect">
            <a:avLst/>
          </a:prstGeom>
        </p:spPr>
        <p:txBody>
          <a:bodyPr wrap="square">
            <a:spAutoFit/>
          </a:bodyPr>
          <a:lstStyle/>
          <a:p>
            <a:pPr algn="ctr">
              <a:spcBef>
                <a:spcPct val="0"/>
              </a:spcBef>
              <a:defRPr/>
            </a:pPr>
            <a:r>
              <a:rPr lang="en-US" sz="3200" dirty="0">
                <a:solidFill>
                  <a:srgbClr val="0070C0"/>
                </a:solidFill>
                <a:latin typeface="Times New Roman" pitchFamily="18" charset="0"/>
                <a:cs typeface="Times New Roman" pitchFamily="18" charset="0"/>
              </a:rPr>
              <a:t>Robustness Check – “Single” External Debt Restructurings (AIPW)</a:t>
            </a:r>
          </a:p>
        </p:txBody>
      </p:sp>
      <p:pic>
        <p:nvPicPr>
          <p:cNvPr id="9" name="Picture 8">
            <a:extLst>
              <a:ext uri="{FF2B5EF4-FFF2-40B4-BE49-F238E27FC236}">
                <a16:creationId xmlns:a16="http://schemas.microsoft.com/office/drawing/2014/main" id="{52971EEA-9738-4110-AC06-5637C9B2E7A5}"/>
              </a:ext>
            </a:extLst>
          </p:cNvPr>
          <p:cNvPicPr>
            <a:picLocks noChangeAspect="1"/>
          </p:cNvPicPr>
          <p:nvPr/>
        </p:nvPicPr>
        <p:blipFill>
          <a:blip r:embed="rId3"/>
          <a:stretch>
            <a:fillRect/>
          </a:stretch>
        </p:blipFill>
        <p:spPr>
          <a:xfrm>
            <a:off x="457200" y="1766641"/>
            <a:ext cx="8192785" cy="3780196"/>
          </a:xfrm>
          <a:prstGeom prst="rect">
            <a:avLst/>
          </a:prstGeom>
        </p:spPr>
      </p:pic>
      <p:sp>
        <p:nvSpPr>
          <p:cNvPr id="10" name="Rectangle 9">
            <a:extLst>
              <a:ext uri="{FF2B5EF4-FFF2-40B4-BE49-F238E27FC236}">
                <a16:creationId xmlns:a16="http://schemas.microsoft.com/office/drawing/2014/main" id="{4CC954AD-8D1C-4780-A12D-60EE80C4F33E}"/>
              </a:ext>
            </a:extLst>
          </p:cNvPr>
          <p:cNvSpPr/>
          <p:nvPr/>
        </p:nvSpPr>
        <p:spPr>
          <a:xfrm>
            <a:off x="852371" y="1194969"/>
            <a:ext cx="7235008" cy="406009"/>
          </a:xfrm>
          <a:prstGeom prst="rect">
            <a:avLst/>
          </a:prstGeom>
        </p:spPr>
        <p:txBody>
          <a:bodyPr wrap="square">
            <a:spAutoFit/>
          </a:bodyPr>
          <a:lstStyle/>
          <a:p>
            <a:pPr algn="ctr">
              <a:lnSpc>
                <a:spcPct val="110000"/>
              </a:lnSpc>
            </a:pPr>
            <a:r>
              <a:rPr lang="en-US" sz="2000" dirty="0">
                <a:latin typeface="Arial" panose="020B0604020202020204" pitchFamily="34" charset="0"/>
                <a:ea typeface="MS Mincho" panose="02020609040205080304" pitchFamily="49" charset="-128"/>
                <a:cs typeface="Arial" panose="020B0604020202020204" pitchFamily="34" charset="0"/>
              </a:rPr>
              <a:t>Panel A: Post-default Restructurings</a:t>
            </a:r>
            <a:endParaRPr lang="en-US" sz="2000" dirty="0">
              <a:effectLst/>
              <a:latin typeface="Arial" panose="020B06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3630775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4031"/>
            <a:ext cx="9071993" cy="1077698"/>
          </a:xfrm>
          <a:prstGeom prst="rect">
            <a:avLst/>
          </a:prstGeom>
        </p:spPr>
        <p:txBody>
          <a:bodyPr vert="horz" lIns="91440" tIns="45720" rIns="91440" bIns="45720" rtlCol="0" anchor="ctr">
            <a:normAutofit/>
          </a:bodyPr>
          <a:lstStyle/>
          <a:p>
            <a:pPr lvl="0" algn="ctr">
              <a:spcBef>
                <a:spcPct val="0"/>
              </a:spcBef>
              <a:defRPr/>
            </a:pPr>
            <a:r>
              <a:rPr lang="en-US" sz="3200" dirty="0">
                <a:solidFill>
                  <a:srgbClr val="0070C0"/>
                </a:solidFill>
                <a:latin typeface="Times New Roman" pitchFamily="18" charset="0"/>
                <a:ea typeface="+mj-ea"/>
                <a:cs typeface="Times New Roman" pitchFamily="18" charset="0"/>
              </a:rPr>
              <a:t>Robustness Check –Sequential Restructurings without Overlapping Years (AIPW)  </a:t>
            </a:r>
            <a:r>
              <a:rPr lang="en-US" sz="3200" noProof="0" dirty="0">
                <a:solidFill>
                  <a:srgbClr val="0070C0"/>
                </a:solidFill>
                <a:latin typeface="Times New Roman" pitchFamily="18" charset="0"/>
                <a:ea typeface="+mj-ea"/>
                <a:cs typeface="Times New Roman" pitchFamily="18" charset="0"/>
              </a:rPr>
              <a:t> </a:t>
            </a:r>
            <a:endParaRPr kumimoji="0" lang="en-US" sz="3200" u="none" strike="noStrike" kern="1200" cap="none" spc="0" normalizeH="0" baseline="0" noProof="0" dirty="0">
              <a:ln>
                <a:noFill/>
              </a:ln>
              <a:solidFill>
                <a:srgbClr val="0070C0"/>
              </a:solidFill>
              <a:effectLst/>
              <a:uLnTx/>
              <a:uFillTx/>
              <a:latin typeface="Times New Roman" pitchFamily="18" charset="0"/>
              <a:ea typeface="+mj-ea"/>
              <a:cs typeface="Times New Roman" pitchFamily="18" charset="0"/>
            </a:endParaRPr>
          </a:p>
        </p:txBody>
      </p:sp>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3" name="Rectangle 2"/>
          <p:cNvSpPr/>
          <p:nvPr/>
        </p:nvSpPr>
        <p:spPr>
          <a:xfrm>
            <a:off x="1106896" y="1221994"/>
            <a:ext cx="7732304" cy="379976"/>
          </a:xfrm>
          <a:prstGeom prst="rect">
            <a:avLst/>
          </a:prstGeom>
        </p:spPr>
        <p:txBody>
          <a:bodyPr wrap="square">
            <a:spAutoFit/>
          </a:bodyPr>
          <a:lstStyle/>
          <a:p>
            <a:pPr algn="ctr">
              <a:lnSpc>
                <a:spcPct val="110000"/>
              </a:lnSpc>
            </a:pPr>
            <a:r>
              <a:rPr lang="en-US" dirty="0">
                <a:latin typeface="Arial" panose="020B0604020202020204" pitchFamily="34" charset="0"/>
                <a:ea typeface="MS Mincho" panose="02020609040205080304" pitchFamily="49" charset="-128"/>
                <a:cs typeface="Arial" panose="020B0604020202020204" pitchFamily="34" charset="0"/>
              </a:rPr>
              <a:t>Panel A: GDP under Individual Restructurings without Overlapping Years</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5" name="Slide Number Placeholder 4"/>
          <p:cNvSpPr>
            <a:spLocks noGrp="1"/>
          </p:cNvSpPr>
          <p:nvPr>
            <p:ph type="sldNum" sz="quarter" idx="12"/>
          </p:nvPr>
        </p:nvSpPr>
        <p:spPr/>
        <p:txBody>
          <a:bodyPr/>
          <a:lstStyle/>
          <a:p>
            <a:fld id="{1A431DC3-A818-45DD-A128-E494FBD3C48B}" type="slidenum">
              <a:rPr lang="en-US" smtClean="0"/>
              <a:pPr/>
              <a:t>19</a:t>
            </a:fld>
            <a:endParaRPr lang="en-US" dirty="0"/>
          </a:p>
        </p:txBody>
      </p:sp>
      <p:sp>
        <p:nvSpPr>
          <p:cNvPr id="14" name="Rectangle 13"/>
          <p:cNvSpPr/>
          <p:nvPr/>
        </p:nvSpPr>
        <p:spPr>
          <a:xfrm>
            <a:off x="242155" y="4831178"/>
            <a:ext cx="8964489" cy="742639"/>
          </a:xfrm>
          <a:prstGeom prst="rect">
            <a:avLst/>
          </a:prstGeom>
        </p:spPr>
        <p:txBody>
          <a:bodyPr wrap="square">
            <a:spAutoFit/>
          </a:bodyPr>
          <a:lstStyle/>
          <a:p>
            <a:pPr marL="270510" marR="272415">
              <a:lnSpc>
                <a:spcPct val="107000"/>
              </a:lnSpc>
              <a:spcBef>
                <a:spcPts val="0"/>
              </a:spcBef>
              <a:spcAft>
                <a:spcPts val="0"/>
              </a:spcAft>
            </a:pPr>
            <a:r>
              <a:rPr lang="en-US" sz="1000" dirty="0">
                <a:latin typeface="Arial" panose="020B0604020202020204" pitchFamily="34" charset="0"/>
                <a:ea typeface="MS Mincho" panose="02020609040205080304" pitchFamily="49" charset="-128"/>
                <a:cs typeface="Arial" panose="020B0604020202020204" pitchFamily="34" charset="0"/>
              </a:rPr>
              <a:t>Note: A credit crunch is defined as observations with the cumulative growth rate of private credit from year 0 to year h is negative where h is set to 5, 3, and 2 for post-default, weakly preemptive, and strictly preemptive cases, respectively, where these thresholds are chosen based on the average duration of debt restructuring episodes. Figures show local projections of the variable shown in each panel for h = 1, 2, …, 5, where h indicates horizon. Red solid and blue dash lines are point estimates. Dotted lines in red and blue indicate 95 percent confidence intervals. </a:t>
            </a:r>
            <a:endParaRPr lang="en-US" sz="1000" dirty="0">
              <a:effectLst/>
              <a:latin typeface="Calibri" panose="020F0502020204030204" pitchFamily="34" charset="0"/>
              <a:ea typeface="MS Mincho" panose="02020609040205080304" pitchFamily="49" charset="-128"/>
              <a:cs typeface="Arial" panose="020B0604020202020204" pitchFamily="34" charset="0"/>
            </a:endParaRPr>
          </a:p>
        </p:txBody>
      </p:sp>
      <p:pic>
        <p:nvPicPr>
          <p:cNvPr id="2" name="Picture 1">
            <a:extLst>
              <a:ext uri="{FF2B5EF4-FFF2-40B4-BE49-F238E27FC236}">
                <a16:creationId xmlns:a16="http://schemas.microsoft.com/office/drawing/2014/main" id="{16021771-B325-40B4-9DA0-09503BFE94F5}"/>
              </a:ext>
            </a:extLst>
          </p:cNvPr>
          <p:cNvPicPr>
            <a:picLocks noChangeAspect="1"/>
          </p:cNvPicPr>
          <p:nvPr/>
        </p:nvPicPr>
        <p:blipFill>
          <a:blip r:embed="rId3"/>
          <a:stretch>
            <a:fillRect/>
          </a:stretch>
        </p:blipFill>
        <p:spPr>
          <a:xfrm>
            <a:off x="449907" y="1752600"/>
            <a:ext cx="8389293" cy="2893062"/>
          </a:xfrm>
          <a:prstGeom prst="rect">
            <a:avLst/>
          </a:prstGeom>
        </p:spPr>
      </p:pic>
    </p:spTree>
    <p:extLst>
      <p:ext uri="{BB962C8B-B14F-4D97-AF65-F5344CB8AC3E}">
        <p14:creationId xmlns:p14="http://schemas.microsoft.com/office/powerpoint/2010/main" val="1697102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4031"/>
            <a:ext cx="9071993" cy="1077698"/>
          </a:xfrm>
          <a:prstGeom prst="rect">
            <a:avLst/>
          </a:prstGeom>
        </p:spPr>
        <p:txBody>
          <a:bodyPr vert="horz" lIns="91440" tIns="45720" rIns="91440" bIns="45720" rtlCol="0" anchor="ctr">
            <a:normAutofit/>
          </a:bodyPr>
          <a:lstStyle/>
          <a:p>
            <a:pPr lvl="0" algn="ctr">
              <a:spcBef>
                <a:spcPct val="0"/>
              </a:spcBef>
              <a:defRPr/>
            </a:pPr>
            <a:r>
              <a:rPr lang="en-US" sz="3200" dirty="0">
                <a:solidFill>
                  <a:srgbClr val="0070C0"/>
                </a:solidFill>
                <a:latin typeface="Times New Roman" pitchFamily="18" charset="0"/>
                <a:ea typeface="+mj-ea"/>
                <a:cs typeface="Times New Roman" pitchFamily="18" charset="0"/>
              </a:rPr>
              <a:t>Robustness Check – Sequential Restructurings with the “Initial” Strategy (AIPW)</a:t>
            </a:r>
            <a:endParaRPr kumimoji="0" lang="en-US" sz="3200" u="none" strike="noStrike" kern="1200" cap="none" spc="0" normalizeH="0" baseline="0" noProof="0" dirty="0">
              <a:ln>
                <a:noFill/>
              </a:ln>
              <a:solidFill>
                <a:srgbClr val="0070C0"/>
              </a:solidFill>
              <a:effectLst/>
              <a:uLnTx/>
              <a:uFillTx/>
              <a:latin typeface="Times New Roman" pitchFamily="18" charset="0"/>
              <a:ea typeface="+mj-ea"/>
              <a:cs typeface="Times New Roman" pitchFamily="18" charset="0"/>
            </a:endParaRPr>
          </a:p>
        </p:txBody>
      </p:sp>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1A431DC3-A818-45DD-A128-E494FBD3C48B}" type="slidenum">
              <a:rPr lang="en-US" smtClean="0"/>
              <a:pPr/>
              <a:t>20</a:t>
            </a:fld>
            <a:endParaRPr lang="en-US" dirty="0"/>
          </a:p>
        </p:txBody>
      </p:sp>
      <p:sp>
        <p:nvSpPr>
          <p:cNvPr id="14" name="Rectangle 13"/>
          <p:cNvSpPr/>
          <p:nvPr/>
        </p:nvSpPr>
        <p:spPr>
          <a:xfrm>
            <a:off x="242155" y="4831178"/>
            <a:ext cx="8964489" cy="742639"/>
          </a:xfrm>
          <a:prstGeom prst="rect">
            <a:avLst/>
          </a:prstGeom>
        </p:spPr>
        <p:txBody>
          <a:bodyPr wrap="square">
            <a:spAutoFit/>
          </a:bodyPr>
          <a:lstStyle/>
          <a:p>
            <a:pPr marL="270510" marR="272415">
              <a:lnSpc>
                <a:spcPct val="107000"/>
              </a:lnSpc>
              <a:spcBef>
                <a:spcPts val="0"/>
              </a:spcBef>
              <a:spcAft>
                <a:spcPts val="0"/>
              </a:spcAft>
            </a:pPr>
            <a:r>
              <a:rPr lang="en-US" sz="1000" dirty="0">
                <a:latin typeface="Arial" panose="020B0604020202020204" pitchFamily="34" charset="0"/>
                <a:ea typeface="MS Mincho" panose="02020609040205080304" pitchFamily="49" charset="-128"/>
                <a:cs typeface="Arial" panose="020B0604020202020204" pitchFamily="34" charset="0"/>
              </a:rPr>
              <a:t>Note: A credit crunch is defined as observations with the cumulative growth rate of private credit from year 0 to year h is negative where h is set to 5, 3, and 2 for post-default, weakly preemptive, and strictly preemptive cases, respectively, where these thresholds are chosen based on the average duration of debt restructuring episodes. Figures show local projections of the variable shown in each panel for h = 1, 2, …, 5, where h indicates horizon. Red solid and blue dash lines are point estimates. Dotted lines in red and blue indicate 95 percent confidence intervals. </a:t>
            </a:r>
            <a:endParaRPr lang="en-US" sz="10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8" name="Rectangle 7"/>
          <p:cNvSpPr/>
          <p:nvPr/>
        </p:nvSpPr>
        <p:spPr>
          <a:xfrm>
            <a:off x="457200" y="1239050"/>
            <a:ext cx="7884703" cy="379976"/>
          </a:xfrm>
          <a:prstGeom prst="rect">
            <a:avLst/>
          </a:prstGeom>
        </p:spPr>
        <p:txBody>
          <a:bodyPr wrap="square">
            <a:spAutoFit/>
          </a:bodyPr>
          <a:lstStyle/>
          <a:p>
            <a:pPr algn="ctr">
              <a:lnSpc>
                <a:spcPct val="110000"/>
              </a:lnSpc>
            </a:pPr>
            <a:r>
              <a:rPr lang="en-US" dirty="0">
                <a:latin typeface="Arial" panose="020B0604020202020204" pitchFamily="34" charset="0"/>
                <a:ea typeface="MS Mincho" panose="02020609040205080304" pitchFamily="49" charset="-128"/>
                <a:cs typeface="Arial" panose="020B0604020202020204" pitchFamily="34" charset="0"/>
              </a:rPr>
              <a:t>Panel B: GDP under Sequential Restructurings with the “Initial” Strategy</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p:txBody>
      </p:sp>
      <p:pic>
        <p:nvPicPr>
          <p:cNvPr id="2" name="Picture 1">
            <a:extLst>
              <a:ext uri="{FF2B5EF4-FFF2-40B4-BE49-F238E27FC236}">
                <a16:creationId xmlns:a16="http://schemas.microsoft.com/office/drawing/2014/main" id="{D44EBDD1-A86E-421E-A5BE-6E3189BE3AE8}"/>
              </a:ext>
            </a:extLst>
          </p:cNvPr>
          <p:cNvPicPr>
            <a:picLocks noChangeAspect="1"/>
          </p:cNvPicPr>
          <p:nvPr/>
        </p:nvPicPr>
        <p:blipFill>
          <a:blip r:embed="rId3"/>
          <a:stretch>
            <a:fillRect/>
          </a:stretch>
        </p:blipFill>
        <p:spPr>
          <a:xfrm>
            <a:off x="330200" y="1766347"/>
            <a:ext cx="8483600" cy="2968460"/>
          </a:xfrm>
          <a:prstGeom prst="rect">
            <a:avLst/>
          </a:prstGeom>
        </p:spPr>
      </p:pic>
    </p:spTree>
    <p:extLst>
      <p:ext uri="{BB962C8B-B14F-4D97-AF65-F5344CB8AC3E}">
        <p14:creationId xmlns:p14="http://schemas.microsoft.com/office/powerpoint/2010/main" val="1829908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14031"/>
            <a:ext cx="9071993" cy="1077698"/>
          </a:xfrm>
          <a:prstGeom prst="rect">
            <a:avLst/>
          </a:prstGeom>
        </p:spPr>
        <p:txBody>
          <a:bodyPr vert="horz" lIns="91440" tIns="45720" rIns="91440" bIns="45720" rtlCol="0" anchor="ctr">
            <a:normAutofit/>
          </a:bodyPr>
          <a:lstStyle/>
          <a:p>
            <a:pPr lvl="0" algn="ctr">
              <a:spcBef>
                <a:spcPct val="0"/>
              </a:spcBef>
              <a:defRPr/>
            </a:pPr>
            <a:r>
              <a:rPr lang="en-US" sz="3200" dirty="0">
                <a:solidFill>
                  <a:srgbClr val="0070C0"/>
                </a:solidFill>
                <a:latin typeface="Times New Roman" pitchFamily="18" charset="0"/>
                <a:ea typeface="+mj-ea"/>
                <a:cs typeface="Times New Roman" pitchFamily="18" charset="0"/>
              </a:rPr>
              <a:t>Robustness Check –Sequential Restructurings with the “Worst” Strategy (AIPW)</a:t>
            </a:r>
            <a:endParaRPr kumimoji="0" lang="en-US" sz="3200" u="none" strike="noStrike" kern="1200" cap="none" spc="0" normalizeH="0" baseline="0" noProof="0" dirty="0">
              <a:ln>
                <a:noFill/>
              </a:ln>
              <a:solidFill>
                <a:srgbClr val="0070C0"/>
              </a:solidFill>
              <a:effectLst/>
              <a:uLnTx/>
              <a:uFillTx/>
              <a:latin typeface="Times New Roman" pitchFamily="18" charset="0"/>
              <a:ea typeface="+mj-ea"/>
              <a:cs typeface="Times New Roman" pitchFamily="18" charset="0"/>
            </a:endParaRPr>
          </a:p>
        </p:txBody>
      </p:sp>
      <p:sp>
        <p:nvSpPr>
          <p:cNvPr id="7" name="Content Placeholder 2"/>
          <p:cNvSpPr txBox="1">
            <a:spLocks/>
          </p:cNvSpPr>
          <p:nvPr/>
        </p:nvSpPr>
        <p:spPr>
          <a:xfrm>
            <a:off x="107504" y="764705"/>
            <a:ext cx="8856983" cy="532859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571500" indent="-571500">
              <a:buFont typeface="+mj-lt"/>
              <a:buAutoNum type="romanUcPeriod"/>
            </a:pPr>
            <a:endParaRPr lang="en-US" sz="2000" dirty="0">
              <a:latin typeface="Times New Roman" pitchFamily="18" charset="0"/>
              <a:cs typeface="Times New Roman" pitchFamily="18" charset="0"/>
            </a:endParaRPr>
          </a:p>
          <a:p>
            <a:pPr marL="571500" indent="-571500">
              <a:buFont typeface="+mj-lt"/>
              <a:buAutoNum type="romanUcPeriod"/>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a:p>
            <a:pPr marL="0" indent="0">
              <a:buNone/>
            </a:pPr>
            <a:endParaRPr lang="en-US" sz="24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1A431DC3-A818-45DD-A128-E494FBD3C48B}" type="slidenum">
              <a:rPr lang="en-US" smtClean="0"/>
              <a:pPr/>
              <a:t>21</a:t>
            </a:fld>
            <a:endParaRPr lang="en-US" dirty="0"/>
          </a:p>
        </p:txBody>
      </p:sp>
      <p:sp>
        <p:nvSpPr>
          <p:cNvPr id="14" name="Rectangle 13"/>
          <p:cNvSpPr/>
          <p:nvPr/>
        </p:nvSpPr>
        <p:spPr>
          <a:xfrm>
            <a:off x="242155" y="4831178"/>
            <a:ext cx="8964489" cy="742639"/>
          </a:xfrm>
          <a:prstGeom prst="rect">
            <a:avLst/>
          </a:prstGeom>
        </p:spPr>
        <p:txBody>
          <a:bodyPr wrap="square">
            <a:spAutoFit/>
          </a:bodyPr>
          <a:lstStyle/>
          <a:p>
            <a:pPr marL="270510" marR="272415">
              <a:lnSpc>
                <a:spcPct val="107000"/>
              </a:lnSpc>
              <a:spcBef>
                <a:spcPts val="0"/>
              </a:spcBef>
              <a:spcAft>
                <a:spcPts val="0"/>
              </a:spcAft>
            </a:pPr>
            <a:r>
              <a:rPr lang="en-US" sz="1000" dirty="0">
                <a:latin typeface="Arial" panose="020B0604020202020204" pitchFamily="34" charset="0"/>
                <a:ea typeface="MS Mincho" panose="02020609040205080304" pitchFamily="49" charset="-128"/>
                <a:cs typeface="Arial" panose="020B0604020202020204" pitchFamily="34" charset="0"/>
              </a:rPr>
              <a:t>Note: A credit crunch is defined as observations with the cumulative growth rate of private credit from year 0 to year h is negative where h is set to 5, 3, and 2 for post-default, weakly preemptive, and strictly preemptive cases, respectively, where these thresholds are chosen based on the average duration of debt restructuring episodes. Figures show local projections of the variable shown in each panel for h = 1, 2, …, 5, where h indicates horizon. Red solid and blue dash lines are point estimates. Dotted lines in red and blue indicate 95 percent confidence intervals. </a:t>
            </a:r>
            <a:endParaRPr lang="en-US" sz="10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10" name="Rectangle 9"/>
          <p:cNvSpPr/>
          <p:nvPr/>
        </p:nvSpPr>
        <p:spPr>
          <a:xfrm>
            <a:off x="107504" y="1296134"/>
            <a:ext cx="8579296" cy="379976"/>
          </a:xfrm>
          <a:prstGeom prst="rect">
            <a:avLst/>
          </a:prstGeom>
        </p:spPr>
        <p:txBody>
          <a:bodyPr wrap="square">
            <a:spAutoFit/>
          </a:bodyPr>
          <a:lstStyle/>
          <a:p>
            <a:pPr algn="ctr">
              <a:lnSpc>
                <a:spcPct val="110000"/>
              </a:lnSpc>
            </a:pPr>
            <a:r>
              <a:rPr lang="en-US" dirty="0">
                <a:latin typeface="Arial" panose="020B0604020202020204" pitchFamily="34" charset="0"/>
                <a:ea typeface="MS Mincho" panose="02020609040205080304" pitchFamily="49" charset="-128"/>
                <a:cs typeface="Arial" panose="020B0604020202020204" pitchFamily="34" charset="0"/>
              </a:rPr>
              <a:t>Panel C: GDP under Sequential Restructurings with the “Worst” Strategy</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p:txBody>
      </p:sp>
      <p:pic>
        <p:nvPicPr>
          <p:cNvPr id="2" name="Picture 1">
            <a:extLst>
              <a:ext uri="{FF2B5EF4-FFF2-40B4-BE49-F238E27FC236}">
                <a16:creationId xmlns:a16="http://schemas.microsoft.com/office/drawing/2014/main" id="{FA8C5EB2-BD44-46AD-8244-3308F060FB63}"/>
              </a:ext>
            </a:extLst>
          </p:cNvPr>
          <p:cNvPicPr>
            <a:picLocks noChangeAspect="1"/>
          </p:cNvPicPr>
          <p:nvPr/>
        </p:nvPicPr>
        <p:blipFill>
          <a:blip r:embed="rId3"/>
          <a:stretch>
            <a:fillRect/>
          </a:stretch>
        </p:blipFill>
        <p:spPr>
          <a:xfrm>
            <a:off x="525895" y="1939164"/>
            <a:ext cx="8092210" cy="2747514"/>
          </a:xfrm>
          <a:prstGeom prst="rect">
            <a:avLst/>
          </a:prstGeom>
        </p:spPr>
      </p:pic>
    </p:spTree>
    <p:extLst>
      <p:ext uri="{BB962C8B-B14F-4D97-AF65-F5344CB8AC3E}">
        <p14:creationId xmlns:p14="http://schemas.microsoft.com/office/powerpoint/2010/main" val="2654045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5154</TotalTime>
  <Words>1930</Words>
  <Application>Microsoft Office PowerPoint</Application>
  <PresentationFormat>On-screen Show (4:3)</PresentationFormat>
  <Paragraphs>227</Paragraphs>
  <Slides>21</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MS Mincho</vt:lpstr>
      <vt:lpstr>ＭＳ Ｐゴシック</vt:lpstr>
      <vt:lpstr>Arial</vt:lpstr>
      <vt:lpstr>Calibri</vt:lpstr>
      <vt:lpstr>Times New Roman</vt:lpstr>
      <vt:lpstr>Wingdings</vt:lpstr>
      <vt:lpstr>Office Theme</vt:lpstr>
      <vt:lpstr>Costs of Sovereign Default:  Restructuring Strategies, Bank Distress and the Capital Flow-Credit Channel  Tamon Asonumaa          Marcos Chamonb          Aitor Ercec          Akira Sasaharad           IMF                           IMF                           ESM             University of Idaho  September 26, 2019 7th Annual Conference of the Bilateral Assistance and  Capacity Building for Central Banks (BCC) programme   The views expressed herein are those of the authors and should not be attributed to the European Stability Mechanism or the International Monetary Fund, their Executive Boards, or their Management.   a IMF, TAsonuma@imf.org        b IMF, MChamon@imf.org  c ESM, a.erce@esm.europa.eu             d UC Davis, sasahara@uidaho.edu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Output Costs across Restructurings</vt:lpstr>
      <vt:lpstr>PowerPoint Presentation</vt:lpstr>
      <vt:lpstr>PowerPoint Presentation</vt:lpstr>
      <vt:lpstr>PowerPoint Presentation</vt:lpstr>
      <vt:lpstr>Backup Slides</vt:lpstr>
      <vt:lpstr>PowerPoint Presentation</vt:lpstr>
      <vt:lpstr>PowerPoint Presentation</vt:lpstr>
      <vt:lpstr>PowerPoint Presentation</vt:lpstr>
      <vt:lpstr>PowerPoint Presentation</vt:lpstr>
      <vt:lpstr>PowerPoint Presentation</vt:lpstr>
      <vt:lpstr>PowerPoint Presentation</vt:lpstr>
    </vt:vector>
  </TitlesOfParts>
  <Company>International Monetary Fund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tasonuma</dc:creator>
  <cp:lastModifiedBy>Chamon, Marcos de Carvalho</cp:lastModifiedBy>
  <cp:revision>429</cp:revision>
  <cp:lastPrinted>2019-09-24T15:14:36Z</cp:lastPrinted>
  <dcterms:created xsi:type="dcterms:W3CDTF">2014-03-19T21:16:06Z</dcterms:created>
  <dcterms:modified xsi:type="dcterms:W3CDTF">2019-09-24T19:45:10Z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